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17"/>
  </p:notesMasterIdLst>
  <p:sldIdLst>
    <p:sldId id="256" r:id="rId2"/>
    <p:sldId id="257" r:id="rId3"/>
    <p:sldId id="269" r:id="rId4"/>
    <p:sldId id="262" r:id="rId5"/>
    <p:sldId id="271" r:id="rId6"/>
    <p:sldId id="268" r:id="rId7"/>
    <p:sldId id="261" r:id="rId8"/>
    <p:sldId id="270" r:id="rId9"/>
    <p:sldId id="260" r:id="rId10"/>
    <p:sldId id="263" r:id="rId11"/>
    <p:sldId id="258" r:id="rId12"/>
    <p:sldId id="273" r:id="rId13"/>
    <p:sldId id="272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0" autoAdjust="0"/>
    <p:restoredTop sz="86421" autoAdjust="0"/>
  </p:normalViewPr>
  <p:slideViewPr>
    <p:cSldViewPr snapToGrid="0">
      <p:cViewPr varScale="1">
        <p:scale>
          <a:sx n="98" d="100"/>
          <a:sy n="98" d="100"/>
        </p:scale>
        <p:origin x="372" y="90"/>
      </p:cViewPr>
      <p:guideLst/>
    </p:cSldViewPr>
  </p:slideViewPr>
  <p:outlineViewPr>
    <p:cViewPr>
      <p:scale>
        <a:sx n="33" d="100"/>
        <a:sy n="33" d="100"/>
      </p:scale>
      <p:origin x="0" y="-27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37013-EB6F-49B7-9016-E5D04A89FA3D}" type="datetimeFigureOut">
              <a:rPr lang="en-AU" smtClean="0"/>
              <a:t>22/09/2014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E3B9B-FF1A-4900-93A1-7465B15117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298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It’s a programming plugin</a:t>
            </a:r>
          </a:p>
          <a:p>
            <a:endParaRPr lang="en-AU" dirty="0" smtClean="0"/>
          </a:p>
          <a:p>
            <a:r>
              <a:rPr lang="en-AU" dirty="0" smtClean="0"/>
              <a:t>Or where</a:t>
            </a:r>
            <a:r>
              <a:rPr lang="en-AU" baseline="0" dirty="0" smtClean="0"/>
              <a:t> programming knowledge is required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Flo is a Moodle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E3B9B-FF1A-4900-93A1-7465B15117C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0973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Too</a:t>
            </a:r>
            <a:r>
              <a:rPr lang="en-AU" baseline="0" dirty="0" smtClean="0"/>
              <a:t> answer this question we need to first consider the background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prevents </a:t>
            </a:r>
            <a:r>
              <a:rPr lang="en-AU" dirty="0" smtClean="0"/>
              <a:t>students struggling and generally being</a:t>
            </a:r>
            <a:r>
              <a:rPr lang="en-AU" baseline="0" dirty="0" smtClean="0"/>
              <a:t> </a:t>
            </a:r>
            <a:r>
              <a:rPr lang="en-AU" baseline="0" dirty="0" smtClean="0"/>
              <a:t>discontent and frustrated </a:t>
            </a:r>
            <a:r>
              <a:rPr lang="en-AU" baseline="0" dirty="0" smtClean="0"/>
              <a:t>about </a:t>
            </a:r>
            <a:r>
              <a:rPr lang="en-AU" baseline="0" dirty="0" smtClean="0"/>
              <a:t>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E3B9B-FF1A-4900-93A1-7465B15117C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38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Test programs given to the students to test against a specific task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Programming quiz questions automatically graded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Test programs outputs against expected in a set time frame</a:t>
            </a:r>
          </a:p>
          <a:p>
            <a:endParaRPr lang="en-AU" dirty="0" smtClean="0"/>
          </a:p>
          <a:p>
            <a:r>
              <a:rPr lang="en-AU" dirty="0" smtClean="0"/>
              <a:t>Flinders </a:t>
            </a:r>
            <a:r>
              <a:rPr lang="en-AU" dirty="0" smtClean="0"/>
              <a:t>has been using</a:t>
            </a:r>
            <a:r>
              <a:rPr lang="en-AU" baseline="0" dirty="0" smtClean="0"/>
              <a:t> and developing automated assessments for years</a:t>
            </a:r>
            <a:endParaRPr lang="en-AU" dirty="0" smtClean="0"/>
          </a:p>
          <a:p>
            <a:r>
              <a:rPr lang="en-AU" dirty="0" smtClean="0"/>
              <a:t>OS</a:t>
            </a:r>
            <a:r>
              <a:rPr lang="en-AU" baseline="0" dirty="0" smtClean="0"/>
              <a:t> dependant – students have to SSH or remote login into the system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Not FLO integrated – grading is separate</a:t>
            </a:r>
            <a:r>
              <a:rPr lang="en-AU" baseline="0" dirty="0" smtClean="0"/>
              <a:t> to FLO and grades have to be entered manually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 smtClean="0"/>
              <a:t>Complex </a:t>
            </a:r>
            <a:r>
              <a:rPr lang="en-AU" dirty="0" smtClean="0"/>
              <a:t>– </a:t>
            </a:r>
            <a:r>
              <a:rPr lang="en-AU" baseline="0" dirty="0" smtClean="0"/>
              <a:t> some students find it difficult to setup the learning environment, see that as some achievement in itself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E3B9B-FF1A-4900-93A1-7465B15117C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6299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Oversights</a:t>
            </a:r>
            <a:r>
              <a:rPr lang="en-AU" baseline="0" dirty="0" smtClean="0"/>
              <a:t> such as setting up programming software, testing devices … complications of operating systems and version compliance </a:t>
            </a:r>
          </a:p>
          <a:p>
            <a:r>
              <a:rPr lang="en-AU" b="0" dirty="0" err="1" smtClean="0"/>
              <a:t>chroot</a:t>
            </a:r>
            <a:r>
              <a:rPr lang="en-AU" b="0" dirty="0" smtClean="0"/>
              <a:t> – cant acces</a:t>
            </a:r>
            <a:r>
              <a:rPr lang="en-AU" b="0" baseline="0" dirty="0" smtClean="0"/>
              <a:t>s files outside its tree</a:t>
            </a:r>
          </a:p>
          <a:p>
            <a:r>
              <a:rPr lang="en-AU" dirty="0" smtClean="0"/>
              <a:t>Module based – don’t integrate with the assignment system, bulky</a:t>
            </a:r>
          </a:p>
          <a:p>
            <a:r>
              <a:rPr lang="en-AU" dirty="0" smtClean="0"/>
              <a:t>Lack of a web server makes them web interface</a:t>
            </a:r>
            <a:r>
              <a:rPr lang="en-AU" baseline="0" dirty="0" smtClean="0"/>
              <a:t> only systems</a:t>
            </a:r>
            <a:endParaRPr lang="en-AU" dirty="0" smtClean="0"/>
          </a:p>
          <a:p>
            <a:endParaRPr lang="en-AU" b="0" dirty="0" smtClean="0"/>
          </a:p>
          <a:p>
            <a:r>
              <a:rPr lang="en-AU" b="0" dirty="0" err="1" smtClean="0"/>
              <a:t>Coderunner</a:t>
            </a:r>
            <a:r>
              <a:rPr lang="en-AU" b="0" dirty="0" smtClean="0"/>
              <a:t> – not specific</a:t>
            </a:r>
            <a:r>
              <a:rPr lang="en-AU" b="0" baseline="0" dirty="0" smtClean="0"/>
              <a:t> to the task</a:t>
            </a:r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E3B9B-FF1A-4900-93A1-7465B15117C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1166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Moodle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 Open source e-Learning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FLO is the Enterprise Moodle for Flinders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Replacement for blackboard in 2012 due to support</a:t>
            </a:r>
            <a:r>
              <a:rPr lang="en-US" baseline="0" dirty="0" smtClean="0"/>
              <a:t> for blackboard ending last year (2013)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Written in PHP!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Used in over 230 countries!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Moodle HQ is based in Perth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E3B9B-FF1A-4900-93A1-7465B15117C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44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Moodle documentation - future plugin development at </a:t>
            </a:r>
            <a:r>
              <a:rPr lang="en-AU" dirty="0" smtClean="0"/>
              <a:t>flinders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Mention</a:t>
            </a:r>
            <a:r>
              <a:rPr lang="en-AU" baseline="0" dirty="0" smtClean="0"/>
              <a:t> Netspot, who manage </a:t>
            </a:r>
            <a:r>
              <a:rPr lang="en-AU" baseline="0" dirty="0" err="1" smtClean="0"/>
              <a:t>flo</a:t>
            </a:r>
            <a:r>
              <a:rPr lang="en-AU" baseline="0" dirty="0" smtClean="0"/>
              <a:t> for the </a:t>
            </a:r>
            <a:r>
              <a:rPr lang="en-AU" baseline="0" dirty="0" err="1" smtClean="0"/>
              <a:t>uni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E3B9B-FF1A-4900-93A1-7465B15117C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578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No longer a plugin or a module</a:t>
            </a:r>
            <a:r>
              <a:rPr lang="en-AU" baseline="0" dirty="0" smtClean="0"/>
              <a:t> but a package of three distinct </a:t>
            </a:r>
            <a:r>
              <a:rPr lang="en-AU" baseline="0" dirty="0" smtClean="0"/>
              <a:t>systems</a:t>
            </a:r>
          </a:p>
          <a:p>
            <a:endParaRPr lang="en-AU" baseline="0" dirty="0" smtClean="0"/>
          </a:p>
          <a:p>
            <a:r>
              <a:rPr lang="en-AU" baseline="0" dirty="0" smtClean="0"/>
              <a:t>Why the changes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E3B9B-FF1A-4900-93A1-7465B15117C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154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Codehandin library methods – things like create test, checkpoints,</a:t>
            </a:r>
            <a:r>
              <a:rPr lang="en-AU" baseline="0" dirty="0" smtClean="0"/>
              <a:t> zip files, send to web service</a:t>
            </a:r>
          </a:p>
          <a:p>
            <a:endParaRPr lang="en-AU" baseline="0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E3B9B-FF1A-4900-93A1-7465B15117C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5712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Hope to have everything</a:t>
            </a:r>
            <a:r>
              <a:rPr lang="en-AU" baseline="0" dirty="0" smtClean="0"/>
              <a:t> but the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E3B9B-FF1A-4900-93A1-7465B15117C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022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9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460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144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52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718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304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8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2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7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2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77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78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3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58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0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22/9/2014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2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moteinterview/compilebox" TargetMode="External"/><Relationship Id="rId2" Type="http://schemas.openxmlformats.org/officeDocument/2006/relationships/hyperlink" Target="https://github.com/trampgeek/CodeRunn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pl.dis.ulpgc.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059389"/>
            <a:ext cx="6815669" cy="1515533"/>
          </a:xfrm>
        </p:spPr>
        <p:txBody>
          <a:bodyPr/>
          <a:lstStyle/>
          <a:p>
            <a:r>
              <a:rPr lang="en-US" sz="4400" cap="none" dirty="0" smtClean="0"/>
              <a:t>Further development on the Moodle Code Hand-In Package</a:t>
            </a:r>
            <a:endParaRPr lang="en-AU" sz="44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AU" cap="none" dirty="0" smtClean="0"/>
              <a:t>By Samuel Deane</a:t>
            </a:r>
            <a:endParaRPr lang="en-AU" cap="none" dirty="0"/>
          </a:p>
        </p:txBody>
      </p:sp>
    </p:spTree>
    <p:extLst>
      <p:ext uri="{BB962C8B-B14F-4D97-AF65-F5344CB8AC3E}">
        <p14:creationId xmlns:p14="http://schemas.microsoft.com/office/powerpoint/2010/main" val="248971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70847"/>
            <a:ext cx="9601196" cy="1303867"/>
          </a:xfrm>
        </p:spPr>
        <p:txBody>
          <a:bodyPr/>
          <a:lstStyle/>
          <a:p>
            <a:pPr algn="ctr"/>
            <a:r>
              <a:rPr lang="en-AU" cap="none" dirty="0" smtClean="0"/>
              <a:t>  </a:t>
            </a:r>
            <a:r>
              <a:rPr lang="en-AU" cap="none" dirty="0" err="1" smtClean="0"/>
              <a:t>Netbeans</a:t>
            </a:r>
            <a:r>
              <a:rPr lang="en-AU" cap="none" dirty="0" smtClean="0"/>
              <a:t> Plugin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" t="-1" r="40297" b="24829"/>
          <a:stretch/>
        </p:blipFill>
        <p:spPr>
          <a:xfrm>
            <a:off x="2292731" y="1732850"/>
            <a:ext cx="7315200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cap="none" dirty="0" smtClean="0"/>
              <a:t>Moodle plugin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69" y="2003955"/>
            <a:ext cx="6134100" cy="3871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1" r="19691"/>
          <a:stretch/>
        </p:blipFill>
        <p:spPr>
          <a:xfrm>
            <a:off x="6095999" y="2003955"/>
            <a:ext cx="4937760" cy="3267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15359"/>
          <a:stretch/>
        </p:blipFill>
        <p:spPr>
          <a:xfrm>
            <a:off x="5940549" y="1934889"/>
            <a:ext cx="521208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5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Other progress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Remote compiler chosen and setup</a:t>
            </a:r>
          </a:p>
          <a:p>
            <a:pPr lvl="1"/>
            <a:r>
              <a:rPr lang="en-AU" dirty="0" smtClean="0"/>
              <a:t>Using </a:t>
            </a:r>
            <a:r>
              <a:rPr lang="en-AU" dirty="0" err="1" smtClean="0"/>
              <a:t>remoteinterview</a:t>
            </a:r>
            <a:r>
              <a:rPr lang="en-AU" dirty="0" smtClean="0"/>
              <a:t>/</a:t>
            </a:r>
            <a:r>
              <a:rPr lang="en-AU" dirty="0" err="1" smtClean="0"/>
              <a:t>compilebox</a:t>
            </a:r>
            <a:endParaRPr lang="en-AU" dirty="0" smtClean="0"/>
          </a:p>
          <a:p>
            <a:r>
              <a:rPr lang="en-AU" dirty="0" smtClean="0"/>
              <a:t>Codehandin library methods created</a:t>
            </a:r>
          </a:p>
          <a:p>
            <a:r>
              <a:rPr lang="en-AU" dirty="0" smtClean="0"/>
              <a:t>Web service methods expanded</a:t>
            </a:r>
          </a:p>
          <a:p>
            <a:r>
              <a:rPr lang="en-AU" dirty="0" smtClean="0"/>
              <a:t>Java IDE client </a:t>
            </a:r>
            <a:r>
              <a:rPr lang="en-AU" dirty="0" smtClean="0"/>
              <a:t>two thirds</a:t>
            </a:r>
            <a:r>
              <a:rPr lang="en-AU" dirty="0" smtClean="0"/>
              <a:t> </a:t>
            </a:r>
            <a:r>
              <a:rPr lang="en-AU" dirty="0" smtClean="0"/>
              <a:t>done</a:t>
            </a:r>
          </a:p>
          <a:p>
            <a:r>
              <a:rPr lang="en-AU" dirty="0" smtClean="0"/>
              <a:t>Feedback plugin started</a:t>
            </a:r>
          </a:p>
          <a:p>
            <a:r>
              <a:rPr lang="en-AU" dirty="0" smtClean="0"/>
              <a:t>15+ pages of moodle plugin programming introduction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357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Still to-do / Future projects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Methods to pass client submission to compiler</a:t>
            </a:r>
          </a:p>
          <a:p>
            <a:r>
              <a:rPr lang="en-AU" dirty="0" smtClean="0"/>
              <a:t>Connect </a:t>
            </a:r>
            <a:r>
              <a:rPr lang="en-AU" dirty="0" smtClean="0"/>
              <a:t>the Java client to the IDE plugin</a:t>
            </a:r>
          </a:p>
          <a:p>
            <a:r>
              <a:rPr lang="en-AU" dirty="0" smtClean="0"/>
              <a:t>Formalise the moodle submission and feedback plugins</a:t>
            </a:r>
          </a:p>
          <a:p>
            <a:r>
              <a:rPr lang="en-AU" dirty="0" smtClean="0"/>
              <a:t>Solaris/Unix or </a:t>
            </a:r>
            <a:r>
              <a:rPr lang="en-AU" dirty="0" err="1" smtClean="0"/>
              <a:t>uni</a:t>
            </a:r>
            <a:r>
              <a:rPr lang="en-AU" dirty="0" smtClean="0"/>
              <a:t> computers Client</a:t>
            </a:r>
          </a:p>
          <a:p>
            <a:r>
              <a:rPr lang="en-AU" dirty="0" smtClean="0"/>
              <a:t>Integration with </a:t>
            </a:r>
            <a:r>
              <a:rPr lang="en-AU" dirty="0" err="1"/>
              <a:t>C</a:t>
            </a:r>
            <a:r>
              <a:rPr lang="en-AU" dirty="0" err="1" smtClean="0"/>
              <a:t>odeRunner</a:t>
            </a:r>
            <a:r>
              <a:rPr lang="en-AU" dirty="0" smtClean="0"/>
              <a:t> </a:t>
            </a:r>
            <a:r>
              <a:rPr lang="en-AU" dirty="0" smtClean="0"/>
              <a:t>perhaps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361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Questions</a:t>
            </a:r>
            <a:r>
              <a:rPr lang="en-AU" dirty="0" smtClean="0"/>
              <a:t>?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325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cap="none" dirty="0" smtClean="0"/>
              <a:t>References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400" dirty="0">
                <a:hlinkClick r:id="rId2"/>
              </a:rPr>
              <a:t>https://</a:t>
            </a:r>
            <a:r>
              <a:rPr lang="en-AU" sz="1400" dirty="0" smtClean="0">
                <a:hlinkClick r:id="rId2"/>
              </a:rPr>
              <a:t>github.com/trampgeek/CodeRunner</a:t>
            </a:r>
            <a:endParaRPr lang="en-AU" sz="1400" dirty="0" smtClean="0"/>
          </a:p>
          <a:p>
            <a:r>
              <a:rPr lang="en-AU" sz="1400" dirty="0">
                <a:hlinkClick r:id="rId3"/>
              </a:rPr>
              <a:t>https://</a:t>
            </a:r>
            <a:r>
              <a:rPr lang="en-AU" sz="1400" dirty="0" smtClean="0">
                <a:hlinkClick r:id="rId3"/>
              </a:rPr>
              <a:t>github.com/remoteinterview/compilebox</a:t>
            </a:r>
            <a:endParaRPr lang="en-AU" sz="1400" dirty="0" smtClean="0"/>
          </a:p>
          <a:p>
            <a:r>
              <a:rPr lang="en-AU" sz="1400" dirty="0">
                <a:hlinkClick r:id="rId4"/>
              </a:rPr>
              <a:t>http://vpl.dis.ulpgc.es</a:t>
            </a:r>
            <a:r>
              <a:rPr lang="en-AU" sz="1400" dirty="0" smtClean="0">
                <a:hlinkClick r:id="rId4"/>
              </a:rPr>
              <a:t>/</a:t>
            </a:r>
            <a:endParaRPr lang="en-AU" sz="1400" dirty="0" smtClean="0"/>
          </a:p>
          <a:p>
            <a:r>
              <a:rPr lang="en-US" sz="1400" dirty="0"/>
              <a:t>Christopher </a:t>
            </a:r>
            <a:r>
              <a:rPr lang="en-US" sz="1400" dirty="0" err="1"/>
              <a:t>Douce</a:t>
            </a:r>
            <a:r>
              <a:rPr lang="en-US" sz="1400" dirty="0"/>
              <a:t>, David Livingstone, and James Orwell. Automatic test-based assessment </a:t>
            </a:r>
            <a:r>
              <a:rPr lang="en-US" sz="1400" dirty="0" smtClean="0"/>
              <a:t>of programming</a:t>
            </a:r>
            <a:r>
              <a:rPr lang="en-US" sz="1400" dirty="0"/>
              <a:t>: A review. J. Educ. </a:t>
            </a:r>
            <a:r>
              <a:rPr lang="en-US" sz="1400" dirty="0" err="1"/>
              <a:t>Resour</a:t>
            </a:r>
            <a:r>
              <a:rPr lang="en-US" sz="1400" dirty="0"/>
              <a:t>. </a:t>
            </a:r>
            <a:r>
              <a:rPr lang="en-US" sz="1400" dirty="0" err="1"/>
              <a:t>Comput</a:t>
            </a:r>
            <a:r>
              <a:rPr lang="en-US" sz="1400" dirty="0"/>
              <a:t>., 5(3), September 2005. ISSN 1531-4278. </a:t>
            </a:r>
            <a:r>
              <a:rPr lang="en-US" sz="1400" dirty="0" err="1"/>
              <a:t>doi</a:t>
            </a:r>
            <a:r>
              <a:rPr lang="en-US" sz="1400" dirty="0" smtClean="0"/>
              <a:t>: </a:t>
            </a:r>
            <a:r>
              <a:rPr lang="en-AU" sz="1400" dirty="0" smtClean="0"/>
              <a:t>10.1145/1163405.1163409</a:t>
            </a:r>
            <a:r>
              <a:rPr lang="en-AU" sz="1400" dirty="0"/>
              <a:t>. URL http://doi.acm.org/10.1145/1163405.1163409.</a:t>
            </a:r>
          </a:p>
        </p:txBody>
      </p:sp>
    </p:spTree>
    <p:extLst>
      <p:ext uri="{BB962C8B-B14F-4D97-AF65-F5344CB8AC3E}">
        <p14:creationId xmlns:p14="http://schemas.microsoft.com/office/powerpoint/2010/main" val="338851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253065"/>
            <a:ext cx="9601196" cy="1303867"/>
          </a:xfrm>
        </p:spPr>
        <p:txBody>
          <a:bodyPr/>
          <a:lstStyle/>
          <a:p>
            <a:pPr algn="ctr"/>
            <a:r>
              <a:rPr lang="en-AU" cap="none" dirty="0" smtClean="0"/>
              <a:t>Contents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AU" dirty="0" smtClean="0"/>
              <a:t>Project Description</a:t>
            </a:r>
          </a:p>
          <a:p>
            <a:pPr>
              <a:spcBef>
                <a:spcPts val="0"/>
              </a:spcBef>
            </a:pPr>
            <a:r>
              <a:rPr lang="en-AU" dirty="0" smtClean="0"/>
              <a:t>Background </a:t>
            </a:r>
          </a:p>
          <a:p>
            <a:pPr lvl="1">
              <a:spcBef>
                <a:spcPts val="0"/>
              </a:spcBef>
            </a:pPr>
            <a:r>
              <a:rPr lang="en-AU" dirty="0" smtClean="0"/>
              <a:t>Automated Assessment</a:t>
            </a:r>
          </a:p>
          <a:p>
            <a:pPr lvl="1">
              <a:spcBef>
                <a:spcPts val="0"/>
              </a:spcBef>
            </a:pPr>
            <a:r>
              <a:rPr lang="en-AU" dirty="0"/>
              <a:t>Current Flinders Systems</a:t>
            </a:r>
            <a:endParaRPr lang="en-AU" dirty="0" smtClean="0"/>
          </a:p>
          <a:p>
            <a:pPr lvl="1">
              <a:spcBef>
                <a:spcPts val="0"/>
              </a:spcBef>
            </a:pPr>
            <a:r>
              <a:rPr lang="en-AU" dirty="0"/>
              <a:t>Background – Existing </a:t>
            </a:r>
            <a:r>
              <a:rPr lang="en-AU" dirty="0" smtClean="0"/>
              <a:t>systems</a:t>
            </a:r>
          </a:p>
          <a:p>
            <a:pPr>
              <a:spcBef>
                <a:spcPts val="0"/>
              </a:spcBef>
            </a:pPr>
            <a:r>
              <a:rPr lang="en-AU" dirty="0"/>
              <a:t>The previous project - </a:t>
            </a:r>
            <a:r>
              <a:rPr lang="en-AU" dirty="0" smtClean="0"/>
              <a:t>‘</a:t>
            </a:r>
            <a:r>
              <a:rPr lang="en-AU" dirty="0"/>
              <a:t>Code-</a:t>
            </a:r>
            <a:r>
              <a:rPr lang="en-AU" dirty="0" err="1"/>
              <a:t>Handin</a:t>
            </a:r>
            <a:r>
              <a:rPr lang="en-AU" dirty="0"/>
              <a:t> Modules for IDEs and Moodle’</a:t>
            </a:r>
            <a:endParaRPr lang="en-AU" dirty="0" smtClean="0"/>
          </a:p>
          <a:p>
            <a:pPr>
              <a:spcBef>
                <a:spcPts val="0"/>
              </a:spcBef>
            </a:pPr>
            <a:r>
              <a:rPr lang="en-AU" dirty="0" smtClean="0"/>
              <a:t>Project Goals</a:t>
            </a:r>
          </a:p>
          <a:p>
            <a:pPr>
              <a:spcBef>
                <a:spcPts val="0"/>
              </a:spcBef>
            </a:pPr>
            <a:r>
              <a:rPr lang="en-AU" dirty="0" smtClean="0"/>
              <a:t>Current progress</a:t>
            </a:r>
          </a:p>
          <a:p>
            <a:pPr>
              <a:spcBef>
                <a:spcPts val="0"/>
              </a:spcBef>
            </a:pPr>
            <a:r>
              <a:rPr lang="en-AU" dirty="0"/>
              <a:t>Still to-do / Future </a:t>
            </a:r>
            <a:r>
              <a:rPr lang="en-AU" dirty="0" smtClean="0"/>
              <a:t>projects</a:t>
            </a:r>
          </a:p>
          <a:p>
            <a:pPr>
              <a:spcBef>
                <a:spcPts val="0"/>
              </a:spcBef>
            </a:pPr>
            <a:r>
              <a:rPr lang="en-AU" dirty="0" smtClean="0"/>
              <a:t>Questions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32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Project Description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3600" dirty="0" smtClean="0"/>
              <a:t>To continue development of a plugin/module for the </a:t>
            </a:r>
            <a:r>
              <a:rPr lang="en-AU" sz="3600" dirty="0"/>
              <a:t>Moodle </a:t>
            </a:r>
            <a:r>
              <a:rPr lang="en-AU" sz="3600" dirty="0" smtClean="0"/>
              <a:t>Learning Management System (LMS) which will be integrated into Flinders’ own Moodle System, Flinders Learning Online </a:t>
            </a:r>
            <a:r>
              <a:rPr lang="en-AU" sz="3600" dirty="0"/>
              <a:t>(</a:t>
            </a:r>
            <a:r>
              <a:rPr lang="en-AU" sz="3600" dirty="0" smtClean="0"/>
              <a:t>FLO), for use in future programming </a:t>
            </a:r>
            <a:r>
              <a:rPr lang="en-AU" sz="3600" dirty="0" smtClean="0"/>
              <a:t>topics</a:t>
            </a:r>
            <a:endParaRPr lang="en-AU" sz="3600" dirty="0" smtClean="0"/>
          </a:p>
        </p:txBody>
      </p:sp>
    </p:spTree>
    <p:extLst>
      <p:ext uri="{BB962C8B-B14F-4D97-AF65-F5344CB8AC3E}">
        <p14:creationId xmlns:p14="http://schemas.microsoft.com/office/powerpoint/2010/main" val="31375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253065"/>
            <a:ext cx="9601196" cy="1303867"/>
          </a:xfrm>
        </p:spPr>
        <p:txBody>
          <a:bodyPr/>
          <a:lstStyle/>
          <a:p>
            <a:pPr algn="ctr"/>
            <a:r>
              <a:rPr lang="en-AU" cap="none" dirty="0" smtClean="0"/>
              <a:t>Background – Automated Assessments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AU" dirty="0" smtClean="0"/>
              <a:t>As long has there have been computers there has been automated assessments</a:t>
            </a:r>
          </a:p>
          <a:p>
            <a:pPr lvl="1">
              <a:spcBef>
                <a:spcPts val="0"/>
              </a:spcBef>
            </a:pPr>
            <a:r>
              <a:rPr lang="en-AU" dirty="0" smtClean="0"/>
              <a:t>From punch cards of the 60’s</a:t>
            </a:r>
          </a:p>
          <a:p>
            <a:pPr lvl="1">
              <a:spcBef>
                <a:spcPts val="0"/>
              </a:spcBef>
            </a:pPr>
            <a:r>
              <a:rPr lang="en-AU" dirty="0" smtClean="0"/>
              <a:t>To the testing programs used in Flinders today in topics such as Computer programming 1, 2 and others</a:t>
            </a:r>
          </a:p>
          <a:p>
            <a:pPr>
              <a:spcBef>
                <a:spcPts val="0"/>
              </a:spcBef>
            </a:pPr>
            <a:r>
              <a:rPr lang="en-AU" dirty="0" smtClean="0"/>
              <a:t>All aim to achieve two things</a:t>
            </a:r>
          </a:p>
          <a:p>
            <a:pPr lvl="1">
              <a:spcBef>
                <a:spcPts val="0"/>
              </a:spcBef>
            </a:pPr>
            <a:r>
              <a:rPr lang="en-AU" dirty="0" smtClean="0"/>
              <a:t>Frees those grading submissions from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dirty="0" smtClean="0"/>
              <a:t>     mundane </a:t>
            </a:r>
            <a:r>
              <a:rPr lang="en-AU" dirty="0" smtClean="0"/>
              <a:t>questions and </a:t>
            </a:r>
            <a:r>
              <a:rPr lang="en-AU" dirty="0" smtClean="0"/>
              <a:t>tasks</a:t>
            </a:r>
            <a:endParaRPr lang="en-AU" dirty="0" smtClean="0"/>
          </a:p>
          <a:p>
            <a:pPr lvl="1">
              <a:spcBef>
                <a:spcPts val="0"/>
              </a:spcBef>
            </a:pPr>
            <a:r>
              <a:rPr lang="en-AU" dirty="0" smtClean="0"/>
              <a:t>Gives </a:t>
            </a:r>
            <a:r>
              <a:rPr lang="en-AU" dirty="0" smtClean="0"/>
              <a:t>users </a:t>
            </a:r>
            <a:r>
              <a:rPr lang="en-AU" dirty="0" smtClean="0"/>
              <a:t>instant </a:t>
            </a:r>
            <a:r>
              <a:rPr lang="en-AU" dirty="0" smtClean="0"/>
              <a:t>feedback</a:t>
            </a:r>
          </a:p>
          <a:p>
            <a:pPr>
              <a:spcBef>
                <a:spcPts val="0"/>
              </a:spcBef>
            </a:pPr>
            <a:endParaRPr lang="en-AU" dirty="0" smtClean="0"/>
          </a:p>
          <a:p>
            <a:pPr>
              <a:spcBef>
                <a:spcPts val="0"/>
              </a:spcBef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989" y="4399274"/>
            <a:ext cx="3343232" cy="147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3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Background – Current Flinders Systems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smtClean="0"/>
              <a:t>Current systems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AU" dirty="0" smtClean="0"/>
              <a:t>Computer programming 2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AU" dirty="0" smtClean="0"/>
              <a:t>Application </a:t>
            </a:r>
            <a:r>
              <a:rPr lang="en-AU" dirty="0" smtClean="0"/>
              <a:t>development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AU" dirty="0" smtClean="0"/>
              <a:t>Networks </a:t>
            </a:r>
            <a:r>
              <a:rPr lang="en-AU" dirty="0" smtClean="0"/>
              <a:t>/ Networks and operating systems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smtClean="0"/>
              <a:t>Drawbacks</a:t>
            </a:r>
            <a:endParaRPr lang="en-AU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AU" dirty="0" smtClean="0"/>
              <a:t>OS dependant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AU" dirty="0" smtClean="0"/>
              <a:t>Not FLO integrated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AU" dirty="0" smtClean="0"/>
              <a:t>Complex for the beginner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AU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AU" dirty="0" smtClean="0"/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90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011240"/>
            <a:ext cx="9601196" cy="1303867"/>
          </a:xfrm>
        </p:spPr>
        <p:txBody>
          <a:bodyPr/>
          <a:lstStyle/>
          <a:p>
            <a:pPr algn="ctr"/>
            <a:r>
              <a:rPr lang="en-AU" cap="none" dirty="0" smtClean="0"/>
              <a:t>Background – </a:t>
            </a:r>
            <a:r>
              <a:rPr lang="en-AU" cap="none" dirty="0" smtClean="0"/>
              <a:t>Existing </a:t>
            </a:r>
            <a:r>
              <a:rPr lang="en-AU" cap="none" dirty="0" smtClean="0"/>
              <a:t>systems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AU" dirty="0" smtClean="0"/>
              <a:t>Other </a:t>
            </a:r>
            <a:r>
              <a:rPr lang="en-AU" dirty="0" smtClean="0"/>
              <a:t>similar </a:t>
            </a:r>
            <a:r>
              <a:rPr lang="en-AU" dirty="0" smtClean="0"/>
              <a:t>Moodle based systems</a:t>
            </a:r>
            <a:endParaRPr lang="en-AU" dirty="0" smtClean="0"/>
          </a:p>
          <a:p>
            <a:pPr lvl="1">
              <a:spcBef>
                <a:spcPts val="0"/>
              </a:spcBef>
            </a:pPr>
            <a:r>
              <a:rPr lang="en-AU" dirty="0" err="1" smtClean="0"/>
              <a:t>CodeRunner</a:t>
            </a:r>
            <a:r>
              <a:rPr lang="en-AU" dirty="0" smtClean="0"/>
              <a:t> </a:t>
            </a:r>
            <a:endParaRPr lang="en-AU" dirty="0"/>
          </a:p>
          <a:p>
            <a:pPr lvl="2">
              <a:spcBef>
                <a:spcPts val="0"/>
              </a:spcBef>
            </a:pPr>
            <a:r>
              <a:rPr lang="en-AU" dirty="0" smtClean="0"/>
              <a:t>a </a:t>
            </a:r>
            <a:r>
              <a:rPr lang="en-AU" dirty="0" smtClean="0"/>
              <a:t>moodle quiz plugin</a:t>
            </a:r>
          </a:p>
          <a:p>
            <a:pPr lvl="1">
              <a:spcBef>
                <a:spcPts val="0"/>
              </a:spcBef>
            </a:pPr>
            <a:r>
              <a:rPr lang="en-AU" dirty="0" smtClean="0"/>
              <a:t>Virtual </a:t>
            </a:r>
            <a:r>
              <a:rPr lang="en-AU" dirty="0" smtClean="0"/>
              <a:t>Programing lab </a:t>
            </a:r>
            <a:endParaRPr lang="en-AU" dirty="0"/>
          </a:p>
          <a:p>
            <a:pPr lvl="2">
              <a:spcBef>
                <a:spcPts val="0"/>
              </a:spcBef>
            </a:pPr>
            <a:r>
              <a:rPr lang="en-AU" dirty="0" smtClean="0"/>
              <a:t>a </a:t>
            </a:r>
            <a:r>
              <a:rPr lang="en-AU" dirty="0" smtClean="0"/>
              <a:t>moodle module for programming assignments</a:t>
            </a:r>
          </a:p>
          <a:p>
            <a:pPr>
              <a:spcBef>
                <a:spcPts val="0"/>
              </a:spcBef>
            </a:pPr>
            <a:r>
              <a:rPr lang="en-AU" dirty="0" smtClean="0"/>
              <a:t>Drawbacks </a:t>
            </a:r>
            <a:endParaRPr lang="en-AU" dirty="0" smtClean="0"/>
          </a:p>
          <a:p>
            <a:pPr lvl="1">
              <a:spcBef>
                <a:spcPts val="0"/>
              </a:spcBef>
            </a:pPr>
            <a:r>
              <a:rPr lang="en-AU" dirty="0" smtClean="0"/>
              <a:t>Module based, </a:t>
            </a:r>
          </a:p>
          <a:p>
            <a:pPr lvl="1">
              <a:spcBef>
                <a:spcPts val="0"/>
              </a:spcBef>
            </a:pPr>
            <a:r>
              <a:rPr lang="en-AU" dirty="0" smtClean="0"/>
              <a:t>Complicated,</a:t>
            </a:r>
          </a:p>
          <a:p>
            <a:pPr lvl="1">
              <a:spcBef>
                <a:spcPts val="0"/>
              </a:spcBef>
            </a:pPr>
            <a:r>
              <a:rPr lang="en-AU" dirty="0" smtClean="0"/>
              <a:t>limited or no web server included</a:t>
            </a:r>
          </a:p>
          <a:p>
            <a:pPr lvl="2">
              <a:spcBef>
                <a:spcPts val="0"/>
              </a:spcBef>
            </a:pPr>
            <a:endParaRPr lang="en-AU" dirty="0" smtClean="0"/>
          </a:p>
          <a:p>
            <a:pPr>
              <a:spcBef>
                <a:spcPts val="0"/>
              </a:spcBef>
            </a:pPr>
            <a:endParaRPr lang="en-AU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15" y="4664074"/>
            <a:ext cx="2240313" cy="60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5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AU" sz="3600" dirty="0"/>
              <a:t>T</a:t>
            </a:r>
            <a:r>
              <a:rPr lang="en-AU" sz="3600" cap="none" dirty="0" smtClean="0"/>
              <a:t>he previous project - </a:t>
            </a:r>
            <a:br>
              <a:rPr lang="en-AU" sz="3600" cap="none" dirty="0" smtClean="0"/>
            </a:br>
            <a:r>
              <a:rPr lang="en-AU" sz="3600" cap="none" dirty="0" smtClean="0"/>
              <a:t>‘Code-</a:t>
            </a:r>
            <a:r>
              <a:rPr lang="en-AU" sz="3600" cap="none" dirty="0" err="1" smtClean="0"/>
              <a:t>Handin</a:t>
            </a:r>
            <a:r>
              <a:rPr lang="en-AU" sz="3600" cap="none" dirty="0" smtClean="0"/>
              <a:t> Modules for IDEs and Moodle’ </a:t>
            </a:r>
            <a:r>
              <a:rPr lang="en-AU" sz="3600" cap="none" dirty="0" smtClean="0"/>
              <a:t>1</a:t>
            </a:r>
            <a:br>
              <a:rPr lang="en-AU" sz="3600" cap="none" dirty="0" smtClean="0"/>
            </a:br>
            <a:r>
              <a:rPr lang="en-AU" sz="2000" dirty="0" smtClean="0"/>
              <a:t>- Jonathan </a:t>
            </a:r>
            <a:r>
              <a:rPr lang="en-AU" sz="2000" dirty="0" err="1" smtClean="0"/>
              <a:t>MacKenzie’s</a:t>
            </a:r>
            <a:r>
              <a:rPr lang="en-AU" sz="2000" dirty="0" smtClean="0"/>
              <a:t> 2013 honours project</a:t>
            </a:r>
            <a:endParaRPr lang="en-AU" sz="3600" cap="none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413" y="2498543"/>
            <a:ext cx="5366650" cy="354171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AU" dirty="0" smtClean="0"/>
              <a:t>The initial solution</a:t>
            </a:r>
          </a:p>
          <a:p>
            <a:pPr>
              <a:spcBef>
                <a:spcPts val="0"/>
              </a:spcBef>
            </a:pPr>
            <a:r>
              <a:rPr lang="en-AU" dirty="0" smtClean="0"/>
              <a:t>Integrate into	Moodle as a module </a:t>
            </a:r>
          </a:p>
          <a:p>
            <a:pPr>
              <a:spcBef>
                <a:spcPts val="0"/>
              </a:spcBef>
            </a:pPr>
            <a:r>
              <a:rPr lang="en-AU" dirty="0" smtClean="0"/>
              <a:t>Features:</a:t>
            </a:r>
          </a:p>
          <a:p>
            <a:pPr lvl="1">
              <a:spcBef>
                <a:spcPts val="0"/>
              </a:spcBef>
            </a:pPr>
            <a:r>
              <a:rPr lang="en-AU" dirty="0" smtClean="0"/>
              <a:t>Allows the submission, testing and automated grading of student programs from anywhere with client program</a:t>
            </a:r>
          </a:p>
          <a:p>
            <a:pPr>
              <a:spcBef>
                <a:spcPts val="0"/>
              </a:spcBef>
            </a:pPr>
            <a:r>
              <a:rPr lang="en-AU" dirty="0" smtClean="0"/>
              <a:t>Drawbacks</a:t>
            </a:r>
          </a:p>
          <a:p>
            <a:pPr lvl="1">
              <a:spcBef>
                <a:spcPts val="0"/>
              </a:spcBef>
            </a:pPr>
            <a:r>
              <a:rPr lang="en-AU" dirty="0" smtClean="0"/>
              <a:t>Basic functions</a:t>
            </a:r>
          </a:p>
          <a:p>
            <a:pPr lvl="1">
              <a:spcBef>
                <a:spcPts val="0"/>
              </a:spcBef>
            </a:pPr>
            <a:r>
              <a:rPr lang="en-AU" dirty="0" smtClean="0"/>
              <a:t>Compilers are local</a:t>
            </a:r>
          </a:p>
          <a:p>
            <a:pPr lvl="1">
              <a:spcBef>
                <a:spcPts val="0"/>
              </a:spcBef>
            </a:pPr>
            <a:r>
              <a:rPr lang="en-AU" dirty="0" smtClean="0"/>
              <a:t>Not integrated with existing moodle modules … such as the assignment module</a:t>
            </a:r>
          </a:p>
          <a:p>
            <a:pPr lvl="1">
              <a:spcBef>
                <a:spcPts val="0"/>
              </a:spcBef>
            </a:pPr>
            <a:endParaRPr lang="en-AU" dirty="0" smtClean="0"/>
          </a:p>
          <a:p>
            <a:pPr>
              <a:spcBef>
                <a:spcPts val="0"/>
              </a:spcBef>
            </a:pPr>
            <a:endParaRPr lang="en-AU" dirty="0" smtClean="0"/>
          </a:p>
          <a:p>
            <a:pPr>
              <a:spcBef>
                <a:spcPts val="0"/>
              </a:spcBef>
            </a:pPr>
            <a:endParaRPr lang="en-AU" dirty="0"/>
          </a:p>
          <a:p>
            <a:pPr lvl="1">
              <a:spcBef>
                <a:spcPts val="0"/>
              </a:spcBef>
            </a:pPr>
            <a:endParaRPr lang="en-AU" dirty="0"/>
          </a:p>
        </p:txBody>
      </p:sp>
      <p:sp>
        <p:nvSpPr>
          <p:cNvPr id="39" name="TextBox 38"/>
          <p:cNvSpPr txBox="1"/>
          <p:nvPr/>
        </p:nvSpPr>
        <p:spPr>
          <a:xfrm>
            <a:off x="6685607" y="2373066"/>
            <a:ext cx="428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 Developed</a:t>
            </a:r>
            <a:endParaRPr lang="en-A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308038" y="2659263"/>
            <a:ext cx="4701541" cy="3509010"/>
            <a:chOff x="6508063" y="2531247"/>
            <a:chExt cx="4701541" cy="3509010"/>
          </a:xfrm>
        </p:grpSpPr>
        <p:sp>
          <p:nvSpPr>
            <p:cNvPr id="17" name="Text Box 43"/>
            <p:cNvSpPr txBox="1"/>
            <p:nvPr/>
          </p:nvSpPr>
          <p:spPr>
            <a:xfrm>
              <a:off x="7122197" y="2531247"/>
              <a:ext cx="4087407" cy="3509010"/>
            </a:xfrm>
            <a:prstGeom prst="rect">
              <a:avLst/>
            </a:prstGeom>
            <a:noFill/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AU" sz="11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System</a:t>
              </a:r>
              <a:endParaRPr lang="en-AU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50"/>
            <p:cNvSpPr txBox="1"/>
            <p:nvPr/>
          </p:nvSpPr>
          <p:spPr>
            <a:xfrm>
              <a:off x="8541530" y="3036214"/>
              <a:ext cx="2607882" cy="2089876"/>
            </a:xfrm>
            <a:prstGeom prst="rect">
              <a:avLst/>
            </a:prstGeom>
            <a:noFill/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AU" sz="28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Moodle</a:t>
              </a:r>
              <a:endParaRPr lang="en-AU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159402" y="2531247"/>
              <a:ext cx="0" cy="350901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 Box 60"/>
            <p:cNvSpPr txBox="1"/>
            <p:nvPr/>
          </p:nvSpPr>
          <p:spPr>
            <a:xfrm>
              <a:off x="9537793" y="3575301"/>
              <a:ext cx="1541743" cy="12954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A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Codehandin </a:t>
              </a:r>
              <a:r>
                <a:rPr lang="en-AU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module</a:t>
              </a:r>
              <a:endParaRPr lang="en-A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0"/>
                </a:spcAft>
                <a:buFont typeface="Calibri" panose="020F0502020204030204" pitchFamily="34" charset="0"/>
                <a:buChar char="-"/>
              </a:pPr>
              <a:r>
                <a:rPr lang="en-AU" sz="1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Basic settings</a:t>
              </a:r>
              <a:endParaRPr lang="en-A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0"/>
                </a:spcAft>
                <a:buFont typeface="Calibri" panose="020F0502020204030204" pitchFamily="34" charset="0"/>
                <a:buChar char="-"/>
              </a:pPr>
              <a:r>
                <a:rPr lang="en-AU" sz="1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Test results display</a:t>
              </a:r>
              <a:endParaRPr lang="en-A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Calibri" panose="020F0502020204030204" pitchFamily="34" charset="0"/>
                <a:buChar char="-"/>
              </a:pPr>
              <a:r>
                <a:rPr lang="en-AU" sz="1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Tests and Submissions via client only</a:t>
              </a:r>
              <a:endParaRPr lang="en-A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192"/>
            <p:cNvSpPr txBox="1"/>
            <p:nvPr/>
          </p:nvSpPr>
          <p:spPr>
            <a:xfrm>
              <a:off x="8268582" y="3254578"/>
              <a:ext cx="747377" cy="68226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AU" sz="8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Moodle </a:t>
              </a:r>
              <a:r>
                <a:rPr lang="en-AU" sz="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web Interface</a:t>
              </a:r>
              <a:endParaRPr lang="en-A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610419" y="3295522"/>
              <a:ext cx="325995" cy="684006"/>
              <a:chOff x="0" y="0"/>
              <a:chExt cx="326003" cy="684006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9513" y="0"/>
                <a:ext cx="174625" cy="198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166977" y="198782"/>
                <a:ext cx="0" cy="2941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0" y="326003"/>
                <a:ext cx="32600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79513" y="492981"/>
                <a:ext cx="87464" cy="1910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66977" y="492981"/>
                <a:ext cx="87161" cy="1906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 Box 201"/>
            <p:cNvSpPr txBox="1"/>
            <p:nvPr/>
          </p:nvSpPr>
          <p:spPr>
            <a:xfrm>
              <a:off x="7190435" y="2742787"/>
              <a:ext cx="788651" cy="34988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A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Client Side</a:t>
              </a:r>
            </a:p>
          </p:txBody>
        </p:sp>
        <p:sp>
          <p:nvSpPr>
            <p:cNvPr id="24" name="Text Box 202"/>
            <p:cNvSpPr txBox="1"/>
            <p:nvPr/>
          </p:nvSpPr>
          <p:spPr>
            <a:xfrm>
              <a:off x="9026014" y="2749611"/>
              <a:ext cx="1297274" cy="3492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A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Moodle Server Side</a:t>
              </a:r>
            </a:p>
          </p:txBody>
        </p:sp>
        <p:cxnSp>
          <p:nvCxnSpPr>
            <p:cNvPr id="25" name="Elbow Connector 24"/>
            <p:cNvCxnSpPr/>
            <p:nvPr/>
          </p:nvCxnSpPr>
          <p:spPr>
            <a:xfrm>
              <a:off x="9012367" y="3588948"/>
              <a:ext cx="516243" cy="570016"/>
            </a:xfrm>
            <a:prstGeom prst="bentConnector3">
              <a:avLst>
                <a:gd name="adj1" fmla="val 3526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985724" y="3588948"/>
              <a:ext cx="261251" cy="9619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210"/>
            <p:cNvSpPr txBox="1"/>
            <p:nvPr/>
          </p:nvSpPr>
          <p:spPr>
            <a:xfrm>
              <a:off x="6508063" y="3936966"/>
              <a:ext cx="518148" cy="28511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A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Client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6985724" y="3582125"/>
              <a:ext cx="12721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 Box 58"/>
            <p:cNvSpPr txBox="1"/>
            <p:nvPr/>
          </p:nvSpPr>
          <p:spPr>
            <a:xfrm>
              <a:off x="7245024" y="4168978"/>
              <a:ext cx="723248" cy="65151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AU" sz="8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Python</a:t>
              </a:r>
              <a:endParaRPr lang="en-AU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AU" sz="8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Client</a:t>
              </a:r>
              <a:endParaRPr lang="en-AU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63"/>
            <p:cNvSpPr txBox="1"/>
            <p:nvPr/>
          </p:nvSpPr>
          <p:spPr>
            <a:xfrm>
              <a:off x="8268582" y="4155331"/>
              <a:ext cx="747377" cy="67500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AU" sz="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Codehandin</a:t>
              </a:r>
              <a:endParaRPr lang="en-A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AU" sz="8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Web service</a:t>
              </a:r>
              <a:endParaRPr lang="en-A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968338" y="4476053"/>
              <a:ext cx="286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8637063" y="4830895"/>
              <a:ext cx="0" cy="631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205"/>
            <p:cNvSpPr txBox="1"/>
            <p:nvPr/>
          </p:nvSpPr>
          <p:spPr>
            <a:xfrm>
              <a:off x="8302701" y="5465516"/>
              <a:ext cx="2855526" cy="50038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A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Local</a:t>
              </a:r>
            </a:p>
            <a:p>
              <a:pPr algn="ctr">
                <a:spcAft>
                  <a:spcPts val="0"/>
                </a:spcAft>
              </a:pPr>
              <a:r>
                <a:rPr lang="en-A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Compilers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9026014" y="4476053"/>
              <a:ext cx="5117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/>
          <p:cNvCxnSpPr/>
          <p:nvPr/>
        </p:nvCxnSpPr>
        <p:spPr>
          <a:xfrm flipH="1">
            <a:off x="7959377" y="2659263"/>
            <a:ext cx="1" cy="3509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80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Project Goals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smtClean="0"/>
              <a:t>Switch to a Moodle assignment submission/feedback plugin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smtClean="0"/>
              <a:t>IDE integration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AU" dirty="0" smtClean="0"/>
              <a:t>NetBeans Clients for students and lectures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smtClean="0"/>
              <a:t>Better Sandboxing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AU" dirty="0" smtClean="0"/>
              <a:t>Compare possible sandboxes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smtClean="0"/>
              <a:t>Expand Moodle Web interface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smtClean="0"/>
              <a:t>Documentation the process</a:t>
            </a:r>
          </a:p>
        </p:txBody>
      </p:sp>
    </p:spTree>
    <p:extLst>
      <p:ext uri="{BB962C8B-B14F-4D97-AF65-F5344CB8AC3E}">
        <p14:creationId xmlns:p14="http://schemas.microsoft.com/office/powerpoint/2010/main" val="19000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AU" dirty="0" smtClean="0"/>
              <a:t>The </a:t>
            </a:r>
            <a:r>
              <a:rPr lang="en-AU" dirty="0" smtClean="0"/>
              <a:t>Old to New </a:t>
            </a:r>
            <a:r>
              <a:rPr lang="en-AU" dirty="0" smtClean="0"/>
              <a:t>Code Hand-In package architecture</a:t>
            </a:r>
            <a:endParaRPr lang="en-AU" cap="none" dirty="0"/>
          </a:p>
        </p:txBody>
      </p:sp>
      <p:grpSp>
        <p:nvGrpSpPr>
          <p:cNvPr id="74" name="Group 73"/>
          <p:cNvGrpSpPr/>
          <p:nvPr/>
        </p:nvGrpSpPr>
        <p:grpSpPr>
          <a:xfrm>
            <a:off x="5925549" y="2474444"/>
            <a:ext cx="5296913" cy="3466059"/>
            <a:chOff x="5459457" y="2707241"/>
            <a:chExt cx="5296913" cy="3466059"/>
          </a:xfrm>
        </p:grpSpPr>
        <p:sp>
          <p:nvSpPr>
            <p:cNvPr id="5" name="Text Box 29"/>
            <p:cNvSpPr txBox="1"/>
            <p:nvPr/>
          </p:nvSpPr>
          <p:spPr>
            <a:xfrm>
              <a:off x="6031574" y="2707241"/>
              <a:ext cx="4716372" cy="3466059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AU" sz="11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System</a:t>
              </a:r>
              <a:endParaRPr lang="en-AU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61"/>
            <p:cNvSpPr txBox="1"/>
            <p:nvPr/>
          </p:nvSpPr>
          <p:spPr>
            <a:xfrm>
              <a:off x="6099053" y="4398636"/>
              <a:ext cx="801049" cy="103867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AU" sz="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A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AU" sz="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A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AU" sz="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A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AU" sz="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A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AU" sz="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A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AU" sz="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 </a:t>
              </a:r>
              <a:r>
                <a:rPr lang="en-AU" sz="8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IDE (</a:t>
              </a:r>
              <a:r>
                <a:rPr lang="en-AU" sz="800" dirty="0" err="1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Netbeans</a:t>
              </a:r>
              <a:r>
                <a:rPr lang="en-AU" sz="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A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1"/>
            <p:cNvSpPr txBox="1"/>
            <p:nvPr/>
          </p:nvSpPr>
          <p:spPr>
            <a:xfrm>
              <a:off x="7306476" y="3333019"/>
              <a:ext cx="2373210" cy="2093976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AU" sz="2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Moodle</a:t>
              </a:r>
              <a:endParaRPr lang="en-A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6974619" y="2707241"/>
              <a:ext cx="113" cy="34602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773627" y="2707241"/>
              <a:ext cx="0" cy="34602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738409" y="4622186"/>
              <a:ext cx="4697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8216554" y="3926697"/>
              <a:ext cx="1403008" cy="1178814"/>
              <a:chOff x="0" y="-111318"/>
              <a:chExt cx="1542167" cy="1296035"/>
            </a:xfrm>
          </p:grpSpPr>
          <p:sp>
            <p:nvSpPr>
              <p:cNvPr id="41" name="Text Box 3"/>
              <p:cNvSpPr txBox="1"/>
              <p:nvPr/>
            </p:nvSpPr>
            <p:spPr>
              <a:xfrm>
                <a:off x="0" y="-111318"/>
                <a:ext cx="1542167" cy="129603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Assignment Module</a:t>
                </a:r>
              </a:p>
            </p:txBody>
          </p:sp>
          <p:sp>
            <p:nvSpPr>
              <p:cNvPr id="42" name="Text Box 2"/>
              <p:cNvSpPr txBox="1"/>
              <p:nvPr/>
            </p:nvSpPr>
            <p:spPr>
              <a:xfrm>
                <a:off x="79513" y="397267"/>
                <a:ext cx="659959" cy="675364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45720" rIns="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AU" sz="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Submission</a:t>
                </a:r>
                <a:endParaRPr lang="en-A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AU" sz="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Plugin</a:t>
                </a:r>
                <a:endParaRPr lang="en-A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 Box 6"/>
              <p:cNvSpPr txBox="1"/>
              <p:nvPr/>
            </p:nvSpPr>
            <p:spPr>
              <a:xfrm>
                <a:off x="795131" y="404913"/>
                <a:ext cx="659765" cy="67500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AU" sz="8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Feedback</a:t>
                </a:r>
                <a:endParaRPr lang="en-A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AU" sz="8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Plugin</a:t>
                </a:r>
                <a:endParaRPr lang="en-A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Text Box 9"/>
            <p:cNvSpPr txBox="1"/>
            <p:nvPr/>
          </p:nvSpPr>
          <p:spPr>
            <a:xfrm>
              <a:off x="7056792" y="3629595"/>
              <a:ext cx="680124" cy="62061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AU" sz="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Moodle web </a:t>
              </a:r>
              <a:r>
                <a:rPr lang="en-AU" sz="8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Interface</a:t>
              </a:r>
              <a:endParaRPr lang="en-A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552602" y="3672097"/>
              <a:ext cx="296660" cy="622445"/>
              <a:chOff x="0" y="0"/>
              <a:chExt cx="326003" cy="684006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79513" y="0"/>
                <a:ext cx="174625" cy="198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66977" y="198782"/>
                <a:ext cx="0" cy="2941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0" y="326003"/>
                <a:ext cx="32600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79513" y="492981"/>
                <a:ext cx="87464" cy="1910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66977" y="492981"/>
                <a:ext cx="87161" cy="1906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 Box 25"/>
            <p:cNvSpPr txBox="1"/>
            <p:nvPr/>
          </p:nvSpPr>
          <p:spPr>
            <a:xfrm>
              <a:off x="6105263" y="2728219"/>
              <a:ext cx="717684" cy="31839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A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Client Side</a:t>
              </a:r>
            </a:p>
          </p:txBody>
        </p:sp>
        <p:sp>
          <p:nvSpPr>
            <p:cNvPr id="15" name="Text Box 26"/>
            <p:cNvSpPr txBox="1"/>
            <p:nvPr/>
          </p:nvSpPr>
          <p:spPr>
            <a:xfrm>
              <a:off x="7799897" y="2718869"/>
              <a:ext cx="1180538" cy="31781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A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Moodle Server Side</a:t>
              </a:r>
            </a:p>
          </p:txBody>
        </p:sp>
        <p:sp>
          <p:nvSpPr>
            <p:cNvPr id="16" name="Text Box 31"/>
            <p:cNvSpPr txBox="1"/>
            <p:nvPr/>
          </p:nvSpPr>
          <p:spPr>
            <a:xfrm>
              <a:off x="9712782" y="2714832"/>
              <a:ext cx="1043588" cy="31781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A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Compiler System 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894134" y="3945326"/>
              <a:ext cx="204919" cy="8693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46"/>
            <p:cNvSpPr txBox="1"/>
            <p:nvPr/>
          </p:nvSpPr>
          <p:spPr>
            <a:xfrm>
              <a:off x="5459457" y="4262022"/>
              <a:ext cx="471522" cy="63960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A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Client</a:t>
              </a: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A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A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A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A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A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 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5894134" y="3939116"/>
              <a:ext cx="11577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 Box 5"/>
            <p:cNvSpPr txBox="1"/>
            <p:nvPr/>
          </p:nvSpPr>
          <p:spPr>
            <a:xfrm>
              <a:off x="6167360" y="4473153"/>
              <a:ext cx="658166" cy="59287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AU" sz="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Java</a:t>
              </a:r>
              <a:endParaRPr lang="en-A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AU" sz="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Codehandin</a:t>
              </a:r>
              <a:endParaRPr lang="en-A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AU" sz="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Client for IDEs </a:t>
              </a:r>
              <a:endParaRPr lang="en-A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8"/>
            <p:cNvSpPr txBox="1"/>
            <p:nvPr/>
          </p:nvSpPr>
          <p:spPr>
            <a:xfrm>
              <a:off x="7061554" y="4460733"/>
              <a:ext cx="680124" cy="61425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AU" sz="8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Codehandin</a:t>
              </a:r>
              <a:endParaRPr lang="en-AU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AU" sz="8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Web Service</a:t>
              </a:r>
              <a:endParaRPr lang="en-AU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837807" y="4758802"/>
              <a:ext cx="223031" cy="1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24"/>
            <p:cNvSpPr txBox="1"/>
            <p:nvPr/>
          </p:nvSpPr>
          <p:spPr>
            <a:xfrm>
              <a:off x="7123651" y="4765010"/>
              <a:ext cx="585935" cy="237496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AU" sz="8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Shared lib</a:t>
              </a:r>
              <a:endParaRPr lang="en-AU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35"/>
            <p:cNvSpPr txBox="1"/>
            <p:nvPr/>
          </p:nvSpPr>
          <p:spPr>
            <a:xfrm>
              <a:off x="9868329" y="4789849"/>
              <a:ext cx="809083" cy="557047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AU" sz="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Remote Compiler</a:t>
              </a:r>
              <a:endParaRPr lang="en-A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AU" sz="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A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Elbow Connector 25"/>
            <p:cNvCxnSpPr/>
            <p:nvPr/>
          </p:nvCxnSpPr>
          <p:spPr>
            <a:xfrm>
              <a:off x="7707360" y="4951302"/>
              <a:ext cx="2161141" cy="265811"/>
            </a:xfrm>
            <a:prstGeom prst="bentConnector3">
              <a:avLst>
                <a:gd name="adj1" fmla="val 10259"/>
              </a:avLst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7396876" y="5007190"/>
              <a:ext cx="0" cy="6429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707360" y="4814688"/>
              <a:ext cx="57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2"/>
            <p:cNvSpPr txBox="1">
              <a:spLocks noChangeArrowheads="1"/>
            </p:cNvSpPr>
            <p:nvPr/>
          </p:nvSpPr>
          <p:spPr bwMode="auto">
            <a:xfrm>
              <a:off x="7309941" y="5199692"/>
              <a:ext cx="247896" cy="169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AU" sz="1100">
                  <a:solidFill>
                    <a:srgbClr val="5B9BD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endParaRPr lang="en-A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33"/>
            <p:cNvSpPr txBox="1"/>
            <p:nvPr/>
          </p:nvSpPr>
          <p:spPr>
            <a:xfrm>
              <a:off x="7092602" y="5653002"/>
              <a:ext cx="2598570" cy="455346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A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Local</a:t>
              </a:r>
            </a:p>
            <a:p>
              <a:pPr algn="ctr">
                <a:spcAft>
                  <a:spcPts val="0"/>
                </a:spcAft>
              </a:pPr>
              <a:r>
                <a:rPr lang="en-A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Compilers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7092602" y="5646792"/>
              <a:ext cx="2598460" cy="4570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7055344" y="5653002"/>
              <a:ext cx="2669644" cy="4541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 Box 42"/>
            <p:cNvSpPr txBox="1"/>
            <p:nvPr/>
          </p:nvSpPr>
          <p:spPr>
            <a:xfrm>
              <a:off x="9868329" y="5653002"/>
              <a:ext cx="788629" cy="455346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A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Local</a:t>
              </a:r>
            </a:p>
            <a:p>
              <a:pPr algn="ctr">
                <a:spcAft>
                  <a:spcPts val="0"/>
                </a:spcAft>
              </a:pPr>
              <a:r>
                <a:rPr lang="en-A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Compilers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10271958" y="5361145"/>
              <a:ext cx="0" cy="291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2" idx="3"/>
            </p:cNvCxnSpPr>
            <p:nvPr/>
          </p:nvCxnSpPr>
          <p:spPr>
            <a:xfrm>
              <a:off x="7736916" y="3939901"/>
              <a:ext cx="474830" cy="552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707360" y="4883758"/>
              <a:ext cx="1232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00291" y="2452969"/>
            <a:ext cx="4701541" cy="3509010"/>
            <a:chOff x="6308038" y="2659263"/>
            <a:chExt cx="4701541" cy="3509010"/>
          </a:xfrm>
        </p:grpSpPr>
        <p:grpSp>
          <p:nvGrpSpPr>
            <p:cNvPr id="44" name="Group 43"/>
            <p:cNvGrpSpPr/>
            <p:nvPr/>
          </p:nvGrpSpPr>
          <p:grpSpPr>
            <a:xfrm>
              <a:off x="6308038" y="2659263"/>
              <a:ext cx="4701541" cy="3509010"/>
              <a:chOff x="6508063" y="2531247"/>
              <a:chExt cx="4701541" cy="3509010"/>
            </a:xfrm>
          </p:grpSpPr>
          <p:sp>
            <p:nvSpPr>
              <p:cNvPr id="45" name="Text Box 43"/>
              <p:cNvSpPr txBox="1"/>
              <p:nvPr/>
            </p:nvSpPr>
            <p:spPr>
              <a:xfrm>
                <a:off x="7122197" y="2531247"/>
                <a:ext cx="4087407" cy="3509010"/>
              </a:xfrm>
              <a:prstGeom prst="rect">
                <a:avLst/>
              </a:prstGeom>
              <a:noFill/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1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System</a:t>
                </a:r>
                <a:endParaRPr lang="en-A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Text Box 50"/>
              <p:cNvSpPr txBox="1"/>
              <p:nvPr/>
            </p:nvSpPr>
            <p:spPr>
              <a:xfrm>
                <a:off x="8541530" y="3036214"/>
                <a:ext cx="2607882" cy="2089876"/>
              </a:xfrm>
              <a:prstGeom prst="rect">
                <a:avLst/>
              </a:prstGeom>
              <a:noFill/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2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Moodle</a:t>
                </a:r>
                <a:endParaRPr lang="en-A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8159402" y="2531247"/>
                <a:ext cx="0" cy="350901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 Box 60"/>
              <p:cNvSpPr txBox="1"/>
              <p:nvPr/>
            </p:nvSpPr>
            <p:spPr>
              <a:xfrm>
                <a:off x="9537793" y="3575301"/>
                <a:ext cx="1541743" cy="12954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Codehandin </a:t>
                </a:r>
                <a:r>
                  <a:rPr lang="en-AU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module</a:t>
                </a:r>
                <a:endParaRPr lang="en-A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Calibri" panose="020F0502020204030204" pitchFamily="34" charset="0"/>
                  <a:buChar char="-"/>
                </a:pPr>
                <a:r>
                  <a:rPr lang="en-AU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Basic settings</a:t>
                </a:r>
                <a:endParaRPr lang="en-A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Calibri" panose="020F0502020204030204" pitchFamily="34" charset="0"/>
                  <a:buChar char="-"/>
                </a:pPr>
                <a:r>
                  <a:rPr lang="en-AU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Test results display</a:t>
                </a:r>
                <a:endParaRPr lang="en-A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Calibri" panose="020F0502020204030204" pitchFamily="34" charset="0"/>
                  <a:buChar char="-"/>
                </a:pPr>
                <a:r>
                  <a:rPr lang="en-AU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Tests and Submissions via client only</a:t>
                </a:r>
                <a:endParaRPr lang="en-A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Text Box 192"/>
              <p:cNvSpPr txBox="1"/>
              <p:nvPr/>
            </p:nvSpPr>
            <p:spPr>
              <a:xfrm>
                <a:off x="8268582" y="3254578"/>
                <a:ext cx="747377" cy="682262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8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Moodle </a:t>
                </a:r>
                <a:r>
                  <a:rPr lang="en-AU" sz="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web Interface</a:t>
                </a:r>
                <a:endParaRPr lang="en-A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6610419" y="3295522"/>
                <a:ext cx="325995" cy="684006"/>
                <a:chOff x="0" y="0"/>
                <a:chExt cx="326003" cy="684006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79513" y="0"/>
                  <a:ext cx="174625" cy="19875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AU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166977" y="198782"/>
                  <a:ext cx="0" cy="2941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0" y="326003"/>
                  <a:ext cx="32600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H="1">
                  <a:off x="79513" y="492981"/>
                  <a:ext cx="87464" cy="1910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66977" y="492981"/>
                  <a:ext cx="87161" cy="1906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 Box 201"/>
              <p:cNvSpPr txBox="1"/>
              <p:nvPr/>
            </p:nvSpPr>
            <p:spPr>
              <a:xfrm>
                <a:off x="7190435" y="2742787"/>
                <a:ext cx="788651" cy="34988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Client Side</a:t>
                </a:r>
              </a:p>
            </p:txBody>
          </p:sp>
          <p:sp>
            <p:nvSpPr>
              <p:cNvPr id="52" name="Text Box 202"/>
              <p:cNvSpPr txBox="1"/>
              <p:nvPr/>
            </p:nvSpPr>
            <p:spPr>
              <a:xfrm>
                <a:off x="9026014" y="2749611"/>
                <a:ext cx="1297274" cy="3492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Moodle Server Side</a:t>
                </a:r>
              </a:p>
            </p:txBody>
          </p:sp>
          <p:cxnSp>
            <p:nvCxnSpPr>
              <p:cNvPr id="54" name="Elbow Connector 53"/>
              <p:cNvCxnSpPr/>
              <p:nvPr/>
            </p:nvCxnSpPr>
            <p:spPr>
              <a:xfrm>
                <a:off x="9012367" y="3588948"/>
                <a:ext cx="516243" cy="570016"/>
              </a:xfrm>
              <a:prstGeom prst="bentConnector3">
                <a:avLst>
                  <a:gd name="adj1" fmla="val 3526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985724" y="3588948"/>
                <a:ext cx="261251" cy="961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 Box 210"/>
              <p:cNvSpPr txBox="1"/>
              <p:nvPr/>
            </p:nvSpPr>
            <p:spPr>
              <a:xfrm>
                <a:off x="6508063" y="3936966"/>
                <a:ext cx="518148" cy="28511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Client</a:t>
                </a: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flipV="1">
                <a:off x="6985724" y="3582125"/>
                <a:ext cx="127217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 Box 58"/>
              <p:cNvSpPr txBox="1"/>
              <p:nvPr/>
            </p:nvSpPr>
            <p:spPr>
              <a:xfrm>
                <a:off x="7245024" y="4168978"/>
                <a:ext cx="723248" cy="65151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AU" sz="8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Python</a:t>
                </a:r>
                <a:endParaRPr lang="en-A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AU" sz="8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Client</a:t>
                </a:r>
                <a:endParaRPr lang="en-A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Text Box 63"/>
              <p:cNvSpPr txBox="1"/>
              <p:nvPr/>
            </p:nvSpPr>
            <p:spPr>
              <a:xfrm>
                <a:off x="8268582" y="4155331"/>
                <a:ext cx="747377" cy="67500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AU" sz="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Codehandin</a:t>
                </a:r>
                <a:endParaRPr lang="en-A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AU" sz="8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Web service</a:t>
                </a:r>
                <a:endParaRPr lang="en-A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 flipV="1">
                <a:off x="7968338" y="4476053"/>
                <a:ext cx="2862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8637063" y="4830895"/>
                <a:ext cx="0" cy="6316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 Box 205"/>
              <p:cNvSpPr txBox="1"/>
              <p:nvPr/>
            </p:nvSpPr>
            <p:spPr>
              <a:xfrm>
                <a:off x="8302701" y="5465516"/>
                <a:ext cx="2855526" cy="50038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A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Local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A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Compilers</a:t>
                </a: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9026014" y="4476053"/>
                <a:ext cx="51177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 flipH="1">
              <a:off x="7959377" y="2659263"/>
              <a:ext cx="1" cy="35090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1916349" y="5934724"/>
            <a:ext cx="3268494" cy="368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Old </a:t>
            </a:r>
            <a:r>
              <a:rPr lang="en-AU" dirty="0"/>
              <a:t>architecture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194" y="5911777"/>
            <a:ext cx="3268494" cy="368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New </a:t>
            </a:r>
            <a:r>
              <a:rPr lang="en-AU" dirty="0"/>
              <a:t>architecture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471076" y="4143803"/>
            <a:ext cx="454473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4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3177</TotalTime>
  <Words>781</Words>
  <Application>Microsoft Office PowerPoint</Application>
  <PresentationFormat>Widescreen</PresentationFormat>
  <Paragraphs>202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Garamond</vt:lpstr>
      <vt:lpstr>Times New Roman</vt:lpstr>
      <vt:lpstr>Organic</vt:lpstr>
      <vt:lpstr>Further development on the Moodle Code Hand-In Package</vt:lpstr>
      <vt:lpstr>Contents</vt:lpstr>
      <vt:lpstr>Project Description</vt:lpstr>
      <vt:lpstr>Background – Automated Assessments</vt:lpstr>
      <vt:lpstr>Background – Current Flinders Systems</vt:lpstr>
      <vt:lpstr>Background – Existing systems</vt:lpstr>
      <vt:lpstr>The previous project -  ‘Code-Handin Modules for IDEs and Moodle’ 1 - Jonathan MacKenzie’s 2013 honours project</vt:lpstr>
      <vt:lpstr>Project Goals</vt:lpstr>
      <vt:lpstr>The Old to New Code Hand-In package architecture</vt:lpstr>
      <vt:lpstr>  Netbeans Plugin</vt:lpstr>
      <vt:lpstr>Moodle plugin</vt:lpstr>
      <vt:lpstr>Other progress</vt:lpstr>
      <vt:lpstr>Still to-do / Future projects</vt:lpstr>
      <vt:lpstr>Questions?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Further development on the Moodle Codehandin plugin and web service</dc:title>
  <dc:creator>SuperNova</dc:creator>
  <cp:lastModifiedBy>SuperNova</cp:lastModifiedBy>
  <cp:revision>160</cp:revision>
  <dcterms:created xsi:type="dcterms:W3CDTF">2014-09-20T02:52:04Z</dcterms:created>
  <dcterms:modified xsi:type="dcterms:W3CDTF">2014-09-23T13:00:33Z</dcterms:modified>
</cp:coreProperties>
</file>