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1" r:id="rId4"/>
    <p:sldId id="272" r:id="rId5"/>
    <p:sldId id="260" r:id="rId6"/>
    <p:sldId id="261" r:id="rId7"/>
    <p:sldId id="262" r:id="rId8"/>
    <p:sldId id="263" r:id="rId9"/>
    <p:sldId id="264" r:id="rId10"/>
    <p:sldId id="265" r:id="rId11"/>
    <p:sldId id="266" r:id="rId12"/>
    <p:sldId id="273"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81776-3D55-4C0B-82AD-0D5FF3D293EB}"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E383-F91D-48C4-8F5E-A547460D6727}" type="slidenum">
              <a:rPr lang="zh-CN" altLang="en-US" smtClean="0"/>
              <a:t>‹#›</a:t>
            </a:fld>
            <a:endParaRPr lang="zh-CN" altLang="en-US"/>
          </a:p>
        </p:txBody>
      </p:sp>
    </p:spTree>
    <p:extLst>
      <p:ext uri="{BB962C8B-B14F-4D97-AF65-F5344CB8AC3E}">
        <p14:creationId xmlns:p14="http://schemas.microsoft.com/office/powerpoint/2010/main" val="132331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EAE383-F91D-48C4-8F5E-A547460D6727}" type="slidenum">
              <a:rPr lang="zh-CN" altLang="en-US" smtClean="0"/>
              <a:t>5</a:t>
            </a:fld>
            <a:endParaRPr lang="zh-CN" altLang="en-US"/>
          </a:p>
        </p:txBody>
      </p:sp>
    </p:spTree>
    <p:extLst>
      <p:ext uri="{BB962C8B-B14F-4D97-AF65-F5344CB8AC3E}">
        <p14:creationId xmlns:p14="http://schemas.microsoft.com/office/powerpoint/2010/main" val="31759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F7258-45C2-445F-AD75-E9D1800C2A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90B1CA-067E-4D47-A8CF-7315E4EF6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40C004-CF9E-4DAC-9D95-7B69DB6DC9AE}"/>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B88B5EBF-EAA8-4E8C-99DF-0DEC3240B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3BEA3-ED02-4150-AD3E-3EA3E805913C}"/>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198750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BB440-0819-473C-AA56-C5BC76B89D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7B0BAD-E844-4785-8F9A-14D9A7501F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2FD535-2E06-464A-9538-E8B4E2952F90}"/>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AEA06262-C3B5-449A-9355-B537BD0671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E95FB-B6D6-4FCC-ABC9-12794B7B50A6}"/>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2371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FD40C3-5906-4095-8588-FF5E17AE8A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27A3D2-156A-4E1E-B8C5-6A3ADFD51C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755EF6-2250-471B-9007-23E8226C9530}"/>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7F6B9165-F41D-4818-A7C2-CEBA0B3FE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970C29-0B81-492D-A183-E209F4AEAF56}"/>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374577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C210-F9F3-4241-B362-DB2B83852E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E92A5A-0403-49CF-B4EC-CC4F325EAE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E821D0-A08A-42AB-8501-E65FFFFEE6D1}"/>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640767BD-AE47-4DD6-995E-32B44CD876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2D1372-FA4F-402B-896A-49E56ED6B765}"/>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188025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B65EB-3D87-44AF-AFFC-34E2EAC888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305A54-28F4-4E44-8C80-C9EC1FEF2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4C484C-C2E7-4004-A540-1D35A048EAA8}"/>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306DEF73-41F8-4199-97C6-DFBC2D30A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214484-0BA1-4155-9CD0-152F3521C088}"/>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86096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9B881-B9EE-4671-8851-912418E066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71931A-A8A1-4676-B12E-2B4F894A99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395B5-071F-4B6B-AC5A-C5A00FDFEE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D71B05-4083-4944-98CB-89AE68B9136D}"/>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EBA615D0-3DFF-4F36-883E-788A89A1BD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E21AE5-2300-4C93-B4B0-5FCA094503AE}"/>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359885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C2754-B568-42EB-9AFD-2A3A7AD1D8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2C55B9-ACA8-4A0E-9178-EBEFC3B67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3B7E10-A88C-4758-8B67-435EAB259E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FBBCA8-DCA5-4910-A965-F124D0F1C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CE17FC-1578-4E3E-A608-C1161EDDC9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54468A-B66D-478F-82F4-96B4674E2080}"/>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8" name="页脚占位符 7">
            <a:extLst>
              <a:ext uri="{FF2B5EF4-FFF2-40B4-BE49-F238E27FC236}">
                <a16:creationId xmlns:a16="http://schemas.microsoft.com/office/drawing/2014/main" id="{83F7F643-34B2-44F6-AEC2-D0B9A1DA51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9B2E86-B603-471B-B887-8112E04F6A25}"/>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272064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66C04-6EAB-41CF-81E8-04A100337D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24AC60-48D6-4FF6-914C-094E00048628}"/>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4" name="页脚占位符 3">
            <a:extLst>
              <a:ext uri="{FF2B5EF4-FFF2-40B4-BE49-F238E27FC236}">
                <a16:creationId xmlns:a16="http://schemas.microsoft.com/office/drawing/2014/main" id="{C770B7C6-A972-499A-9A98-76EC8B86D8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96CC8A-CCD4-4464-96CF-BCE6FE4341F5}"/>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133416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3343CE-56CB-4EC0-9A75-AA5DC420B9A9}"/>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3" name="页脚占位符 2">
            <a:extLst>
              <a:ext uri="{FF2B5EF4-FFF2-40B4-BE49-F238E27FC236}">
                <a16:creationId xmlns:a16="http://schemas.microsoft.com/office/drawing/2014/main" id="{92D1C04D-06E8-424B-AA36-18CA106A5E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FD912F-7671-4EA8-A2C9-48F6B5D6B2C0}"/>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350133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0A030-574B-41B3-8041-17662FA150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F89AB2-4357-4BED-B9EA-141E4062A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EC1E44-D7D9-43CE-9D92-7486B3007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1E374B-1D0F-4EBB-893C-2CB69EF0F456}"/>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AD172C55-CFA6-4818-943D-1E2BA331B3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6D8113-E731-4F29-B178-A2D85BA70F18}"/>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9292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8B3E9-95EF-41A8-B24B-F15C245C1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9F1823-F91A-4CBD-80F1-23E5970F8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476368-CA75-4965-8FBE-9B49F6760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91E1F4-69F0-435E-A04C-9E6021752F9A}"/>
              </a:ext>
            </a:extLst>
          </p:cNvPr>
          <p:cNvSpPr>
            <a:spLocks noGrp="1"/>
          </p:cNvSpPr>
          <p:nvPr>
            <p:ph type="dt" sz="half" idx="10"/>
          </p:nvPr>
        </p:nvSpPr>
        <p:spPr/>
        <p:txBody>
          <a:bodyPr/>
          <a:lstStyle/>
          <a:p>
            <a:fld id="{D60DDEB3-20F2-43B0-992A-9F73EC313998}" type="datetimeFigureOut">
              <a:rPr lang="zh-CN" altLang="en-US" smtClean="0"/>
              <a:t>2022/2/23</a:t>
            </a:fld>
            <a:endParaRPr lang="zh-CN" altLang="en-US"/>
          </a:p>
        </p:txBody>
      </p:sp>
      <p:sp>
        <p:nvSpPr>
          <p:cNvPr id="6" name="页脚占位符 5">
            <a:extLst>
              <a:ext uri="{FF2B5EF4-FFF2-40B4-BE49-F238E27FC236}">
                <a16:creationId xmlns:a16="http://schemas.microsoft.com/office/drawing/2014/main" id="{277AE553-2B50-4D1A-9125-9AFC914DB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F266D-5980-42B4-ACF7-55A4BBEE0BB0}"/>
              </a:ext>
            </a:extLst>
          </p:cNvPr>
          <p:cNvSpPr>
            <a:spLocks noGrp="1"/>
          </p:cNvSpPr>
          <p:nvPr>
            <p:ph type="sldNum" sz="quarter" idx="12"/>
          </p:nvPr>
        </p:nvSpPr>
        <p:spPr/>
        <p:txBody>
          <a:body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288998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extLst>
              <a:ext uri="{BEBA8EAE-BF5A-486C-A8C5-ECC9F3942E4B}">
                <a14:imgProps xmlns:a14="http://schemas.microsoft.com/office/drawing/2010/main">
                  <a14:imgLayer r:embed="rId14">
                    <a14:imgEffect>
                      <a14:sharpenSoften amount="20000"/>
                    </a14:imgEffect>
                    <a14:imgEffect>
                      <a14:brightnessContrast bright="-30000" contrast="-1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4AF0F9-6567-4E96-A4BC-733C84404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5D5CF3-BAA3-4F44-A460-98315929F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8C4E0C-CF3E-42E8-AEC2-1D34E8589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DEB3-20F2-43B0-992A-9F73EC313998}" type="datetimeFigureOut">
              <a:rPr lang="zh-CN" altLang="en-US" smtClean="0"/>
              <a:t>2022/2/23</a:t>
            </a:fld>
            <a:endParaRPr lang="zh-CN" altLang="en-US"/>
          </a:p>
        </p:txBody>
      </p:sp>
      <p:sp>
        <p:nvSpPr>
          <p:cNvPr id="5" name="页脚占位符 4">
            <a:extLst>
              <a:ext uri="{FF2B5EF4-FFF2-40B4-BE49-F238E27FC236}">
                <a16:creationId xmlns:a16="http://schemas.microsoft.com/office/drawing/2014/main" id="{03F8FC94-F677-418F-B65B-DCD8CA52F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FF558B-E558-4491-BBE3-FB1981338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D9458-6BEA-4D59-AA80-8063D4C6F4D6}" type="slidenum">
              <a:rPr lang="zh-CN" altLang="en-US" smtClean="0"/>
              <a:t>‹#›</a:t>
            </a:fld>
            <a:endParaRPr lang="zh-CN" altLang="en-US"/>
          </a:p>
        </p:txBody>
      </p:sp>
    </p:spTree>
    <p:extLst>
      <p:ext uri="{BB962C8B-B14F-4D97-AF65-F5344CB8AC3E}">
        <p14:creationId xmlns:p14="http://schemas.microsoft.com/office/powerpoint/2010/main" val="153532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739F7-DA1C-4DCF-AFD7-96E2BB996C61}"/>
              </a:ext>
            </a:extLst>
          </p:cNvPr>
          <p:cNvSpPr>
            <a:spLocks noGrp="1"/>
          </p:cNvSpPr>
          <p:nvPr>
            <p:ph type="ctrTitle"/>
          </p:nvPr>
        </p:nvSpPr>
        <p:spPr>
          <a:xfrm>
            <a:off x="1524000" y="946035"/>
            <a:ext cx="9144000" cy="1008980"/>
          </a:xfrm>
        </p:spPr>
        <p:txBody>
          <a:bodyPr/>
          <a:lstStyle/>
          <a:p>
            <a:r>
              <a:rPr lang="en-GB" dirty="0">
                <a:latin typeface="Calibri" panose="020F0502020204030204" pitchFamily="34" charset="0"/>
                <a:cs typeface="Calibri" panose="020F0502020204030204" pitchFamily="34" charset="0"/>
              </a:rPr>
              <a:t>Overview</a:t>
            </a:r>
            <a:endParaRPr lang="zh-CN" altLang="en-US" b="1" i="1"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56E12E67-7AD7-4B54-A608-7745047EF4F7}"/>
              </a:ext>
            </a:extLst>
          </p:cNvPr>
          <p:cNvSpPr>
            <a:spLocks noGrp="1"/>
          </p:cNvSpPr>
          <p:nvPr>
            <p:ph type="subTitle" idx="1"/>
          </p:nvPr>
        </p:nvSpPr>
        <p:spPr>
          <a:xfrm>
            <a:off x="1593130" y="1955015"/>
            <a:ext cx="9005740" cy="3063710"/>
          </a:xfrm>
        </p:spPr>
        <p:txBody>
          <a:bodyPr>
            <a:noAutofit/>
          </a:bodyPr>
          <a:lstStyle/>
          <a:p>
            <a:pPr marL="0" indent="0">
              <a:buNone/>
            </a:pPr>
            <a:r>
              <a:rPr lang="en-GB" sz="2400" dirty="0"/>
              <a:t>The objective of the website is to allow users to comfortably prepare and continue their university life.</a:t>
            </a:r>
          </a:p>
          <a:p>
            <a:pPr marL="0" indent="0">
              <a:buNone/>
            </a:pPr>
            <a:r>
              <a:rPr lang="en-GB" sz="2400" dirty="0"/>
              <a:t>A course selection tool will help them decide their courses, alongside a timetable page so they can make sure that it works for them.</a:t>
            </a:r>
          </a:p>
          <a:p>
            <a:pPr marL="0" indent="0">
              <a:buNone/>
            </a:pPr>
            <a:r>
              <a:rPr lang="en-GB" sz="2400" dirty="0"/>
              <a:t>The user will have a task manager to make sure they know what they have to do and not get stressed by workload.</a:t>
            </a:r>
          </a:p>
          <a:p>
            <a:pPr marL="0" indent="0">
              <a:buNone/>
            </a:pPr>
            <a:r>
              <a:rPr lang="en-GB" sz="2400" dirty="0"/>
              <a:t>On top of this, their will be a page for frequently asked questions for getting help.</a:t>
            </a:r>
          </a:p>
          <a:p>
            <a:pPr marL="0" indent="0">
              <a:buNone/>
            </a:pPr>
            <a:r>
              <a:rPr lang="en-GB" sz="2400" dirty="0"/>
              <a:t>Overall, this website aims to make the educational university experience an easier time.</a:t>
            </a:r>
          </a:p>
        </p:txBody>
      </p:sp>
    </p:spTree>
    <p:extLst>
      <p:ext uri="{BB962C8B-B14F-4D97-AF65-F5344CB8AC3E}">
        <p14:creationId xmlns:p14="http://schemas.microsoft.com/office/powerpoint/2010/main" val="418607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dirty="0"/>
              <a:t>Wireframes</a:t>
            </a:r>
            <a:endParaRPr lang="zh-CN" altLang="en-US" dirty="0"/>
          </a:p>
        </p:txBody>
      </p:sp>
      <p:pic>
        <p:nvPicPr>
          <p:cNvPr id="7" name="内容占位符 6" descr="手机屏幕的截图&#10;&#10;中度可信度描述已自动生成">
            <a:extLst>
              <a:ext uri="{FF2B5EF4-FFF2-40B4-BE49-F238E27FC236}">
                <a16:creationId xmlns:a16="http://schemas.microsoft.com/office/drawing/2014/main" id="{37D17A84-1BCE-4E54-837A-84A7278F0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351338"/>
          </a:xfrm>
        </p:spPr>
      </p:pic>
    </p:spTree>
    <p:extLst>
      <p:ext uri="{BB962C8B-B14F-4D97-AF65-F5344CB8AC3E}">
        <p14:creationId xmlns:p14="http://schemas.microsoft.com/office/powerpoint/2010/main" val="123764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dirty="0"/>
              <a:t>Wireframes</a:t>
            </a:r>
            <a:endParaRPr lang="zh-CN" altLang="en-US" dirty="0"/>
          </a:p>
        </p:txBody>
      </p:sp>
      <p:pic>
        <p:nvPicPr>
          <p:cNvPr id="7" name="内容占位符 6" descr="形状&#10;&#10;中度可信度描述已自动生成">
            <a:extLst>
              <a:ext uri="{FF2B5EF4-FFF2-40B4-BE49-F238E27FC236}">
                <a16:creationId xmlns:a16="http://schemas.microsoft.com/office/drawing/2014/main" id="{19C5F82D-1831-4F1C-BAB6-B1CA9B822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4351338"/>
          </a:xfrm>
        </p:spPr>
      </p:pic>
    </p:spTree>
    <p:extLst>
      <p:ext uri="{BB962C8B-B14F-4D97-AF65-F5344CB8AC3E}">
        <p14:creationId xmlns:p14="http://schemas.microsoft.com/office/powerpoint/2010/main" val="385877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CE24-E7E9-4943-9B7F-D13365642EFA}"/>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Site Map</a:t>
            </a:r>
          </a:p>
        </p:txBody>
      </p:sp>
      <p:pic>
        <p:nvPicPr>
          <p:cNvPr id="5" name="Picture 4" descr="Diagram&#10;&#10;Description automatically generated">
            <a:extLst>
              <a:ext uri="{FF2B5EF4-FFF2-40B4-BE49-F238E27FC236}">
                <a16:creationId xmlns:a16="http://schemas.microsoft.com/office/drawing/2014/main" id="{BEADFC5D-040A-48E9-B1B0-6E6D0B7F4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1" y="1577303"/>
            <a:ext cx="11928297" cy="5030563"/>
          </a:xfrm>
          <a:prstGeom prst="rect">
            <a:avLst/>
          </a:prstGeom>
        </p:spPr>
      </p:pic>
    </p:spTree>
    <p:extLst>
      <p:ext uri="{BB962C8B-B14F-4D97-AF65-F5344CB8AC3E}">
        <p14:creationId xmlns:p14="http://schemas.microsoft.com/office/powerpoint/2010/main" val="68472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Site URL</a:t>
            </a:r>
            <a:endParaRPr lang="zh-CN" altLang="en-US" dirty="0">
              <a:latin typeface="Calibri" panose="020F0502020204030204" pitchFamily="34" charset="0"/>
              <a:cs typeface="Calibri" panose="020F0502020204030204" pitchFamily="34" charset="0"/>
            </a:endParaRPr>
          </a:p>
        </p:txBody>
      </p:sp>
      <p:sp>
        <p:nvSpPr>
          <p:cNvPr id="6" name="内容占位符 5">
            <a:extLst>
              <a:ext uri="{FF2B5EF4-FFF2-40B4-BE49-F238E27FC236}">
                <a16:creationId xmlns:a16="http://schemas.microsoft.com/office/drawing/2014/main" id="{42906890-E215-48F3-99E7-7508CBCD6E99}"/>
              </a:ext>
            </a:extLst>
          </p:cNvPr>
          <p:cNvSpPr>
            <a:spLocks noGrp="1"/>
          </p:cNvSpPr>
          <p:nvPr>
            <p:ph idx="1"/>
          </p:nvPr>
        </p:nvSpPr>
        <p:spPr>
          <a:xfrm>
            <a:off x="838200" y="1690688"/>
            <a:ext cx="10515600" cy="4351338"/>
          </a:xfrm>
        </p:spPr>
        <p:txBody>
          <a:bodyPr/>
          <a:lstStyle/>
          <a:p>
            <a:r>
              <a:rPr lang="en-US" altLang="zh-CN" b="1" i="0" dirty="0">
                <a:solidFill>
                  <a:srgbClr val="242424"/>
                </a:solidFill>
                <a:effectLst/>
                <a:latin typeface="Calibri" panose="020F0502020204030204" pitchFamily="34" charset="0"/>
                <a:cs typeface="Calibri" panose="020F0502020204030204" pitchFamily="34" charset="0"/>
              </a:rPr>
              <a:t>/</a:t>
            </a:r>
            <a:r>
              <a:rPr lang="en-US" altLang="zh-CN" b="1" i="0" dirty="0" err="1">
                <a:solidFill>
                  <a:srgbClr val="242424"/>
                </a:solidFill>
                <a:effectLst/>
                <a:latin typeface="Calibri" panose="020F0502020204030204" pitchFamily="34" charset="0"/>
                <a:cs typeface="Calibri" panose="020F0502020204030204" pitchFamily="34" charset="0"/>
              </a:rPr>
              <a:t>taskmanager</a:t>
            </a:r>
            <a:endParaRPr lang="en-US" altLang="zh-CN" b="1" i="0">
              <a:solidFill>
                <a:srgbClr val="242424"/>
              </a:solidFill>
              <a:effectLst/>
              <a:latin typeface="Calibri" panose="020F0502020204030204" pitchFamily="34" charset="0"/>
              <a:cs typeface="Calibri" panose="020F0502020204030204" pitchFamily="34" charset="0"/>
            </a:endParaRPr>
          </a:p>
          <a:p>
            <a:r>
              <a:rPr lang="en-US" altLang="zh-CN" b="1" i="0">
                <a:solidFill>
                  <a:srgbClr val="242424"/>
                </a:solidFill>
                <a:effectLst/>
                <a:latin typeface="Calibri" panose="020F0502020204030204" pitchFamily="34" charset="0"/>
                <a:cs typeface="Calibri" panose="020F0502020204030204" pitchFamily="34" charset="0"/>
              </a:rPr>
              <a:t>/</a:t>
            </a:r>
            <a:r>
              <a:rPr lang="en-US" altLang="zh-CN" b="1" i="0" dirty="0">
                <a:solidFill>
                  <a:srgbClr val="242424"/>
                </a:solidFill>
                <a:effectLst/>
                <a:latin typeface="Calibri" panose="020F0502020204030204" pitchFamily="34" charset="0"/>
                <a:cs typeface="Calibri" panose="020F0502020204030204" pitchFamily="34" charset="0"/>
              </a:rPr>
              <a:t>university</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  </a:t>
            </a:r>
            <a:r>
              <a:rPr lang="en-US" altLang="zh-CN" b="0" i="0" dirty="0">
                <a:solidFill>
                  <a:srgbClr val="242424"/>
                </a:solidFill>
                <a:effectLst/>
                <a:latin typeface="Calibri" panose="020F0502020204030204" pitchFamily="34" charset="0"/>
                <a:cs typeface="Calibri" panose="020F0502020204030204" pitchFamily="34" charset="0"/>
              </a:rPr>
              <a:t>- /university/courses</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  </a:t>
            </a:r>
            <a:r>
              <a:rPr lang="en-US" altLang="zh-CN" b="0" i="0" dirty="0">
                <a:solidFill>
                  <a:srgbClr val="242424"/>
                </a:solidFill>
                <a:effectLst/>
                <a:latin typeface="Calibri" panose="020F0502020204030204" pitchFamily="34" charset="0"/>
                <a:cs typeface="Calibri" panose="020F0502020204030204" pitchFamily="34" charset="0"/>
              </a:rPr>
              <a:t>- /university/courses/course</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  </a:t>
            </a:r>
            <a:r>
              <a:rPr lang="en-US" altLang="zh-CN" b="0" i="0" dirty="0">
                <a:solidFill>
                  <a:srgbClr val="242424"/>
                </a:solidFill>
                <a:effectLst/>
                <a:latin typeface="Calibri" panose="020F0502020204030204" pitchFamily="34" charset="0"/>
                <a:cs typeface="Calibri" panose="020F0502020204030204" pitchFamily="34" charset="0"/>
              </a:rPr>
              <a:t>- /university/information</a:t>
            </a:r>
          </a:p>
          <a:p>
            <a:r>
              <a:rPr lang="en-US" altLang="zh-CN" b="1" i="0" dirty="0">
                <a:solidFill>
                  <a:srgbClr val="242424"/>
                </a:solidFill>
                <a:effectLst/>
                <a:latin typeface="Calibri" panose="020F0502020204030204" pitchFamily="34" charset="0"/>
                <a:cs typeface="Calibri" panose="020F0502020204030204" pitchFamily="34" charset="0"/>
              </a:rPr>
              <a:t>/login</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  </a:t>
            </a:r>
            <a:r>
              <a:rPr lang="en-US" altLang="zh-CN" b="0" i="0" dirty="0">
                <a:solidFill>
                  <a:srgbClr val="242424"/>
                </a:solidFill>
                <a:effectLst/>
                <a:latin typeface="Calibri" panose="020F0502020204030204" pitchFamily="34" charset="0"/>
                <a:cs typeface="Calibri" panose="020F0502020204030204" pitchFamily="34" charset="0"/>
              </a:rPr>
              <a:t>- /login/account</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  </a:t>
            </a:r>
            <a:r>
              <a:rPr lang="en-US" altLang="zh-CN" b="0" i="0" dirty="0">
                <a:solidFill>
                  <a:srgbClr val="242424"/>
                </a:solidFill>
                <a:effectLst/>
                <a:latin typeface="Calibri" panose="020F0502020204030204" pitchFamily="34" charset="0"/>
                <a:cs typeface="Calibri" panose="020F0502020204030204" pitchFamily="34" charset="0"/>
              </a:rPr>
              <a:t>- /login/classes</a:t>
            </a:r>
          </a:p>
          <a:p>
            <a:r>
              <a:rPr lang="en-US" altLang="zh-CN" b="1" i="0" dirty="0">
                <a:solidFill>
                  <a:srgbClr val="242424"/>
                </a:solidFill>
                <a:effectLst/>
                <a:latin typeface="Calibri" panose="020F0502020204030204" pitchFamily="34" charset="0"/>
                <a:cs typeface="Calibri" panose="020F0502020204030204" pitchFamily="34" charset="0"/>
              </a:rPr>
              <a:t>/register</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11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21A7E-9FB5-4D56-BC16-BAB387ED6874}"/>
              </a:ext>
            </a:extLst>
          </p:cNvPr>
          <p:cNvSpPr>
            <a:spLocks noGrp="1"/>
          </p:cNvSpPr>
          <p:nvPr>
            <p:ph type="title"/>
          </p:nvPr>
        </p:nvSpPr>
        <p:spPr>
          <a:xfrm>
            <a:off x="3254849" y="1098104"/>
            <a:ext cx="2395801" cy="1805332"/>
          </a:xfrm>
        </p:spPr>
        <p:txBody>
          <a:bodyPr>
            <a:normAutofit/>
          </a:bodyPr>
          <a:lstStyle/>
          <a:p>
            <a:r>
              <a:rPr lang="en-US" altLang="zh-CN" sz="2000" b="1" dirty="0">
                <a:latin typeface="Calibri" panose="020F0502020204030204" pitchFamily="34" charset="0"/>
                <a:cs typeface="Calibri" panose="020F0502020204030204" pitchFamily="34" charset="0"/>
              </a:rPr>
              <a:t>Name: </a:t>
            </a:r>
            <a:r>
              <a:rPr lang="en-US" altLang="zh-CN" sz="2000" dirty="0">
                <a:latin typeface="Calibri" panose="020F0502020204030204" pitchFamily="34" charset="0"/>
                <a:cs typeface="Calibri" panose="020F0502020204030204" pitchFamily="34" charset="0"/>
              </a:rPr>
              <a:t>Zihao Li</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Age: </a:t>
            </a:r>
            <a:r>
              <a:rPr lang="en-US" altLang="zh-CN" sz="2000" dirty="0">
                <a:latin typeface="Calibri" panose="020F0502020204030204" pitchFamily="34" charset="0"/>
                <a:cs typeface="Calibri" panose="020F0502020204030204" pitchFamily="34" charset="0"/>
              </a:rPr>
              <a:t>18</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Gender: </a:t>
            </a:r>
            <a:r>
              <a:rPr lang="en-US" altLang="zh-CN" sz="2000" dirty="0">
                <a:latin typeface="Calibri" panose="020F0502020204030204" pitchFamily="34" charset="0"/>
                <a:cs typeface="Calibri" panose="020F0502020204030204" pitchFamily="34" charset="0"/>
              </a:rPr>
              <a:t>Male</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region: </a:t>
            </a:r>
            <a:r>
              <a:rPr lang="en-US" altLang="zh-CN" sz="2000" dirty="0">
                <a:latin typeface="Calibri" panose="020F0502020204030204" pitchFamily="34" charset="0"/>
                <a:cs typeface="Calibri" panose="020F0502020204030204" pitchFamily="34" charset="0"/>
              </a:rPr>
              <a:t>easterner</a:t>
            </a:r>
            <a:endParaRPr lang="zh-CN" altLang="en-US" sz="2000" dirty="0">
              <a:latin typeface="Calibri" panose="020F0502020204030204" pitchFamily="34" charset="0"/>
              <a:cs typeface="Calibri" panose="020F0502020204030204" pitchFamily="34" charset="0"/>
            </a:endParaRPr>
          </a:p>
        </p:txBody>
      </p:sp>
      <p:pic>
        <p:nvPicPr>
          <p:cNvPr id="5" name="内容占位符 4" descr="戴眼镜的男人在吃东西&#10;&#10;描述已自动生成">
            <a:extLst>
              <a:ext uri="{FF2B5EF4-FFF2-40B4-BE49-F238E27FC236}">
                <a16:creationId xmlns:a16="http://schemas.microsoft.com/office/drawing/2014/main" id="{4247B757-88A7-410D-B9C3-1179BA198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890" y="1378175"/>
            <a:ext cx="1925031" cy="2892810"/>
          </a:xfrm>
        </p:spPr>
      </p:pic>
      <p:sp>
        <p:nvSpPr>
          <p:cNvPr id="6" name="文本框 5">
            <a:extLst>
              <a:ext uri="{FF2B5EF4-FFF2-40B4-BE49-F238E27FC236}">
                <a16:creationId xmlns:a16="http://schemas.microsoft.com/office/drawing/2014/main" id="{6503834F-10C1-4253-8F63-8E506F41C666}"/>
              </a:ext>
            </a:extLst>
          </p:cNvPr>
          <p:cNvSpPr txBox="1"/>
          <p:nvPr/>
        </p:nvSpPr>
        <p:spPr>
          <a:xfrm>
            <a:off x="685799" y="513329"/>
            <a:ext cx="3543300"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Persona-1</a:t>
            </a:r>
            <a:endParaRPr lang="zh-CN" altLang="en-US" sz="3200" dirty="0">
              <a:latin typeface="Calibri" panose="020F0502020204030204" pitchFamily="34" charset="0"/>
              <a:cs typeface="Calibri" panose="020F0502020204030204" pitchFamily="34" charset="0"/>
            </a:endParaRPr>
          </a:p>
        </p:txBody>
      </p:sp>
      <p:cxnSp>
        <p:nvCxnSpPr>
          <p:cNvPr id="8" name="直接连接符 7">
            <a:extLst>
              <a:ext uri="{FF2B5EF4-FFF2-40B4-BE49-F238E27FC236}">
                <a16:creationId xmlns:a16="http://schemas.microsoft.com/office/drawing/2014/main" id="{A8D4BBF0-07F0-4614-9511-C88F25D21F32}"/>
              </a:ext>
            </a:extLst>
          </p:cNvPr>
          <p:cNvCxnSpPr/>
          <p:nvPr/>
        </p:nvCxnSpPr>
        <p:spPr>
          <a:xfrm>
            <a:off x="685799" y="1098104"/>
            <a:ext cx="3096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2133DE-C2C1-40A6-9B39-7B599899966D}"/>
              </a:ext>
            </a:extLst>
          </p:cNvPr>
          <p:cNvSpPr txBox="1"/>
          <p:nvPr/>
        </p:nvSpPr>
        <p:spPr>
          <a:xfrm>
            <a:off x="3254849" y="2804464"/>
            <a:ext cx="3543300" cy="2862322"/>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Introduction</a:t>
            </a:r>
          </a:p>
          <a:p>
            <a:r>
              <a:rPr lang="en-US" altLang="zh-CN" sz="2000" dirty="0">
                <a:latin typeface="Calibri" panose="020F0502020204030204" pitchFamily="34" charset="0"/>
                <a:cs typeface="Calibri" panose="020F0502020204030204" pitchFamily="34" charset="0"/>
              </a:rPr>
              <a:t>    He is an international student from a non-English speaking country, and this is his first time studying abroad. He usually enjoys sports and is social. He is fluent in the basic functions of a computer and has learned a simple programming language…</a:t>
            </a:r>
          </a:p>
        </p:txBody>
      </p:sp>
      <p:sp>
        <p:nvSpPr>
          <p:cNvPr id="12" name="文本框 11">
            <a:extLst>
              <a:ext uri="{FF2B5EF4-FFF2-40B4-BE49-F238E27FC236}">
                <a16:creationId xmlns:a16="http://schemas.microsoft.com/office/drawing/2014/main" id="{8A492A26-58DC-4BE5-B18C-25A0017ED2AC}"/>
              </a:ext>
            </a:extLst>
          </p:cNvPr>
          <p:cNvSpPr txBox="1"/>
          <p:nvPr/>
        </p:nvSpPr>
        <p:spPr>
          <a:xfrm>
            <a:off x="7348157" y="2824580"/>
            <a:ext cx="4062953" cy="3785652"/>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Scenario</a:t>
            </a:r>
          </a:p>
          <a:p>
            <a:r>
              <a:rPr lang="en-US" altLang="zh-CN" sz="2000" dirty="0">
                <a:latin typeface="Calibri" panose="020F0502020204030204" pitchFamily="34" charset="0"/>
                <a:cs typeface="Calibri" panose="020F0502020204030204" pitchFamily="34" charset="0"/>
              </a:rPr>
              <a:t>    He had the experience of choosing courses at school in high school when there were very few options available, so it was easy to complete the selection process, especially since the language used was his native language. However, he is finding it hard to manage the timings and find the correct courses for himself in a different country and is looking for a simple way to manage his education.</a:t>
            </a:r>
          </a:p>
        </p:txBody>
      </p:sp>
    </p:spTree>
    <p:extLst>
      <p:ext uri="{BB962C8B-B14F-4D97-AF65-F5344CB8AC3E}">
        <p14:creationId xmlns:p14="http://schemas.microsoft.com/office/powerpoint/2010/main" val="188767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21A7E-9FB5-4D56-BC16-BAB387ED6874}"/>
              </a:ext>
            </a:extLst>
          </p:cNvPr>
          <p:cNvSpPr>
            <a:spLocks noGrp="1"/>
          </p:cNvSpPr>
          <p:nvPr>
            <p:ph type="title"/>
          </p:nvPr>
        </p:nvSpPr>
        <p:spPr>
          <a:xfrm>
            <a:off x="685799" y="4121198"/>
            <a:ext cx="2395801" cy="1319871"/>
          </a:xfrm>
        </p:spPr>
        <p:txBody>
          <a:bodyPr>
            <a:normAutofit/>
          </a:bodyPr>
          <a:lstStyle/>
          <a:p>
            <a:r>
              <a:rPr lang="en-US" altLang="zh-CN" sz="2000" b="1" dirty="0">
                <a:latin typeface="Calibri" panose="020F0502020204030204" pitchFamily="34" charset="0"/>
                <a:cs typeface="Calibri" panose="020F0502020204030204" pitchFamily="34" charset="0"/>
              </a:rPr>
              <a:t>Name: </a:t>
            </a:r>
            <a:r>
              <a:rPr lang="en-US" altLang="zh-CN" sz="2000" dirty="0">
                <a:latin typeface="Calibri" panose="020F0502020204030204" pitchFamily="34" charset="0"/>
                <a:cs typeface="Calibri" panose="020F0502020204030204" pitchFamily="34" charset="0"/>
              </a:rPr>
              <a:t>Anong</a:t>
            </a:r>
            <a:br>
              <a:rPr lang="en-US" altLang="zh-CN" sz="2000"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Age: </a:t>
            </a:r>
            <a:r>
              <a:rPr lang="en-US" altLang="zh-CN" sz="2000" dirty="0">
                <a:latin typeface="Calibri" panose="020F0502020204030204" pitchFamily="34" charset="0"/>
                <a:cs typeface="Calibri" panose="020F0502020204030204" pitchFamily="34" charset="0"/>
              </a:rPr>
              <a:t>18</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Gender: </a:t>
            </a:r>
            <a:r>
              <a:rPr lang="en-US" altLang="zh-CN" sz="2000" dirty="0">
                <a:latin typeface="Calibri" panose="020F0502020204030204" pitchFamily="34" charset="0"/>
                <a:cs typeface="Calibri" panose="020F0502020204030204" pitchFamily="34" charset="0"/>
              </a:rPr>
              <a:t>Female</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region: </a:t>
            </a:r>
            <a:r>
              <a:rPr lang="en-US" altLang="zh-CN" sz="2000" dirty="0">
                <a:latin typeface="Calibri" panose="020F0502020204030204" pitchFamily="34" charset="0"/>
                <a:cs typeface="Calibri" panose="020F0502020204030204" pitchFamily="34" charset="0"/>
              </a:rPr>
              <a:t>easterner</a:t>
            </a:r>
            <a:endParaRPr lang="zh-CN" altLang="en-US" sz="20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6503834F-10C1-4253-8F63-8E506F41C666}"/>
              </a:ext>
            </a:extLst>
          </p:cNvPr>
          <p:cNvSpPr txBox="1"/>
          <p:nvPr/>
        </p:nvSpPr>
        <p:spPr>
          <a:xfrm>
            <a:off x="685799" y="513329"/>
            <a:ext cx="3543300"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Persona-2</a:t>
            </a:r>
            <a:endParaRPr lang="zh-CN" altLang="en-US" sz="3200" dirty="0">
              <a:latin typeface="Calibri" panose="020F0502020204030204" pitchFamily="34" charset="0"/>
              <a:cs typeface="Calibri" panose="020F0502020204030204" pitchFamily="34" charset="0"/>
            </a:endParaRPr>
          </a:p>
        </p:txBody>
      </p:sp>
      <p:cxnSp>
        <p:nvCxnSpPr>
          <p:cNvPr id="8" name="直接连接符 7">
            <a:extLst>
              <a:ext uri="{FF2B5EF4-FFF2-40B4-BE49-F238E27FC236}">
                <a16:creationId xmlns:a16="http://schemas.microsoft.com/office/drawing/2014/main" id="{A8D4BBF0-07F0-4614-9511-C88F25D21F32}"/>
              </a:ext>
            </a:extLst>
          </p:cNvPr>
          <p:cNvCxnSpPr/>
          <p:nvPr/>
        </p:nvCxnSpPr>
        <p:spPr>
          <a:xfrm>
            <a:off x="685799" y="1098104"/>
            <a:ext cx="3096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2133DE-C2C1-40A6-9B39-7B599899966D}"/>
              </a:ext>
            </a:extLst>
          </p:cNvPr>
          <p:cNvSpPr txBox="1"/>
          <p:nvPr/>
        </p:nvSpPr>
        <p:spPr>
          <a:xfrm>
            <a:off x="4229099" y="1523999"/>
            <a:ext cx="7572277" cy="1938992"/>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Introduction</a:t>
            </a:r>
          </a:p>
          <a:p>
            <a:r>
              <a:rPr lang="en-US" altLang="zh-CN" sz="2000" dirty="0">
                <a:latin typeface="Calibri" panose="020F0502020204030204" pitchFamily="34" charset="0"/>
                <a:cs typeface="Calibri" panose="020F0502020204030204" pitchFamily="34" charset="0"/>
              </a:rPr>
              <a:t>    She is a non-native English-speaking international student, and her religion is Buddhism. She has had previous experience of studying abroad. Her hobbies include reading and fitness, and she is not very good at making friends with others. She does not use computers much, so she is not sure about the basic operation and logic of computers…</a:t>
            </a:r>
          </a:p>
        </p:txBody>
      </p:sp>
      <p:sp>
        <p:nvSpPr>
          <p:cNvPr id="12" name="文本框 11">
            <a:extLst>
              <a:ext uri="{FF2B5EF4-FFF2-40B4-BE49-F238E27FC236}">
                <a16:creationId xmlns:a16="http://schemas.microsoft.com/office/drawing/2014/main" id="{8A492A26-58DC-4BE5-B18C-25A0017ED2AC}"/>
              </a:ext>
            </a:extLst>
          </p:cNvPr>
          <p:cNvSpPr txBox="1"/>
          <p:nvPr/>
        </p:nvSpPr>
        <p:spPr>
          <a:xfrm>
            <a:off x="4229099" y="3954564"/>
            <a:ext cx="7565992" cy="1938992"/>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Scenario</a:t>
            </a:r>
          </a:p>
          <a:p>
            <a:r>
              <a:rPr lang="en-US" altLang="zh-CN" sz="2000" dirty="0">
                <a:latin typeface="Calibri" panose="020F0502020204030204" pitchFamily="34" charset="0"/>
                <a:cs typeface="Calibri" panose="020F0502020204030204" pitchFamily="34" charset="0"/>
              </a:rPr>
              <a:t>    During her high school years, she undertook her studies in Canada. The school had a wide range of elective courses, and she had a lot of trouble choosing them, which did not go well. She has decided that she is going to try and find a way to make sure she picks her courses well, although she is hoping that the way she finds is easy on a computer.</a:t>
            </a:r>
          </a:p>
        </p:txBody>
      </p:sp>
      <p:pic>
        <p:nvPicPr>
          <p:cNvPr id="9" name="内容占位符 8" descr="女人站在窗户边&#10;&#10;中度可信度描述已自动生成">
            <a:extLst>
              <a:ext uri="{FF2B5EF4-FFF2-40B4-BE49-F238E27FC236}">
                <a16:creationId xmlns:a16="http://schemas.microsoft.com/office/drawing/2014/main" id="{CC788C89-A90E-4F22-BDE1-9E486A34F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523999"/>
            <a:ext cx="3256958" cy="2171305"/>
          </a:xfrm>
        </p:spPr>
      </p:pic>
    </p:spTree>
    <p:extLst>
      <p:ext uri="{BB962C8B-B14F-4D97-AF65-F5344CB8AC3E}">
        <p14:creationId xmlns:p14="http://schemas.microsoft.com/office/powerpoint/2010/main" val="31744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21A7E-9FB5-4D56-BC16-BAB387ED6874}"/>
              </a:ext>
            </a:extLst>
          </p:cNvPr>
          <p:cNvSpPr>
            <a:spLocks noGrp="1"/>
          </p:cNvSpPr>
          <p:nvPr>
            <p:ph type="title"/>
          </p:nvPr>
        </p:nvSpPr>
        <p:spPr>
          <a:xfrm>
            <a:off x="685540" y="4161815"/>
            <a:ext cx="2395801" cy="1805332"/>
          </a:xfrm>
        </p:spPr>
        <p:txBody>
          <a:bodyPr>
            <a:normAutofit/>
          </a:bodyPr>
          <a:lstStyle/>
          <a:p>
            <a:r>
              <a:rPr lang="en-US" altLang="zh-CN" sz="2000" b="1" dirty="0">
                <a:latin typeface="Calibri" panose="020F0502020204030204" pitchFamily="34" charset="0"/>
                <a:cs typeface="Calibri" panose="020F0502020204030204" pitchFamily="34" charset="0"/>
              </a:rPr>
              <a:t>Name: </a:t>
            </a:r>
            <a:r>
              <a:rPr lang="en-US" altLang="zh-CN" sz="2000" dirty="0">
                <a:latin typeface="Calibri" panose="020F0502020204030204" pitchFamily="34" charset="0"/>
                <a:cs typeface="Calibri" panose="020F0502020204030204" pitchFamily="34" charset="0"/>
              </a:rPr>
              <a:t>Daniel</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Age: </a:t>
            </a:r>
            <a:r>
              <a:rPr lang="en-US" altLang="zh-CN" sz="2000" dirty="0">
                <a:latin typeface="Calibri" panose="020F0502020204030204" pitchFamily="34" charset="0"/>
                <a:cs typeface="Calibri" panose="020F0502020204030204" pitchFamily="34" charset="0"/>
              </a:rPr>
              <a:t>18</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Gender: </a:t>
            </a:r>
            <a:r>
              <a:rPr lang="en-US" altLang="zh-CN" sz="2000" dirty="0">
                <a:latin typeface="Calibri" panose="020F0502020204030204" pitchFamily="34" charset="0"/>
                <a:cs typeface="Calibri" panose="020F0502020204030204" pitchFamily="34" charset="0"/>
              </a:rPr>
              <a:t>Male</a:t>
            </a:r>
            <a:br>
              <a:rPr lang="en-US" altLang="zh-CN" sz="2000" b="1" dirty="0">
                <a:latin typeface="Calibri" panose="020F0502020204030204" pitchFamily="34" charset="0"/>
                <a:cs typeface="Calibri" panose="020F0502020204030204" pitchFamily="34" charset="0"/>
              </a:rPr>
            </a:br>
            <a:r>
              <a:rPr lang="en-US" altLang="zh-CN" sz="2000" b="1" dirty="0">
                <a:latin typeface="Calibri" panose="020F0502020204030204" pitchFamily="34" charset="0"/>
                <a:cs typeface="Calibri" panose="020F0502020204030204" pitchFamily="34" charset="0"/>
              </a:rPr>
              <a:t>region: </a:t>
            </a:r>
            <a:r>
              <a:rPr lang="en-US" altLang="zh-CN" sz="2000" dirty="0">
                <a:latin typeface="Calibri" panose="020F0502020204030204" pitchFamily="34" charset="0"/>
                <a:cs typeface="Calibri" panose="020F0502020204030204" pitchFamily="34" charset="0"/>
              </a:rPr>
              <a:t>Westerner</a:t>
            </a:r>
            <a:endParaRPr lang="zh-CN" altLang="en-US" sz="20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6503834F-10C1-4253-8F63-8E506F41C666}"/>
              </a:ext>
            </a:extLst>
          </p:cNvPr>
          <p:cNvSpPr txBox="1"/>
          <p:nvPr/>
        </p:nvSpPr>
        <p:spPr>
          <a:xfrm>
            <a:off x="685799" y="513329"/>
            <a:ext cx="3543300"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Persona-3</a:t>
            </a:r>
            <a:endParaRPr lang="zh-CN" altLang="en-US" sz="3200" dirty="0">
              <a:latin typeface="Calibri" panose="020F0502020204030204" pitchFamily="34" charset="0"/>
              <a:cs typeface="Calibri" panose="020F0502020204030204" pitchFamily="34" charset="0"/>
            </a:endParaRPr>
          </a:p>
        </p:txBody>
      </p:sp>
      <p:cxnSp>
        <p:nvCxnSpPr>
          <p:cNvPr id="8" name="直接连接符 7">
            <a:extLst>
              <a:ext uri="{FF2B5EF4-FFF2-40B4-BE49-F238E27FC236}">
                <a16:creationId xmlns:a16="http://schemas.microsoft.com/office/drawing/2014/main" id="{A8D4BBF0-07F0-4614-9511-C88F25D21F32}"/>
              </a:ext>
            </a:extLst>
          </p:cNvPr>
          <p:cNvCxnSpPr/>
          <p:nvPr/>
        </p:nvCxnSpPr>
        <p:spPr>
          <a:xfrm>
            <a:off x="685799" y="1098104"/>
            <a:ext cx="3096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2133DE-C2C1-40A6-9B39-7B599899966D}"/>
              </a:ext>
            </a:extLst>
          </p:cNvPr>
          <p:cNvSpPr txBox="1"/>
          <p:nvPr/>
        </p:nvSpPr>
        <p:spPr>
          <a:xfrm>
            <a:off x="3081341" y="1489677"/>
            <a:ext cx="3543300" cy="3477875"/>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Introduction</a:t>
            </a:r>
          </a:p>
          <a:p>
            <a:r>
              <a:rPr lang="en-US" altLang="zh-CN" sz="2000" dirty="0">
                <a:latin typeface="Calibri" panose="020F0502020204030204" pitchFamily="34" charset="0"/>
                <a:cs typeface="Calibri" panose="020F0502020204030204" pitchFamily="34" charset="0"/>
              </a:rPr>
              <a:t>    He is a native of the UK, where he grew up and went to school. He is very familiar with the British way of teaching and has no language or cultural barriers. He enjoys watching films and playing video games in his spare time. However, he has no interest in computers and only uses them to play games…</a:t>
            </a:r>
          </a:p>
        </p:txBody>
      </p:sp>
      <p:sp>
        <p:nvSpPr>
          <p:cNvPr id="12" name="文本框 11">
            <a:extLst>
              <a:ext uri="{FF2B5EF4-FFF2-40B4-BE49-F238E27FC236}">
                <a16:creationId xmlns:a16="http://schemas.microsoft.com/office/drawing/2014/main" id="{8A492A26-58DC-4BE5-B18C-25A0017ED2AC}"/>
              </a:ext>
            </a:extLst>
          </p:cNvPr>
          <p:cNvSpPr txBox="1"/>
          <p:nvPr/>
        </p:nvSpPr>
        <p:spPr>
          <a:xfrm>
            <a:off x="7079184" y="1489601"/>
            <a:ext cx="4602533" cy="4401205"/>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Scenario</a:t>
            </a:r>
          </a:p>
          <a:p>
            <a:r>
              <a:rPr lang="en-US" altLang="zh-CN" sz="2000" b="0" i="0" dirty="0">
                <a:solidFill>
                  <a:srgbClr val="242424"/>
                </a:solidFill>
                <a:effectLst/>
                <a:latin typeface="Segoe UI" panose="020B0502040204020203" pitchFamily="34" charset="0"/>
              </a:rPr>
              <a:t>Daniel grew up in a high school where there was only a set of choices.</a:t>
            </a:r>
            <a:br>
              <a:rPr lang="en-US" altLang="zh-CN" sz="2000" dirty="0"/>
            </a:br>
            <a:r>
              <a:rPr lang="en-US" altLang="zh-CN" sz="2000" b="0" i="0" dirty="0">
                <a:solidFill>
                  <a:srgbClr val="242424"/>
                </a:solidFill>
                <a:effectLst/>
                <a:latin typeface="Segoe UI" panose="020B0502040204020203" pitchFamily="34" charset="0"/>
              </a:rPr>
              <a:t>He did not have to pick his own timetable, that was done by school administrators, so he is not well-versed in organizing his subjects and finds it difficult to manage such a wide range of options. He can't decide what subjects to take, on top of determining if he can avoid timetable clashes. He is looking for an easier way to visualize all his options and their respective time slots.</a:t>
            </a:r>
            <a:endParaRPr lang="zh-CN" altLang="en-US" sz="2000" dirty="0">
              <a:latin typeface="Calibri" panose="020F0502020204030204" pitchFamily="34" charset="0"/>
              <a:cs typeface="Calibri" panose="020F0502020204030204" pitchFamily="34" charset="0"/>
            </a:endParaRPr>
          </a:p>
        </p:txBody>
      </p:sp>
      <p:pic>
        <p:nvPicPr>
          <p:cNvPr id="9" name="内容占位符 8" descr="男人的大头照&#10;&#10;描述已自动生成">
            <a:extLst>
              <a:ext uri="{FF2B5EF4-FFF2-40B4-BE49-F238E27FC236}">
                <a16:creationId xmlns:a16="http://schemas.microsoft.com/office/drawing/2014/main" id="{F6386B02-1DC5-4E95-AF64-74AC9BF4C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540" y="1515122"/>
            <a:ext cx="2076693" cy="2321586"/>
          </a:xfrm>
        </p:spPr>
      </p:pic>
    </p:spTree>
    <p:extLst>
      <p:ext uri="{BB962C8B-B14F-4D97-AF65-F5344CB8AC3E}">
        <p14:creationId xmlns:p14="http://schemas.microsoft.com/office/powerpoint/2010/main" val="41035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b="1" dirty="0"/>
              <a:t>Specification</a:t>
            </a:r>
            <a:endParaRPr lang="zh-CN" altLang="en-US" b="1" dirty="0"/>
          </a:p>
        </p:txBody>
      </p:sp>
      <p:sp>
        <p:nvSpPr>
          <p:cNvPr id="3" name="内容占位符 2">
            <a:extLst>
              <a:ext uri="{FF2B5EF4-FFF2-40B4-BE49-F238E27FC236}">
                <a16:creationId xmlns:a16="http://schemas.microsoft.com/office/drawing/2014/main" id="{CD984C33-0662-4ABA-8D3C-A72EA33196B3}"/>
              </a:ext>
            </a:extLst>
          </p:cNvPr>
          <p:cNvSpPr>
            <a:spLocks noGrp="1"/>
          </p:cNvSpPr>
          <p:nvPr>
            <p:ph idx="1"/>
          </p:nvPr>
        </p:nvSpPr>
        <p:spPr/>
        <p:txBody>
          <a:bodyPr>
            <a:normAutofit/>
          </a:bodyPr>
          <a:lstStyle/>
          <a:p>
            <a:pPr marL="0" indent="0">
              <a:buNone/>
            </a:pPr>
            <a:r>
              <a:rPr lang="en-US" altLang="zh-CN" dirty="0"/>
              <a:t>User can create, edit, delete an account.</a:t>
            </a:r>
          </a:p>
          <a:p>
            <a:pPr marL="0" indent="0">
              <a:buNone/>
            </a:pPr>
            <a:r>
              <a:rPr lang="en-US" altLang="zh-CN" dirty="0"/>
              <a:t>User can sign in and log out of their account.</a:t>
            </a:r>
          </a:p>
          <a:p>
            <a:pPr marL="0" indent="0">
              <a:buNone/>
            </a:pPr>
            <a:r>
              <a:rPr lang="en-US" altLang="zh-CN" dirty="0"/>
              <a:t>User can choose available courses which they want.</a:t>
            </a:r>
          </a:p>
          <a:p>
            <a:pPr marL="0" indent="0">
              <a:buNone/>
            </a:pPr>
            <a:r>
              <a:rPr lang="en-US" altLang="zh-CN" dirty="0"/>
              <a:t>User can view the real-time situation of the courses selecting.</a:t>
            </a:r>
          </a:p>
          <a:p>
            <a:pPr marL="0" indent="0">
              <a:buNone/>
            </a:pPr>
            <a:r>
              <a:rPr lang="en-US" altLang="zh-CN" dirty="0"/>
              <a:t>User can get an own task manager.</a:t>
            </a:r>
          </a:p>
          <a:p>
            <a:pPr marL="0" indent="0">
              <a:buNone/>
            </a:pPr>
            <a:r>
              <a:rPr lang="en-US" altLang="zh-CN" dirty="0"/>
              <a:t>User can mark in the task manager.</a:t>
            </a:r>
          </a:p>
          <a:p>
            <a:pPr marL="0" indent="0">
              <a:buNone/>
            </a:pPr>
            <a:r>
              <a:rPr lang="en-US" altLang="zh-CN" dirty="0"/>
              <a:t>User can get notification from task manager.</a:t>
            </a:r>
          </a:p>
          <a:p>
            <a:pPr marL="0" indent="0">
              <a:buNone/>
            </a:pPr>
            <a:r>
              <a:rPr lang="en-US" altLang="zh-CN" dirty="0"/>
              <a:t>User can search the relative information of their university.</a:t>
            </a:r>
            <a:endParaRPr lang="zh-CN" altLang="en-US" dirty="0"/>
          </a:p>
        </p:txBody>
      </p:sp>
    </p:spTree>
    <p:extLst>
      <p:ext uri="{BB962C8B-B14F-4D97-AF65-F5344CB8AC3E}">
        <p14:creationId xmlns:p14="http://schemas.microsoft.com/office/powerpoint/2010/main" val="239901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a:xfrm>
            <a:off x="838200" y="257548"/>
            <a:ext cx="10515600" cy="1325563"/>
          </a:xfrm>
        </p:spPr>
        <p:txBody>
          <a:bodyPr/>
          <a:lstStyle/>
          <a:p>
            <a:r>
              <a:rPr lang="en-US" altLang="zh-CN" dirty="0"/>
              <a:t>A high-level system architecture diagram</a:t>
            </a:r>
            <a:endParaRPr lang="zh-CN" altLang="en-US" dirty="0"/>
          </a:p>
        </p:txBody>
      </p:sp>
      <p:sp>
        <p:nvSpPr>
          <p:cNvPr id="3" name="内容占位符 2">
            <a:extLst>
              <a:ext uri="{FF2B5EF4-FFF2-40B4-BE49-F238E27FC236}">
                <a16:creationId xmlns:a16="http://schemas.microsoft.com/office/drawing/2014/main" id="{CD984C33-0662-4ABA-8D3C-A72EA33196B3}"/>
              </a:ext>
            </a:extLst>
          </p:cNvPr>
          <p:cNvSpPr>
            <a:spLocks noGrp="1"/>
          </p:cNvSpPr>
          <p:nvPr>
            <p:ph idx="1"/>
          </p:nvPr>
        </p:nvSpPr>
        <p:spPr>
          <a:xfrm>
            <a:off x="690808" y="2294312"/>
            <a:ext cx="1216843" cy="710185"/>
          </a:xfrm>
        </p:spPr>
        <p:txBody>
          <a:bodyPr/>
          <a:lstStyle/>
          <a:p>
            <a:pPr marL="0" indent="0">
              <a:buNone/>
            </a:pPr>
            <a:r>
              <a:rPr lang="en-US" altLang="zh-CN" dirty="0">
                <a:latin typeface="Calibri" panose="020F0502020204030204" pitchFamily="34" charset="0"/>
                <a:cs typeface="Calibri" panose="020F0502020204030204" pitchFamily="34" charset="0"/>
              </a:rPr>
              <a:t>User</a:t>
            </a:r>
            <a:endParaRPr lang="zh-CN" altLang="en-US"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3B5D6F6-2B3A-46CB-9C38-94162569CAD5}"/>
              </a:ext>
            </a:extLst>
          </p:cNvPr>
          <p:cNvSpPr txBox="1"/>
          <p:nvPr/>
        </p:nvSpPr>
        <p:spPr>
          <a:xfrm>
            <a:off x="3150512" y="3284703"/>
            <a:ext cx="128444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Client</a:t>
            </a:r>
            <a:endParaRPr lang="zh-CN" altLang="en-US" sz="28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E48174FB-B5B7-4770-A7A4-94D0A82AD033}"/>
              </a:ext>
            </a:extLst>
          </p:cNvPr>
          <p:cNvSpPr txBox="1"/>
          <p:nvPr/>
        </p:nvSpPr>
        <p:spPr>
          <a:xfrm>
            <a:off x="6215729" y="3284703"/>
            <a:ext cx="271492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Middleware</a:t>
            </a:r>
            <a:endParaRPr lang="zh-CN" altLang="en-US" sz="2800"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4E37212B-A5FF-4C81-8D85-4A10C13FA8B9}"/>
              </a:ext>
            </a:extLst>
          </p:cNvPr>
          <p:cNvSpPr txBox="1"/>
          <p:nvPr/>
        </p:nvSpPr>
        <p:spPr>
          <a:xfrm>
            <a:off x="10049825" y="3284703"/>
            <a:ext cx="233784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Database</a:t>
            </a:r>
            <a:endParaRPr lang="zh-CN" altLang="en-US" sz="2800" dirty="0">
              <a:latin typeface="Calibri" panose="020F0502020204030204" pitchFamily="34" charset="0"/>
              <a:cs typeface="Calibri" panose="020F0502020204030204" pitchFamily="34" charset="0"/>
            </a:endParaRPr>
          </a:p>
        </p:txBody>
      </p:sp>
      <p:pic>
        <p:nvPicPr>
          <p:cNvPr id="9" name="Picture 8" descr="Background pattern&#10;&#10;Description automatically generated with medium confidence">
            <a:extLst>
              <a:ext uri="{FF2B5EF4-FFF2-40B4-BE49-F238E27FC236}">
                <a16:creationId xmlns:a16="http://schemas.microsoft.com/office/drawing/2014/main" id="{8A0FD68D-1A19-439D-9108-DEC8246B2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3" y="2717050"/>
            <a:ext cx="1658528" cy="1658528"/>
          </a:xfrm>
          <a:prstGeom prst="rect">
            <a:avLst/>
          </a:prstGeom>
        </p:spPr>
      </p:pic>
      <p:sp>
        <p:nvSpPr>
          <p:cNvPr id="15" name="Rectangle 14">
            <a:extLst>
              <a:ext uri="{FF2B5EF4-FFF2-40B4-BE49-F238E27FC236}">
                <a16:creationId xmlns:a16="http://schemas.microsoft.com/office/drawing/2014/main" id="{168F5F9B-409D-4F6F-A606-5FB1FC825D4D}"/>
              </a:ext>
            </a:extLst>
          </p:cNvPr>
          <p:cNvSpPr/>
          <p:nvPr/>
        </p:nvSpPr>
        <p:spPr>
          <a:xfrm>
            <a:off x="2495331" y="3068565"/>
            <a:ext cx="2416580" cy="95549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Cylinder 15">
            <a:extLst>
              <a:ext uri="{FF2B5EF4-FFF2-40B4-BE49-F238E27FC236}">
                <a16:creationId xmlns:a16="http://schemas.microsoft.com/office/drawing/2014/main" id="{8A7F44C3-FDEE-4790-8582-B6D48B8137EC}"/>
              </a:ext>
            </a:extLst>
          </p:cNvPr>
          <p:cNvSpPr/>
          <p:nvPr/>
        </p:nvSpPr>
        <p:spPr>
          <a:xfrm>
            <a:off x="9909661" y="2220946"/>
            <a:ext cx="1869896" cy="2650733"/>
          </a:xfrm>
          <a:prstGeom prst="ca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10C30FD-E1BC-4406-89A2-2D852910EE92}"/>
              </a:ext>
            </a:extLst>
          </p:cNvPr>
          <p:cNvSpPr/>
          <p:nvPr/>
        </p:nvSpPr>
        <p:spPr>
          <a:xfrm>
            <a:off x="5615771" y="2717048"/>
            <a:ext cx="3174714" cy="1658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1F792179-D630-4688-A069-A9E5C8F42971}"/>
              </a:ext>
            </a:extLst>
          </p:cNvPr>
          <p:cNvCxnSpPr>
            <a:cxnSpLocks/>
            <a:endCxn id="15" idx="1"/>
          </p:cNvCxnSpPr>
          <p:nvPr/>
        </p:nvCxnSpPr>
        <p:spPr>
          <a:xfrm>
            <a:off x="1683893" y="3546313"/>
            <a:ext cx="81143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DD6BCE-DBCD-45E6-B909-82B3F6B2AB2F}"/>
              </a:ext>
            </a:extLst>
          </p:cNvPr>
          <p:cNvCxnSpPr>
            <a:stCxn id="15" idx="3"/>
            <a:endCxn id="17" idx="1"/>
          </p:cNvCxnSpPr>
          <p:nvPr/>
        </p:nvCxnSpPr>
        <p:spPr>
          <a:xfrm flipV="1">
            <a:off x="4911911" y="3546312"/>
            <a:ext cx="703860" cy="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F86E96-A30E-4D37-9634-432181CFA48F}"/>
              </a:ext>
            </a:extLst>
          </p:cNvPr>
          <p:cNvCxnSpPr>
            <a:cxnSpLocks/>
            <a:stCxn id="17" idx="3"/>
            <a:endCxn id="16" idx="2"/>
          </p:cNvCxnSpPr>
          <p:nvPr/>
        </p:nvCxnSpPr>
        <p:spPr>
          <a:xfrm>
            <a:off x="8790485" y="3546312"/>
            <a:ext cx="1119176" cy="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71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GB" altLang="zh-CN" dirty="0"/>
              <a:t>ER Diagram</a:t>
            </a:r>
            <a:endParaRPr lang="zh-CN" altLang="en-US" dirty="0"/>
          </a:p>
        </p:txBody>
      </p:sp>
      <p:pic>
        <p:nvPicPr>
          <p:cNvPr id="8" name="Picture 7" descr="Diagram&#10;&#10;Description automatically generated">
            <a:extLst>
              <a:ext uri="{FF2B5EF4-FFF2-40B4-BE49-F238E27FC236}">
                <a16:creationId xmlns:a16="http://schemas.microsoft.com/office/drawing/2014/main" id="{D7AD86C4-DFED-4738-B72A-C125556DB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82" y="1690688"/>
            <a:ext cx="11049808" cy="4664467"/>
          </a:xfrm>
          <a:prstGeom prst="rect">
            <a:avLst/>
          </a:prstGeom>
        </p:spPr>
      </p:pic>
    </p:spTree>
    <p:extLst>
      <p:ext uri="{BB962C8B-B14F-4D97-AF65-F5344CB8AC3E}">
        <p14:creationId xmlns:p14="http://schemas.microsoft.com/office/powerpoint/2010/main" val="153458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dirty="0"/>
              <a:t>Wireframes</a:t>
            </a:r>
            <a:endParaRPr lang="zh-CN" altLang="en-US" dirty="0"/>
          </a:p>
        </p:txBody>
      </p:sp>
      <p:pic>
        <p:nvPicPr>
          <p:cNvPr id="11" name="内容占位符 10" descr="图示&#10;&#10;低可信度描述已自动生成">
            <a:extLst>
              <a:ext uri="{FF2B5EF4-FFF2-40B4-BE49-F238E27FC236}">
                <a16:creationId xmlns:a16="http://schemas.microsoft.com/office/drawing/2014/main" id="{C44C0E57-506F-4B3C-8262-674A37C899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820275" cy="4351338"/>
          </a:xfrm>
        </p:spPr>
      </p:pic>
    </p:spTree>
    <p:extLst>
      <p:ext uri="{BB962C8B-B14F-4D97-AF65-F5344CB8AC3E}">
        <p14:creationId xmlns:p14="http://schemas.microsoft.com/office/powerpoint/2010/main" val="192042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91E1-1D95-44CD-8891-910354EACE9F}"/>
              </a:ext>
            </a:extLst>
          </p:cNvPr>
          <p:cNvSpPr>
            <a:spLocks noGrp="1"/>
          </p:cNvSpPr>
          <p:nvPr>
            <p:ph type="title"/>
          </p:nvPr>
        </p:nvSpPr>
        <p:spPr/>
        <p:txBody>
          <a:bodyPr/>
          <a:lstStyle/>
          <a:p>
            <a:r>
              <a:rPr lang="en-US" altLang="zh-CN" dirty="0"/>
              <a:t>Wireframes</a:t>
            </a:r>
            <a:endParaRPr lang="zh-CN" altLang="en-US" dirty="0"/>
          </a:p>
        </p:txBody>
      </p:sp>
      <p:pic>
        <p:nvPicPr>
          <p:cNvPr id="7" name="内容占位符 6" descr="门上写着字&#10;&#10;描述已自动生成">
            <a:extLst>
              <a:ext uri="{FF2B5EF4-FFF2-40B4-BE49-F238E27FC236}">
                <a16:creationId xmlns:a16="http://schemas.microsoft.com/office/drawing/2014/main" id="{7378A97E-50E3-4718-8692-9E395765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20325" cy="4351338"/>
          </a:xfrm>
        </p:spPr>
      </p:pic>
    </p:spTree>
    <p:extLst>
      <p:ext uri="{BB962C8B-B14F-4D97-AF65-F5344CB8AC3E}">
        <p14:creationId xmlns:p14="http://schemas.microsoft.com/office/powerpoint/2010/main" val="42779244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4214</TotalTime>
  <Words>719</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等线</vt:lpstr>
      <vt:lpstr>等线 Light</vt:lpstr>
      <vt:lpstr>Arial</vt:lpstr>
      <vt:lpstr>Calibri</vt:lpstr>
      <vt:lpstr>Segoe UI</vt:lpstr>
      <vt:lpstr>Office 主题​​</vt:lpstr>
      <vt:lpstr>Overview</vt:lpstr>
      <vt:lpstr>Name: Zihao Li Age: 18 Gender: Male region: easterner</vt:lpstr>
      <vt:lpstr>Name: Anong Age: 18 Gender: Female region: easterner</vt:lpstr>
      <vt:lpstr>Name: Daniel Age: 18 Gender: Male region: Westerner</vt:lpstr>
      <vt:lpstr>Specification</vt:lpstr>
      <vt:lpstr>A high-level system architecture diagram</vt:lpstr>
      <vt:lpstr>ER Diagram</vt:lpstr>
      <vt:lpstr>Wireframes</vt:lpstr>
      <vt:lpstr>Wireframes</vt:lpstr>
      <vt:lpstr>Wireframes</vt:lpstr>
      <vt:lpstr>Wireframes</vt:lpstr>
      <vt:lpstr>Site Map</vt:lpstr>
      <vt:lpstr>Site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赵 天润</dc:creator>
  <cp:lastModifiedBy>Samuel Jackson (student)</cp:lastModifiedBy>
  <cp:revision>39</cp:revision>
  <dcterms:created xsi:type="dcterms:W3CDTF">2022-02-15T21:58:18Z</dcterms:created>
  <dcterms:modified xsi:type="dcterms:W3CDTF">2022-02-23T18:24:34Z</dcterms:modified>
</cp:coreProperties>
</file>