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8" r:id="rId2"/>
    <p:sldId id="299" r:id="rId3"/>
    <p:sldId id="300" r:id="rId4"/>
    <p:sldId id="301" r:id="rId5"/>
    <p:sldId id="302" r:id="rId6"/>
    <p:sldId id="303" r:id="rId7"/>
    <p:sldId id="306" r:id="rId8"/>
    <p:sldId id="304" r:id="rId9"/>
    <p:sldId id="305" r:id="rId10"/>
    <p:sldId id="30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460F2B4-3950-4B6A-8A2F-0BD0011BF542}">
          <p14:sldIdLst>
            <p14:sldId id="298"/>
            <p14:sldId id="299"/>
            <p14:sldId id="300"/>
            <p14:sldId id="301"/>
            <p14:sldId id="302"/>
            <p14:sldId id="303"/>
            <p14:sldId id="306"/>
            <p14:sldId id="304"/>
            <p14:sldId id="305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AF6"/>
    <a:srgbClr val="256FAD"/>
    <a:srgbClr val="5799D5"/>
    <a:srgbClr val="7DB0DF"/>
    <a:srgbClr val="FFEB34"/>
    <a:srgbClr val="DEEBF7"/>
    <a:srgbClr val="E3EFF9"/>
    <a:srgbClr val="DDE2EF"/>
    <a:srgbClr val="C8D0E6"/>
    <a:srgbClr val="738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78" autoAdjust="0"/>
  </p:normalViewPr>
  <p:slideViewPr>
    <p:cSldViewPr snapToGrid="0">
      <p:cViewPr>
        <p:scale>
          <a:sx n="150" d="100"/>
          <a:sy n="150" d="100"/>
        </p:scale>
        <p:origin x="66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69463-0D09-4FA4-ACB2-E739A6838D91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73446-0AAE-41BB-87C4-E1F2A7F8C4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234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1DC7B-1AC5-621F-3510-96E96859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DCCA9B-B408-09A1-A27F-D83FFB856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4B372-BD7A-80FC-845D-4FCAB520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D977C-5B5A-0B55-C2CE-39561E47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A3835-5735-91C2-1A07-3685C1D0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9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67B83-FFFE-18FD-E904-06A296EC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F8DF4F-1CDF-CFBD-3F35-7C7711906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44801-02E1-E9B7-F7FC-5E5DB734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2A854-F1DD-6542-7AA4-D075162F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D3BADF-10DC-732E-B533-43892AC5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86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B3C831-1EE4-468A-15B6-FE23A9EB2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D99C43-F6ED-44C6-DE5E-835801C3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4BB1B-E11B-99A4-53E4-CEA4CAF5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9580E-B458-0791-5146-AA70B9AA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9D1A6F-518D-F3EC-F431-08F38A1D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60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22BB1-4CFB-898C-2A99-E18F1EAA9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41BB4-4587-C8CC-7129-70D46524E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0EE31-D74E-4769-8364-61163CDC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09C85-92ED-B336-FE24-3DD620CC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4D827-A14E-530C-D1F8-73C646E8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78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848A-5296-3863-984B-3ADF6E3A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02FBD-E95E-BBD9-F652-FAACDB72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C5180-56BA-0CBE-0A38-824C2550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29CBE-CA2E-0C12-4EE1-4CFDCE60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B4A75-E108-7A10-9839-B297FF2D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2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5569F-63B8-4D0D-21DA-987E498E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9353E1-1D0F-AC41-AF80-3BA45C04A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CD98D-7E5C-3BC5-360B-0EC4756B1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905F48-9820-978E-2436-81B4C5DA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1620A-40A1-BD9A-BD0B-F77F809C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2FAEC5-A699-3D25-3A9E-E43C29F7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BC092-6E90-1C7F-8218-1CA13317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1FDDD6-ADFC-DC42-0F12-B07CC2A18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9BBFB-7154-EFD8-A9E6-964AA4C87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EAA252-B375-AEE7-C4A8-6659DB68A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0AEB2E-3B15-6D79-8CDF-5B5ADD93E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76BAC0-059A-EF47-BE67-CC6A3500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FABCA0-7FE4-647F-711D-3CC5C7A91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736BCE-8CFC-7007-2C52-E1A0E26F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3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F2004-E61A-16D0-8E37-4DA4BAFB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10C7DA-8E74-34ED-9D71-691EAA92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DB35B1-D9DE-EBC6-C176-67437C484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EA17F6-C109-B725-4EEA-6E52EB49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99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34C3F3-6E21-7CF1-ADAA-8151CE8F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3878C25-0DD7-7ECD-74E3-E02C5C822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F6A20C-3CEA-983E-2A95-088F07DB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3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D7F9-1D7C-9FD1-1F08-827CFC8F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E617E-2491-749D-B235-BF90EE8E3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6AA7A6-5FF8-934C-2BB2-B857AAFAA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A56A8-A704-A2C3-A0C5-B3309548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B07406-2FC8-AD82-349F-A21A3E50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DBCF70-79AA-94E3-1119-3BCCCCCD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70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78192A-71DE-2FA7-3307-995F1ACD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C1919B-CF62-1F35-EBF5-CDFD44C1E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6DDF5E-6E80-3AB1-3F2B-9C51E3160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F3F330-2055-C0A1-EF5C-04FE0E11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09FB-BFAA-4AEC-99B0-6C33862BA92A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7724D3-8982-A482-4459-9D36610E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D98AA4-3C82-9BC1-F332-BF0D6FEC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82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ACBE8E-1791-E9B3-8B1C-71472D56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10ABD1-601A-FD39-5186-89FF074C8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1227F-EE1A-463E-BF90-A317970DD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409FB-BFAA-4AEC-99B0-6C33862BA92A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D5555-BA2E-A49C-D6A9-58410AC41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EFD44-A8CC-74A3-94DD-AE77DBA5A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D1DC24-8A6C-45E0-9BA0-C40D8A44B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247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lanceyes.com/entry/Self-Supervised-Model%EC%9D%B8-GPT-1%EA%B3%BC-BERT-%EB%B6%84%EC%84%9D-%EB%B0%8F-%EB%B9%84%EA%B5%9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huggingface.co/transformers/v2.11.0/model_doc/gpt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4.conll-babylm.24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restratai.com/post/comparative-study-on-bert-and-roberta-based-sentiment-analysi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5FA6E-B7F0-774B-F208-936E72376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4B67E5-8177-CAB2-851A-2E4E644917DC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399CAB-74B8-4464-5298-AC0D40A81C79}"/>
              </a:ext>
            </a:extLst>
          </p:cNvPr>
          <p:cNvSpPr txBox="1"/>
          <p:nvPr/>
        </p:nvSpPr>
        <p:spPr>
          <a:xfrm>
            <a:off x="891450" y="86647"/>
            <a:ext cx="604203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베이스 라인 생성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(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트랜스포머 인코더 모델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)</a:t>
            </a:r>
            <a:endParaRPr lang="ko-KR" altLang="en-US" sz="24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797EB63-7EAD-4493-D094-323F1E65B171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A2FF3DE-BC5E-3DE0-8F4B-7E1025154EB1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D474F88E-9211-0487-0D94-72BF7B7DE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72AB029-6712-ED78-3E3B-7F704E36FD1A}"/>
              </a:ext>
            </a:extLst>
          </p:cNvPr>
          <p:cNvSpPr txBox="1"/>
          <p:nvPr/>
        </p:nvSpPr>
        <p:spPr>
          <a:xfrm>
            <a:off x="3131864" y="896139"/>
            <a:ext cx="18473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1DEBF2-501E-AD8B-E5AF-2FD9B947BF3E}"/>
              </a:ext>
            </a:extLst>
          </p:cNvPr>
          <p:cNvSpPr txBox="1"/>
          <p:nvPr/>
        </p:nvSpPr>
        <p:spPr>
          <a:xfrm>
            <a:off x="8875407" y="896139"/>
            <a:ext cx="18473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806B5-FC99-F61C-6D91-C31B82663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24501" y="1610523"/>
            <a:ext cx="5788024" cy="4351338"/>
          </a:xfrm>
        </p:spPr>
        <p:txBody>
          <a:bodyPr>
            <a:normAutofit/>
          </a:bodyPr>
          <a:lstStyle/>
          <a:p>
            <a:endParaRPr lang="en-US" altLang="ko-KR" sz="1200" dirty="0"/>
          </a:p>
          <a:p>
            <a:r>
              <a:rPr lang="ko-KR" altLang="en-US" sz="1200" dirty="0"/>
              <a:t>해당 실험 전이나 후에 세운 가설</a:t>
            </a:r>
            <a:r>
              <a:rPr lang="en-US" altLang="ko-KR" sz="1200" dirty="0"/>
              <a:t>:</a:t>
            </a:r>
          </a:p>
          <a:p>
            <a:pPr marL="0" indent="0">
              <a:buNone/>
            </a:pPr>
            <a:r>
              <a:rPr lang="en-US" altLang="ko-KR" sz="1200" kern="100" dirty="0">
                <a:ea typeface="굴림체" panose="020B0609000101010101" pitchFamily="49" charset="-127"/>
                <a:cs typeface="굴림체" panose="020B0609000101010101" pitchFamily="49" charset="-127"/>
              </a:rPr>
              <a:t>     </a:t>
            </a:r>
            <a:r>
              <a:rPr lang="ko-KR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트랜스포머의 셀프 </a:t>
            </a:r>
            <a:r>
              <a:rPr lang="ko-KR" altLang="ko-KR" sz="1200" kern="100" dirty="0" err="1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어텐션</a:t>
            </a:r>
            <a:r>
              <a:rPr lang="ko-KR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메커니즘이 텍스트 내 문맥적 관계를 효과적으로 </a:t>
            </a:r>
            <a:r>
              <a:rPr lang="en-US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     </a:t>
            </a:r>
          </a:p>
          <a:p>
            <a:pPr marL="0" indent="0">
              <a:buNone/>
            </a:pPr>
            <a:r>
              <a:rPr lang="en-US" altLang="ko-KR" sz="1200" kern="100" dirty="0">
                <a:ea typeface="굴림체" panose="020B0609000101010101" pitchFamily="49" charset="-127"/>
                <a:cs typeface="굴림체" panose="020B0609000101010101" pitchFamily="49" charset="-127"/>
              </a:rPr>
              <a:t>     </a:t>
            </a:r>
            <a:r>
              <a:rPr lang="ko-KR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포착하여</a:t>
            </a:r>
            <a:r>
              <a:rPr lang="en-US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ko-KR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전통적인</a:t>
            </a:r>
            <a:r>
              <a:rPr lang="en-US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RNN/CNN </a:t>
            </a:r>
            <a:r>
              <a:rPr lang="ko-KR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기반 모델보다 높은 분류 성능을 달성할 수 </a:t>
            </a:r>
            <a:r>
              <a:rPr lang="en-US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   </a:t>
            </a:r>
          </a:p>
          <a:p>
            <a:pPr marL="0" indent="0">
              <a:buNone/>
            </a:pPr>
            <a:r>
              <a:rPr lang="en-US" altLang="ko-KR" sz="1200" kern="100" dirty="0">
                <a:ea typeface="굴림체" panose="020B0609000101010101" pitchFamily="49" charset="-127"/>
                <a:cs typeface="굴림체" panose="020B0609000101010101" pitchFamily="49" charset="-127"/>
              </a:rPr>
              <a:t>     </a:t>
            </a:r>
            <a:r>
              <a:rPr lang="ko-KR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있을 것이라 예상했습니다</a:t>
            </a:r>
            <a:r>
              <a:rPr lang="en-US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. </a:t>
            </a:r>
            <a:r>
              <a:rPr lang="ko-KR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특히</a:t>
            </a:r>
            <a:r>
              <a:rPr lang="en-US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en-US" altLang="ko-KR" sz="1200" kern="100" dirty="0" err="1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GlobalMaxPooling</a:t>
            </a:r>
            <a:r>
              <a:rPr lang="ko-KR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을 활용해 시퀀스 전체의</a:t>
            </a:r>
            <a:r>
              <a:rPr lang="en-US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 </a:t>
            </a:r>
          </a:p>
          <a:p>
            <a:pPr marL="0" indent="0">
              <a:buNone/>
            </a:pPr>
            <a:r>
              <a:rPr lang="en-US" altLang="ko-KR" sz="1200" kern="100" dirty="0">
                <a:ea typeface="굴림체" panose="020B0609000101010101" pitchFamily="49" charset="-127"/>
                <a:cs typeface="굴림체" panose="020B0609000101010101" pitchFamily="49" charset="-127"/>
              </a:rPr>
              <a:t>     </a:t>
            </a:r>
            <a:r>
              <a:rPr lang="ko-KR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특징을 집약하는 방식이 장기 의존성 학습에 도움이 될 것으로 가정했습니다</a:t>
            </a:r>
            <a:r>
              <a:rPr lang="en-US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.</a:t>
            </a:r>
            <a:endParaRPr lang="ko-KR" altLang="ko-KR" sz="1200" kern="100" dirty="0">
              <a:effectLst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endParaRPr lang="en-US" altLang="ko-KR" sz="1200" dirty="0"/>
          </a:p>
          <a:p>
            <a:r>
              <a:rPr lang="ko-KR" altLang="en-US" sz="1200" dirty="0"/>
              <a:t>결과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 f1 score:0.8452 accuracy:1.0 loss:5.77594-04</a:t>
            </a:r>
          </a:p>
          <a:p>
            <a:pPr marL="0" indent="0">
              <a:buNone/>
            </a:pPr>
            <a:r>
              <a:rPr lang="en-US" altLang="ko-KR" sz="1200" dirty="0"/>
              <a:t>            Val accuracy:0.8444 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 loss:0.4910</a:t>
            </a:r>
          </a:p>
          <a:p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A54FE439-72AA-9510-E413-461BCECD5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064" y="1610523"/>
            <a:ext cx="5181600" cy="4351338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ko-KR" altLang="ko-KR" sz="1800" b="1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모델</a:t>
            </a:r>
            <a:r>
              <a:rPr lang="en-US" altLang="ko-KR" sz="1800" b="1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r>
              <a:rPr lang="ko-KR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트랜스포머 기반 텍스트 분류 모델</a:t>
            </a:r>
            <a:r>
              <a:rPr lang="en-US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(</a:t>
            </a:r>
            <a:r>
              <a:rPr lang="ko-KR" altLang="ko-KR" sz="1200" kern="100" dirty="0" err="1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임베딩</a:t>
            </a:r>
            <a:r>
              <a:rPr lang="ko-KR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레이어</a:t>
            </a:r>
            <a:r>
              <a:rPr lang="en-US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+ </a:t>
            </a:r>
            <a:r>
              <a:rPr lang="ko-KR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트랜스포머 인코더</a:t>
            </a:r>
            <a:r>
              <a:rPr lang="en-US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+ </a:t>
            </a:r>
            <a:r>
              <a:rPr lang="en-US" altLang="ko-KR" sz="1200" kern="100" dirty="0" err="1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GlobalMaxPooling</a:t>
            </a:r>
            <a:r>
              <a:rPr lang="en-US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</a:p>
          <a:p>
            <a:pPr>
              <a:spcAft>
                <a:spcPts val="800"/>
              </a:spcAft>
            </a:pPr>
            <a:r>
              <a:rPr lang="ko-KR" altLang="ko-KR" sz="1800" b="1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모델 규모</a:t>
            </a:r>
            <a:r>
              <a:rPr lang="en-US" altLang="ko-KR" sz="1800" b="1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r>
              <a:rPr lang="en-US" altLang="ko-KR" sz="18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ko-KR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총 파라미터 약</a:t>
            </a:r>
            <a:r>
              <a:rPr lang="en-US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2,724,845</a:t>
            </a:r>
            <a:r>
              <a:rPr lang="ko-KR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개</a:t>
            </a:r>
            <a:r>
              <a:rPr lang="en-US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(</a:t>
            </a:r>
            <a:r>
              <a:rPr lang="ko-KR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모든 레이어</a:t>
            </a:r>
            <a:r>
              <a:rPr lang="en-US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Trainable)</a:t>
            </a:r>
            <a:endParaRPr lang="en-US" altLang="ko-KR" sz="1800" kern="100" dirty="0"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>
              <a:spcAft>
                <a:spcPts val="800"/>
              </a:spcAft>
            </a:pPr>
            <a:r>
              <a:rPr lang="ko-KR" altLang="ko-KR" sz="1800" b="1" kern="100" dirty="0" err="1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전처리</a:t>
            </a:r>
            <a:r>
              <a:rPr lang="ko-KR" altLang="ko-KR" sz="1800" b="1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방식</a:t>
            </a:r>
            <a:r>
              <a:rPr lang="en-US" altLang="ko-KR" sz="1800" b="1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endParaRPr lang="ko-KR" altLang="ko-KR" sz="1800" kern="100" dirty="0">
              <a:effectLst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ko-KR" altLang="ko-KR" sz="8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텍스트 클리닝</a:t>
            </a:r>
            <a:r>
              <a:rPr lang="en-US" altLang="ko-KR" sz="8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(\s+ </a:t>
            </a:r>
            <a:r>
              <a:rPr lang="ko-KR" altLang="ko-KR" sz="8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제거</a:t>
            </a:r>
            <a:r>
              <a:rPr lang="en-US" altLang="ko-KR" sz="8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ko-KR" altLang="ko-KR" sz="8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양쪽 공백 정리</a:t>
            </a:r>
            <a:r>
              <a:rPr lang="en-US" altLang="ko-KR" sz="8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sz="800" kern="100" dirty="0">
              <a:effectLst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800" kern="100" dirty="0">
                <a:effectLst/>
                <a:ea typeface="맑은 고딕" panose="020B0503020000020004" pitchFamily="50" charset="-127"/>
                <a:cs typeface="굴림체" panose="020B0609000101010101" pitchFamily="49" charset="-127"/>
              </a:rPr>
              <a:t>[CLS] </a:t>
            </a:r>
            <a:r>
              <a:rPr lang="ko-KR" altLang="ko-KR" sz="8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및</a:t>
            </a:r>
            <a:r>
              <a:rPr lang="en-US" altLang="ko-KR" sz="8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 [SEP] </a:t>
            </a:r>
            <a:r>
              <a:rPr lang="ko-KR" altLang="ko-KR" sz="8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토큰 추가</a:t>
            </a:r>
            <a:endParaRPr lang="ko-KR" altLang="ko-KR" sz="800" kern="100" dirty="0">
              <a:effectLst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marL="800100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ko-KR" sz="800" kern="100" dirty="0" err="1">
                <a:effectLst/>
                <a:ea typeface="맑은 고딕" panose="020B0503020000020004" pitchFamily="50" charset="-127"/>
                <a:cs typeface="굴림체" panose="020B0609000101010101" pitchFamily="49" charset="-127"/>
              </a:rPr>
              <a:t>TextVectorization</a:t>
            </a:r>
            <a:r>
              <a:rPr lang="en-US" altLang="ko-KR" sz="800" kern="100" dirty="0">
                <a:effectLst/>
                <a:ea typeface="맑은 고딕" panose="020B0503020000020004" pitchFamily="50" charset="-127"/>
                <a:cs typeface="굴림체" panose="020B0609000101010101" pitchFamily="49" charset="-127"/>
              </a:rPr>
              <a:t> </a:t>
            </a:r>
            <a:r>
              <a:rPr lang="ko-KR" altLang="ko-KR" sz="8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레이어 적용</a:t>
            </a:r>
            <a:r>
              <a:rPr lang="en-US" altLang="ko-KR" sz="8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(</a:t>
            </a:r>
            <a:r>
              <a:rPr lang="ko-KR" altLang="ko-KR" sz="8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최대 길이</a:t>
            </a:r>
            <a:r>
              <a:rPr lang="en-US" altLang="ko-KR" sz="8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128, </a:t>
            </a:r>
            <a:r>
              <a:rPr lang="ko-KR" altLang="ko-KR" sz="8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어휘 사전</a:t>
            </a:r>
            <a:r>
              <a:rPr lang="en-US" altLang="ko-KR" sz="8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20,000</a:t>
            </a:r>
            <a:r>
              <a:rPr lang="ko-KR" altLang="ko-KR" sz="8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개</a:t>
            </a:r>
            <a:r>
              <a:rPr lang="en-US" altLang="ko-KR" sz="8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sz="800" kern="100" dirty="0">
              <a:effectLst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pPr latinLnBrk="1">
              <a:spcAft>
                <a:spcPts val="800"/>
              </a:spcAft>
            </a:pPr>
            <a:r>
              <a:rPr lang="ko-KR" altLang="ko-KR" sz="1800" b="1" kern="100" dirty="0" err="1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토크나이저</a:t>
            </a:r>
            <a:r>
              <a:rPr lang="en-US" altLang="ko-KR" sz="1800" b="1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r>
              <a:rPr lang="en-US" altLang="ko-KR" sz="1800" kern="100" dirty="0">
                <a:effectLst/>
                <a:ea typeface="맑은 고딕" panose="020B0503020000020004" pitchFamily="50" charset="-127"/>
                <a:cs typeface="굴림체" panose="020B0609000101010101" pitchFamily="49" charset="-127"/>
              </a:rPr>
              <a:t> </a:t>
            </a:r>
            <a:r>
              <a:rPr lang="en-US" altLang="ko-KR" sz="1200" kern="100" dirty="0">
                <a:effectLst/>
                <a:ea typeface="맑은 고딕" panose="020B0503020000020004" pitchFamily="50" charset="-127"/>
                <a:cs typeface="굴림체" panose="020B0609000101010101" pitchFamily="49" charset="-127"/>
              </a:rPr>
              <a:t>TensorFlow </a:t>
            </a:r>
            <a:r>
              <a:rPr lang="en-US" altLang="ko-KR" sz="1200" kern="100" dirty="0" err="1">
                <a:effectLst/>
                <a:ea typeface="맑은 고딕" panose="020B0503020000020004" pitchFamily="50" charset="-127"/>
                <a:cs typeface="굴림체" panose="020B0609000101010101" pitchFamily="49" charset="-127"/>
              </a:rPr>
              <a:t>TextVectorization</a:t>
            </a:r>
            <a:r>
              <a:rPr lang="en-US" altLang="ko-KR" sz="1200" kern="100" dirty="0">
                <a:effectLst/>
                <a:ea typeface="맑은 고딕" panose="020B0503020000020004" pitchFamily="50" charset="-127"/>
                <a:cs typeface="굴림체" panose="020B0609000101010101" pitchFamily="49" charset="-127"/>
              </a:rPr>
              <a:t> </a:t>
            </a:r>
            <a:r>
              <a:rPr lang="ko-KR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레이어</a:t>
            </a:r>
            <a:r>
              <a:rPr lang="en-US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(</a:t>
            </a:r>
            <a:r>
              <a:rPr lang="ko-KR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기본 토크나이징</a:t>
            </a:r>
            <a:r>
              <a:rPr lang="en-US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: </a:t>
            </a:r>
            <a:r>
              <a:rPr lang="ko-KR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소문자 변환</a:t>
            </a:r>
            <a:r>
              <a:rPr lang="en-US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ko-KR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구두점 제거</a:t>
            </a:r>
            <a:r>
              <a:rPr lang="en-US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ko-KR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공백 분할</a:t>
            </a:r>
            <a:r>
              <a:rPr lang="en-US" altLang="ko-KR" sz="12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sz="1400" kern="100" dirty="0">
              <a:effectLst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r>
              <a:rPr lang="ko-KR" altLang="en-US" sz="1400" dirty="0" err="1"/>
              <a:t>하이퍼파라미터</a:t>
            </a:r>
            <a:r>
              <a:rPr lang="en-US" altLang="ko-KR" sz="1400" dirty="0"/>
              <a:t>:  </a:t>
            </a:r>
            <a:r>
              <a:rPr lang="en-US" altLang="ko-KR" sz="1200" kern="100" dirty="0">
                <a:effectLst/>
                <a:ea typeface="맑은 고딕" panose="020B0503020000020004" pitchFamily="50" charset="-127"/>
                <a:cs typeface="굴림체" panose="020B0609000101010101" pitchFamily="49" charset="-127"/>
              </a:rPr>
              <a:t>EPOCHS = 20 BATCH_SIZE = 32 VOCAB_SIZE = 20000 MAX_LEN = 128 EMBED_DIM = 128 TRANSFORMER_HEAD_SIZE = 64 NUM_HEADS = 4 FF_DIM = 128 DROPOUT_RATE = 0.3</a:t>
            </a:r>
            <a:endParaRPr lang="ko-KR" altLang="ko-KR" sz="1200" kern="100" dirty="0">
              <a:effectLst/>
              <a:ea typeface="맑은 고딕" panose="020B0503020000020004" pitchFamily="50" charset="-127"/>
              <a:cs typeface="Courier New" panose="02070309020205020404" pitchFamily="49" charset="0"/>
            </a:endParaRP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722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3A7FB-DAFF-ABDE-AF35-C8B265918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1B88237-CCFF-82CD-0099-7D419B781968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AF2C1F-74B5-155E-588E-51603CE81081}"/>
              </a:ext>
            </a:extLst>
          </p:cNvPr>
          <p:cNvSpPr txBox="1"/>
          <p:nvPr/>
        </p:nvSpPr>
        <p:spPr>
          <a:xfrm>
            <a:off x="891450" y="86647"/>
            <a:ext cx="248497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추가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-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분석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B091E33-F2C6-4991-FBEE-4CDD10BC4063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2E2A6D-497D-6C5A-274F-8D0B0318B8B9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D8241B2-00C9-D8EB-CF83-19687258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0E710A-5F56-F8C7-1962-27146B594E83}"/>
              </a:ext>
            </a:extLst>
          </p:cNvPr>
          <p:cNvSpPr txBox="1"/>
          <p:nvPr/>
        </p:nvSpPr>
        <p:spPr>
          <a:xfrm>
            <a:off x="3131864" y="896139"/>
            <a:ext cx="18473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ECACA9-956E-E2D8-5B0C-C3B8D66D5FA1}"/>
              </a:ext>
            </a:extLst>
          </p:cNvPr>
          <p:cNvSpPr txBox="1"/>
          <p:nvPr/>
        </p:nvSpPr>
        <p:spPr>
          <a:xfrm>
            <a:off x="8875407" y="896139"/>
            <a:ext cx="18473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3A579F-DEC0-0915-C58C-9B3934DB4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2025" y="630767"/>
            <a:ext cx="6149975" cy="3865032"/>
          </a:xfrm>
        </p:spPr>
        <p:txBody>
          <a:bodyPr>
            <a:normAutofit/>
          </a:bodyPr>
          <a:lstStyle/>
          <a:p>
            <a:endParaRPr lang="en-US" altLang="ko-KR" sz="1200" dirty="0"/>
          </a:p>
          <a:p>
            <a:r>
              <a:rPr lang="ko-KR" altLang="en-US" sz="1200" dirty="0"/>
              <a:t>해당 실험 전이나 후에 세운 가설</a:t>
            </a:r>
            <a:r>
              <a:rPr lang="en-US" altLang="ko-KR" sz="1200" dirty="0"/>
              <a:t>:</a:t>
            </a:r>
          </a:p>
          <a:p>
            <a:pPr lvl="1"/>
            <a:r>
              <a:rPr lang="ko-KR" altLang="en-US" sz="800" dirty="0"/>
              <a:t>일반데이터를 분류 개수가 다른 클래스에 비해 현저히 적어</a:t>
            </a:r>
            <a:r>
              <a:rPr lang="en-US" altLang="ko-KR" sz="800" dirty="0"/>
              <a:t>,</a:t>
            </a:r>
            <a:r>
              <a:rPr lang="ko-KR" altLang="en-US" sz="800" dirty="0" err="1"/>
              <a:t>임계값을</a:t>
            </a:r>
            <a:r>
              <a:rPr lang="ko-KR" altLang="en-US" sz="800" dirty="0"/>
              <a:t> 조정하여 명확한 일반 클래스만 분류하는 것이 아니라 애매한 일반 클래스도 같이 분류를 할 수 있게 조정</a:t>
            </a:r>
            <a:r>
              <a:rPr lang="en-US" altLang="ko-KR" sz="800" dirty="0"/>
              <a:t>,</a:t>
            </a:r>
            <a:r>
              <a:rPr lang="ko-KR" altLang="en-US" sz="800" dirty="0"/>
              <a:t>이중분류 이후 다중분류에서 더 명확한 기준을 주어</a:t>
            </a:r>
            <a:r>
              <a:rPr lang="en-US" altLang="ko-KR" sz="800" dirty="0"/>
              <a:t> </a:t>
            </a:r>
            <a:r>
              <a:rPr lang="ko-KR" altLang="en-US" sz="800" dirty="0"/>
              <a:t>전체적인 정확도가 오르게 설정하는 것이 정확도 상승의 방법이라고 판단하였습니다</a:t>
            </a:r>
            <a:r>
              <a:rPr lang="en-US" altLang="ko-KR" sz="800" dirty="0"/>
              <a:t>.</a:t>
            </a:r>
          </a:p>
          <a:p>
            <a:pPr marL="457200" lvl="1" indent="0">
              <a:buNone/>
            </a:pPr>
            <a:r>
              <a:rPr lang="ko-KR" altLang="en-US" sz="800" dirty="0"/>
              <a:t>약</a:t>
            </a:r>
            <a:r>
              <a:rPr lang="en-US" altLang="ko-KR" sz="800" dirty="0"/>
              <a:t>5%</a:t>
            </a:r>
            <a:r>
              <a:rPr lang="ko-KR" altLang="en-US" sz="800" dirty="0"/>
              <a:t>이상의 정확도 상승을 예측한다</a:t>
            </a:r>
            <a:r>
              <a:rPr lang="en-US" altLang="ko-KR" sz="800" dirty="0"/>
              <a:t>.</a:t>
            </a:r>
          </a:p>
          <a:p>
            <a:r>
              <a:rPr lang="ko-KR" altLang="en-US" sz="1200" dirty="0"/>
              <a:t>결과</a:t>
            </a:r>
            <a:r>
              <a:rPr lang="en-US" altLang="ko-KR" sz="1200" dirty="0"/>
              <a:t>: x</a:t>
            </a:r>
          </a:p>
          <a:p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41F61CDD-857A-ECD0-3634-FD669C26AA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85764" y="902782"/>
            <a:ext cx="4584170" cy="2932616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1B837E1-7999-1D2C-A232-3DDEC3010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01" y="2624364"/>
            <a:ext cx="4190477" cy="38272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2104AF2-A270-2976-9E79-5489F6C00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53" y="3887311"/>
            <a:ext cx="5891605" cy="253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7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78921-553D-0D2C-9835-58263209A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865EF16-DD1A-C1D1-5D08-4CA307E8F6AC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6E9CDC-BE19-D7D0-385C-3B39CC5CE3A5}"/>
              </a:ext>
            </a:extLst>
          </p:cNvPr>
          <p:cNvSpPr txBox="1"/>
          <p:nvPr/>
        </p:nvSpPr>
        <p:spPr>
          <a:xfrm>
            <a:off x="891450" y="86647"/>
            <a:ext cx="511870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베이스 라인 생성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(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트랜스포머 모델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)</a:t>
            </a:r>
            <a:endParaRPr lang="ko-KR" altLang="en-US" sz="24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B25C28C-FA42-6886-6589-75A32C80ACE2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C0B540-48B6-6A52-362A-3ACB7A0681C4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EFE01C1-D1AB-09BA-2CEB-5FAE97323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C40254C-FCEE-5F43-B38F-0DD21145C7ED}"/>
              </a:ext>
            </a:extLst>
          </p:cNvPr>
          <p:cNvSpPr txBox="1"/>
          <p:nvPr/>
        </p:nvSpPr>
        <p:spPr>
          <a:xfrm>
            <a:off x="3131864" y="896139"/>
            <a:ext cx="18473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FAF033-EB90-4DE8-3F4D-B9AEB6ED8AD9}"/>
              </a:ext>
            </a:extLst>
          </p:cNvPr>
          <p:cNvSpPr txBox="1"/>
          <p:nvPr/>
        </p:nvSpPr>
        <p:spPr>
          <a:xfrm>
            <a:off x="8875407" y="896139"/>
            <a:ext cx="18473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09ED3-5B4D-0706-D357-09A7E1223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70500" y="4055273"/>
            <a:ext cx="6575409" cy="2663027"/>
          </a:xfrm>
        </p:spPr>
        <p:txBody>
          <a:bodyPr>
            <a:normAutofit lnSpcReduction="10000"/>
          </a:bodyPr>
          <a:lstStyle/>
          <a:p>
            <a:endParaRPr lang="en-US" altLang="ko-KR" sz="1200" dirty="0"/>
          </a:p>
          <a:p>
            <a:r>
              <a:rPr lang="ko-KR" altLang="en-US" sz="1200" dirty="0"/>
              <a:t>해당 실험 전이나 후에 세운 가설</a:t>
            </a:r>
            <a:r>
              <a:rPr lang="en-US" altLang="ko-KR" sz="1200" dirty="0"/>
              <a:t>:</a:t>
            </a:r>
          </a:p>
          <a:p>
            <a:pPr marL="0" indent="0" algn="l">
              <a:buNone/>
            </a:pPr>
            <a:r>
              <a:rPr lang="ko-KR" altLang="en-US" sz="1000" b="0" i="0" dirty="0">
                <a:effectLst/>
              </a:rPr>
              <a:t>       </a:t>
            </a:r>
            <a:r>
              <a:rPr lang="ko-KR" altLang="en-US" sz="1000" b="0" i="0" dirty="0" err="1">
                <a:effectLst/>
              </a:rPr>
              <a:t>포지셔널</a:t>
            </a:r>
            <a:r>
              <a:rPr lang="ko-KR" altLang="en-US" sz="1000" b="0" i="0" dirty="0">
                <a:effectLst/>
              </a:rPr>
              <a:t> 인코딩을 도입하면 입력 문장의 단어 순서 정보를 더 잘 보존할 수 있을 것이라고 예  </a:t>
            </a:r>
            <a:endParaRPr lang="en-US" altLang="ko-KR" sz="1000" b="0" i="0" dirty="0">
              <a:effectLst/>
            </a:endParaRPr>
          </a:p>
          <a:p>
            <a:pPr marL="0" indent="0" algn="l">
              <a:buNone/>
            </a:pPr>
            <a:r>
              <a:rPr lang="en-US" altLang="ko-KR" sz="1000" dirty="0"/>
              <a:t>       </a:t>
            </a:r>
            <a:r>
              <a:rPr lang="ko-KR" altLang="en-US" sz="1000" b="0" i="0" dirty="0">
                <a:effectLst/>
              </a:rPr>
              <a:t>상했습니다</a:t>
            </a:r>
            <a:r>
              <a:rPr lang="en-US" altLang="ko-KR" sz="1000" b="0" i="0" dirty="0">
                <a:effectLst/>
              </a:rPr>
              <a:t>. </a:t>
            </a:r>
            <a:r>
              <a:rPr lang="ko-KR" altLang="en-US" sz="1000" b="0" i="0" dirty="0">
                <a:effectLst/>
              </a:rPr>
              <a:t>인코더</a:t>
            </a:r>
            <a:r>
              <a:rPr lang="en-US" altLang="ko-KR" sz="1000" b="0" i="0" dirty="0">
                <a:effectLst/>
              </a:rPr>
              <a:t>-</a:t>
            </a:r>
            <a:r>
              <a:rPr lang="ko-KR" altLang="en-US" sz="1000" b="0" i="0" dirty="0" err="1">
                <a:effectLst/>
              </a:rPr>
              <a:t>디코더</a:t>
            </a:r>
            <a:r>
              <a:rPr lang="ko-KR" altLang="en-US" sz="1000" b="0" i="0" dirty="0">
                <a:effectLst/>
              </a:rPr>
              <a:t> 구조를 적용하면 텍스트 내에서 복잡한 패턴이나 문맥적 상관관계    </a:t>
            </a:r>
            <a:endParaRPr lang="en-US" altLang="ko-KR" sz="1000" b="0" i="0" dirty="0">
              <a:effectLst/>
            </a:endParaRPr>
          </a:p>
          <a:p>
            <a:pPr marL="0" indent="0" algn="l">
              <a:buNone/>
            </a:pPr>
            <a:r>
              <a:rPr lang="en-US" altLang="ko-KR" sz="1000" dirty="0"/>
              <a:t>       </a:t>
            </a:r>
            <a:r>
              <a:rPr lang="ko-KR" altLang="en-US" sz="1000" b="0" i="0" dirty="0">
                <a:effectLst/>
              </a:rPr>
              <a:t>를 더 효과적으로 학습할 수 있을 것이라고 가정했습니다</a:t>
            </a:r>
            <a:r>
              <a:rPr lang="en-US" altLang="ko-KR" sz="1000" b="0" i="0" dirty="0">
                <a:effectLst/>
              </a:rPr>
              <a:t>. </a:t>
            </a:r>
            <a:r>
              <a:rPr lang="ko-KR" altLang="en-US" sz="1000" b="0" i="0" dirty="0">
                <a:effectLst/>
              </a:rPr>
              <a:t>인코더와 </a:t>
            </a:r>
            <a:r>
              <a:rPr lang="ko-KR" altLang="en-US" sz="1000" b="0" i="0" dirty="0" err="1">
                <a:effectLst/>
              </a:rPr>
              <a:t>디코더를</a:t>
            </a:r>
            <a:r>
              <a:rPr lang="ko-KR" altLang="en-US" sz="1000" b="0" i="0" dirty="0">
                <a:effectLst/>
              </a:rPr>
              <a:t> 각각 </a:t>
            </a:r>
            <a:r>
              <a:rPr lang="en-US" altLang="ko-KR" sz="1000" b="0" i="0" dirty="0">
                <a:effectLst/>
              </a:rPr>
              <a:t>2</a:t>
            </a:r>
            <a:r>
              <a:rPr lang="ko-KR" altLang="en-US" sz="1000" b="0" i="0" dirty="0">
                <a:effectLst/>
              </a:rPr>
              <a:t>층으로 </a:t>
            </a:r>
            <a:r>
              <a:rPr lang="ko-KR" altLang="en-US" sz="1000" b="0" i="0" dirty="0" err="1">
                <a:effectLst/>
              </a:rPr>
              <a:t>쌓</a:t>
            </a:r>
            <a:endParaRPr lang="en-US" altLang="ko-KR" sz="1000" b="0" i="0" dirty="0">
              <a:effectLst/>
            </a:endParaRPr>
          </a:p>
          <a:p>
            <a:pPr marL="0" indent="0" algn="l">
              <a:buNone/>
            </a:pPr>
            <a:r>
              <a:rPr lang="en-US" altLang="ko-KR" sz="1000" dirty="0"/>
              <a:t>        </a:t>
            </a:r>
            <a:r>
              <a:rPr lang="ko-KR" altLang="en-US" sz="1000" b="0" i="0" dirty="0" err="1">
                <a:effectLst/>
              </a:rPr>
              <a:t>으면</a:t>
            </a:r>
            <a:r>
              <a:rPr lang="ko-KR" altLang="en-US" sz="1000" b="0" i="0" dirty="0">
                <a:effectLst/>
              </a:rPr>
              <a:t> </a:t>
            </a:r>
            <a:r>
              <a:rPr lang="ko-KR" altLang="en-US" sz="1000" b="0" i="0" dirty="0" err="1">
                <a:effectLst/>
              </a:rPr>
              <a:t>단일층</a:t>
            </a:r>
            <a:r>
              <a:rPr lang="ko-KR" altLang="en-US" sz="1000" b="0" i="0" dirty="0">
                <a:effectLst/>
              </a:rPr>
              <a:t> 구조에 비해 더 높은 수준의 추상화와 특징 추출이 가능할 것이라고 기대했습니다</a:t>
            </a:r>
            <a:r>
              <a:rPr lang="en-US" altLang="ko-KR" sz="1000" b="0" i="0" dirty="0">
                <a:effectLst/>
              </a:rPr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결과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 f1 score:0.8206 accuracy:1.0 loss:4.2434e-04</a:t>
            </a:r>
          </a:p>
          <a:p>
            <a:pPr marL="0" indent="0">
              <a:buNone/>
            </a:pPr>
            <a:r>
              <a:rPr lang="en-US" altLang="ko-KR" sz="1200" dirty="0"/>
              <a:t>            Val accuracy:0.8212 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 loss:0.5370</a:t>
            </a:r>
          </a:p>
          <a:p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78EB9449-A668-6510-0DBF-333BF7663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0500" y="589824"/>
            <a:ext cx="6046946" cy="3778976"/>
          </a:xfrm>
        </p:spPr>
        <p:txBody>
          <a:bodyPr>
            <a:normAutofit lnSpcReduction="10000"/>
          </a:bodyPr>
          <a:lstStyle/>
          <a:p>
            <a:pPr>
              <a:spcAft>
                <a:spcPts val="800"/>
              </a:spcAft>
            </a:pPr>
            <a:r>
              <a:rPr lang="ko-KR" altLang="ko-KR" sz="1100" b="1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모델</a:t>
            </a:r>
            <a:r>
              <a:rPr lang="en-US" altLang="ko-KR" sz="1100" b="1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r>
              <a:rPr lang="en-US" altLang="ko-KR" sz="1100" kern="100" dirty="0">
                <a:effectLst/>
                <a:ea typeface="맑은 고딕" panose="020B0503020000020004" pitchFamily="50" charset="-127"/>
                <a:cs typeface="굴림체" panose="020B0609000101010101" pitchFamily="49" charset="-127"/>
              </a:rPr>
              <a:t> 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인코더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-</a:t>
            </a:r>
            <a:r>
              <a:rPr lang="ko-KR" altLang="ko-KR" sz="1100" kern="100" dirty="0" err="1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디코더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구조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트랜스포머 모델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(</a:t>
            </a:r>
            <a:r>
              <a:rPr lang="ko-KR" altLang="ko-KR" sz="1100" kern="100" dirty="0" err="1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포지셔널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인코딩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+ 2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층 인코더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/</a:t>
            </a:r>
            <a:r>
              <a:rPr lang="ko-KR" altLang="ko-KR" sz="1100" kern="100" dirty="0" err="1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디코더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</a:p>
          <a:p>
            <a:pPr>
              <a:spcAft>
                <a:spcPts val="800"/>
              </a:spcAft>
            </a:pPr>
            <a:r>
              <a:rPr lang="ko-KR" altLang="ko-KR" sz="1100" b="1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모델 규모</a:t>
            </a:r>
            <a:r>
              <a:rPr lang="en-US" altLang="ko-KR" sz="1100" b="1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총 파라미터 약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3,152,389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개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(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모든 레이어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Trainable)</a:t>
            </a:r>
            <a:endParaRPr lang="ko-KR" altLang="ko-KR" sz="11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ko-KR" altLang="ko-KR" sz="1100" b="1" kern="100" dirty="0" err="1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전처리</a:t>
            </a:r>
            <a:r>
              <a:rPr lang="ko-KR" altLang="ko-KR" sz="1100" b="1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방식</a:t>
            </a:r>
            <a:endParaRPr lang="ko-KR" altLang="ko-KR" sz="11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특수문자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/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공백 제거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(</a:t>
            </a:r>
            <a:r>
              <a:rPr lang="en-US" altLang="ko-KR" sz="1100" kern="100" dirty="0" err="1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clean_text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 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함수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sz="11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altLang="ko-KR" sz="1100" kern="100" dirty="0">
                <a:effectLst/>
                <a:ea typeface="맑은 고딕" panose="020B0503020000020004" pitchFamily="50" charset="-127"/>
                <a:cs typeface="굴림체" panose="020B0609000101010101" pitchFamily="49" charset="-127"/>
              </a:rPr>
              <a:t>[CLS] 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및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 [SEP] 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토큰 추가</a:t>
            </a:r>
            <a:endParaRPr lang="ko-KR" altLang="ko-KR" sz="11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altLang="ko-KR" sz="1100" kern="100" dirty="0">
                <a:effectLst/>
                <a:ea typeface="맑은 고딕" panose="020B0503020000020004" pitchFamily="50" charset="-127"/>
                <a:cs typeface="굴림체" panose="020B0609000101010101" pitchFamily="49" charset="-127"/>
              </a:rPr>
              <a:t>sin/cos 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함수를 이용한 순서 정보 주입</a:t>
            </a:r>
            <a:endParaRPr lang="ko-KR" altLang="ko-KR" sz="11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최대 시퀀스 길이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128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에 최적화</a:t>
            </a:r>
            <a:endParaRPr lang="ko-KR" altLang="ko-KR" sz="11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1100" b="1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1100" b="1" kern="100" dirty="0" err="1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토크나이저</a:t>
            </a:r>
            <a:r>
              <a:rPr lang="en-US" altLang="ko-KR" sz="1100" b="1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:    </a:t>
            </a:r>
            <a:r>
              <a:rPr lang="en-US" altLang="ko-KR" sz="1100" kern="100" dirty="0">
                <a:effectLst/>
                <a:ea typeface="맑은 고딕" panose="020B0503020000020004" pitchFamily="50" charset="-127"/>
                <a:cs typeface="굴림체" panose="020B0609000101010101" pitchFamily="49" charset="-127"/>
              </a:rPr>
              <a:t>TensorFlow </a:t>
            </a:r>
            <a:r>
              <a:rPr lang="en-US" altLang="ko-KR" sz="1100" kern="100" dirty="0" err="1">
                <a:effectLst/>
                <a:ea typeface="맑은 고딕" panose="020B0503020000020004" pitchFamily="50" charset="-127"/>
                <a:cs typeface="굴림체" panose="020B0609000101010101" pitchFamily="49" charset="-127"/>
              </a:rPr>
              <a:t>TextVectorization</a:t>
            </a:r>
            <a:r>
              <a:rPr lang="en-US" altLang="ko-KR" sz="1100" kern="100" dirty="0">
                <a:effectLst/>
                <a:ea typeface="맑은 고딕" panose="020B0503020000020004" pitchFamily="50" charset="-127"/>
                <a:cs typeface="굴림체" panose="020B0609000101010101" pitchFamily="49" charset="-127"/>
              </a:rPr>
              <a:t> 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레이어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소문자 변환 비활성화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,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공백 기반 단어 분할</a:t>
            </a:r>
            <a:r>
              <a:rPr lang="en-US" altLang="ko-KR" sz="11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최대 토큰 수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20,000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개 유지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sz="11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en-US" sz="1100" b="1" kern="1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하이퍼파라미터</a:t>
            </a:r>
            <a:r>
              <a:rPr lang="ko-KR" altLang="en-US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100" kern="1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en-US" altLang="ko-KR" sz="900" b="0" i="0" dirty="0">
                <a:solidFill>
                  <a:srgbClr val="4D4D4C"/>
                </a:solidFill>
                <a:effectLst/>
              </a:rPr>
              <a:t>EPOCHS = </a:t>
            </a:r>
            <a:r>
              <a:rPr lang="en-US" altLang="ko-KR" sz="900" b="0" i="0" dirty="0">
                <a:solidFill>
                  <a:srgbClr val="F5871F"/>
                </a:solidFill>
                <a:effectLst/>
              </a:rPr>
              <a:t>10</a:t>
            </a:r>
            <a:r>
              <a:rPr lang="en-US" altLang="ko-KR" sz="900" b="0" i="0" dirty="0">
                <a:solidFill>
                  <a:srgbClr val="4D4D4C"/>
                </a:solidFill>
                <a:effectLst/>
              </a:rPr>
              <a:t> , BATCH_SIZE = </a:t>
            </a:r>
            <a:r>
              <a:rPr lang="en-US" altLang="ko-KR" sz="900" b="0" i="0" dirty="0">
                <a:solidFill>
                  <a:srgbClr val="F5871F"/>
                </a:solidFill>
                <a:effectLst/>
              </a:rPr>
              <a:t>32,</a:t>
            </a:r>
            <a:r>
              <a:rPr lang="en-US" altLang="ko-KR" sz="900" b="0" i="0" dirty="0">
                <a:solidFill>
                  <a:srgbClr val="4D4D4C"/>
                </a:solidFill>
                <a:effectLst/>
              </a:rPr>
              <a:t> VOCAB_SIZE = </a:t>
            </a:r>
            <a:r>
              <a:rPr lang="en-US" altLang="ko-KR" sz="900" b="0" i="0" dirty="0">
                <a:solidFill>
                  <a:srgbClr val="F5871F"/>
                </a:solidFill>
                <a:effectLst/>
              </a:rPr>
              <a:t>20000</a:t>
            </a:r>
            <a:r>
              <a:rPr lang="en-US" altLang="ko-KR" sz="900" b="0" i="0" dirty="0">
                <a:solidFill>
                  <a:srgbClr val="4D4D4C"/>
                </a:solidFill>
                <a:effectLst/>
              </a:rPr>
              <a:t> , MAX_LEN = </a:t>
            </a:r>
            <a:r>
              <a:rPr lang="en-US" altLang="ko-KR" sz="900" b="0" i="0" dirty="0">
                <a:solidFill>
                  <a:srgbClr val="F5871F"/>
                </a:solidFill>
                <a:effectLst/>
              </a:rPr>
              <a:t>128,</a:t>
            </a:r>
          </a:p>
          <a:p>
            <a:pPr marL="0" indent="0" latinLnBrk="1">
              <a:spcAft>
                <a:spcPts val="800"/>
              </a:spcAft>
              <a:buNone/>
            </a:pPr>
            <a:r>
              <a:rPr lang="en-US" altLang="ko-KR" sz="900" kern="100" dirty="0">
                <a:solidFill>
                  <a:srgbClr val="F5871F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900" b="0" i="0" dirty="0">
                <a:solidFill>
                  <a:srgbClr val="4D4D4C"/>
                </a:solidFill>
                <a:effectLst/>
              </a:rPr>
              <a:t>EMBED_DIM = </a:t>
            </a:r>
            <a:r>
              <a:rPr lang="en-US" altLang="ko-KR" sz="900" b="0" i="0" dirty="0">
                <a:solidFill>
                  <a:srgbClr val="F5871F"/>
                </a:solidFill>
                <a:effectLst/>
              </a:rPr>
              <a:t>128,</a:t>
            </a:r>
            <a:r>
              <a:rPr lang="en-US" altLang="ko-KR" sz="900" b="0" i="0" dirty="0">
                <a:solidFill>
                  <a:srgbClr val="4D4D4C"/>
                </a:solidFill>
                <a:effectLst/>
              </a:rPr>
              <a:t> NUM_HEADS = </a:t>
            </a:r>
            <a:r>
              <a:rPr lang="en-US" altLang="ko-KR" sz="900" b="0" i="0" dirty="0">
                <a:solidFill>
                  <a:srgbClr val="F5871F"/>
                </a:solidFill>
                <a:effectLst/>
              </a:rPr>
              <a:t>4,</a:t>
            </a:r>
            <a:r>
              <a:rPr lang="en-US" altLang="ko-KR" sz="900" b="0" i="0" dirty="0">
                <a:solidFill>
                  <a:srgbClr val="4D4D4C"/>
                </a:solidFill>
                <a:effectLst/>
              </a:rPr>
              <a:t> FF_DIM = </a:t>
            </a:r>
            <a:r>
              <a:rPr lang="en-US" altLang="ko-KR" sz="900" b="0" i="0" dirty="0">
                <a:solidFill>
                  <a:srgbClr val="F5871F"/>
                </a:solidFill>
                <a:effectLst/>
              </a:rPr>
              <a:t>256,</a:t>
            </a:r>
            <a:r>
              <a:rPr lang="en-US" altLang="ko-KR" sz="900" b="0" i="0" dirty="0">
                <a:solidFill>
                  <a:srgbClr val="4D4D4C"/>
                </a:solidFill>
                <a:effectLst/>
              </a:rPr>
              <a:t> ENCODER/DECODER_LAYERS = </a:t>
            </a:r>
            <a:r>
              <a:rPr lang="en-US" altLang="ko-KR" sz="900" b="0" i="0" dirty="0">
                <a:solidFill>
                  <a:srgbClr val="F5871F"/>
                </a:solidFill>
                <a:effectLst/>
              </a:rPr>
              <a:t>2,</a:t>
            </a:r>
          </a:p>
          <a:p>
            <a:pPr marL="0" indent="0" latinLnBrk="1">
              <a:spcAft>
                <a:spcPts val="800"/>
              </a:spcAft>
              <a:buNone/>
            </a:pPr>
            <a:r>
              <a:rPr lang="en-US" altLang="ko-KR" sz="900" kern="100" dirty="0">
                <a:solidFill>
                  <a:srgbClr val="F5871F"/>
                </a:solidFill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en-US" altLang="ko-KR" sz="900" b="0" i="0" dirty="0">
                <a:solidFill>
                  <a:srgbClr val="4D4D4C"/>
                </a:solidFill>
                <a:effectLst/>
              </a:rPr>
              <a:t>DROPOUT_RATE = </a:t>
            </a:r>
            <a:r>
              <a:rPr lang="en-US" altLang="ko-KR" sz="900" b="0" i="0" dirty="0">
                <a:solidFill>
                  <a:srgbClr val="F5871F"/>
                </a:solidFill>
                <a:effectLst/>
              </a:rPr>
              <a:t>0.3</a:t>
            </a:r>
            <a:r>
              <a:rPr lang="en-US" altLang="ko-KR" sz="900" b="0" i="0" dirty="0">
                <a:solidFill>
                  <a:srgbClr val="4D4D4C"/>
                </a:solidFill>
                <a:effectLst/>
              </a:rPr>
              <a:t> </a:t>
            </a:r>
            <a:endParaRPr lang="ko-KR" altLang="ko-KR" sz="11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00EA219-797B-6557-F40F-EF9F0D519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01" y="1157749"/>
            <a:ext cx="3656497" cy="50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405D7-6E89-94D4-9450-2CC2F7B46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591DC8A-49B9-1EC1-370B-5D3EBC7FFAC7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E476BA-3CBA-0C0F-FC94-33944595EACB}"/>
              </a:ext>
            </a:extLst>
          </p:cNvPr>
          <p:cNvSpPr txBox="1"/>
          <p:nvPr/>
        </p:nvSpPr>
        <p:spPr>
          <a:xfrm>
            <a:off x="891450" y="86647"/>
            <a:ext cx="432362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베이스 라인 생성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(GPT-1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모델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)</a:t>
            </a:r>
            <a:endParaRPr lang="ko-KR" altLang="en-US" sz="24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01C3C07-6773-4DF5-302C-09BB708F190E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22D5902-F7F1-4C46-2C8E-D381F59657E6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E1A5A47-4490-621E-CB45-653FD3738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E86CF7-4F9D-166C-8835-78EC1E40D56E}"/>
              </a:ext>
            </a:extLst>
          </p:cNvPr>
          <p:cNvSpPr txBox="1"/>
          <p:nvPr/>
        </p:nvSpPr>
        <p:spPr>
          <a:xfrm>
            <a:off x="3131864" y="896139"/>
            <a:ext cx="18473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72919A-D09C-9A4D-7A98-5177718EA187}"/>
              </a:ext>
            </a:extLst>
          </p:cNvPr>
          <p:cNvSpPr txBox="1"/>
          <p:nvPr/>
        </p:nvSpPr>
        <p:spPr>
          <a:xfrm>
            <a:off x="8875407" y="896139"/>
            <a:ext cx="18473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0309F-715C-F470-7742-0C55B18AB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1150" y="3953673"/>
            <a:ext cx="6149975" cy="2904327"/>
          </a:xfrm>
        </p:spPr>
        <p:txBody>
          <a:bodyPr>
            <a:normAutofit/>
          </a:bodyPr>
          <a:lstStyle/>
          <a:p>
            <a:endParaRPr lang="en-US" altLang="ko-KR" sz="1200" dirty="0"/>
          </a:p>
          <a:p>
            <a:r>
              <a:rPr lang="ko-KR" altLang="en-US" sz="1200" dirty="0"/>
              <a:t>해당 실험 전이나 후에 세운 가설</a:t>
            </a:r>
            <a:r>
              <a:rPr lang="en-US" altLang="ko-KR" sz="1200" dirty="0"/>
              <a:t>:</a:t>
            </a:r>
          </a:p>
          <a:p>
            <a:pPr marL="0" indent="0">
              <a:buNone/>
            </a:pPr>
            <a:r>
              <a:rPr lang="ko-KR" altLang="en-US" sz="1000" b="0" i="0" dirty="0">
                <a:effectLst/>
              </a:rPr>
              <a:t>       </a:t>
            </a:r>
            <a:r>
              <a:rPr lang="en-US" altLang="ko-KR" sz="1100" b="0" i="0" dirty="0">
                <a:effectLst/>
              </a:rPr>
              <a:t>GPT-1</a:t>
            </a:r>
            <a:r>
              <a:rPr lang="ko-KR" altLang="en-US" sz="1100" b="0" i="0" dirty="0">
                <a:effectLst/>
              </a:rPr>
              <a:t>의 </a:t>
            </a:r>
            <a:r>
              <a:rPr lang="ko-KR" altLang="en-US" sz="1100" b="0" i="0" dirty="0" err="1">
                <a:effectLst/>
              </a:rPr>
              <a:t>디코더</a:t>
            </a:r>
            <a:r>
              <a:rPr lang="ko-KR" altLang="en-US" sz="1100" b="0" i="0" dirty="0">
                <a:effectLst/>
              </a:rPr>
              <a:t> 전용 구조가 텍스트 생성 특성을 활용해 분류 성능 향상에 기여할 것</a:t>
            </a:r>
          </a:p>
          <a:p>
            <a:pPr marL="0" indent="0" algn="l">
              <a:buNone/>
            </a:pPr>
            <a:r>
              <a:rPr lang="en-US" altLang="ko-KR" sz="1100" dirty="0"/>
              <a:t>      </a:t>
            </a:r>
            <a:r>
              <a:rPr lang="ko-KR" altLang="en-US" sz="1100" b="0" i="0" dirty="0">
                <a:effectLst/>
              </a:rPr>
              <a:t>예상했습니다</a:t>
            </a:r>
            <a:r>
              <a:rPr lang="en-US" altLang="ko-KR" sz="1100" b="0" i="0" dirty="0">
                <a:effectLst/>
              </a:rPr>
              <a:t>. </a:t>
            </a:r>
            <a:r>
              <a:rPr lang="ko-KR" altLang="en-US" sz="1100" b="0" i="0" dirty="0">
                <a:effectLst/>
              </a:rPr>
              <a:t>코사인 </a:t>
            </a:r>
            <a:r>
              <a:rPr lang="ko-KR" altLang="en-US" sz="1100" b="0" i="0" dirty="0" err="1">
                <a:effectLst/>
              </a:rPr>
              <a:t>학습률</a:t>
            </a:r>
            <a:r>
              <a:rPr lang="ko-KR" altLang="en-US" sz="1100" b="0" i="0" dirty="0">
                <a:effectLst/>
              </a:rPr>
              <a:t> 스케줄링이 안정적인 수렴을 유도할 것이라 </a:t>
            </a:r>
            <a:r>
              <a:rPr lang="ko-KR" altLang="en-US" sz="1100" dirty="0" err="1"/>
              <a:t>예상</a:t>
            </a:r>
            <a:r>
              <a:rPr lang="ko-KR" altLang="en-US" sz="1100" b="0" i="0" dirty="0" err="1">
                <a:effectLst/>
              </a:rPr>
              <a:t>했습니</a:t>
            </a:r>
            <a:r>
              <a:rPr lang="ko-KR" altLang="en-US" sz="1100" b="0" i="0" dirty="0">
                <a:effectLst/>
              </a:rPr>
              <a:t> </a:t>
            </a:r>
            <a:endParaRPr lang="en-US" altLang="ko-KR" sz="1100" b="0" i="0" dirty="0">
              <a:effectLst/>
            </a:endParaRPr>
          </a:p>
          <a:p>
            <a:pPr marL="0" indent="0" algn="l">
              <a:buNone/>
            </a:pPr>
            <a:r>
              <a:rPr lang="en-US" altLang="ko-KR" sz="1100" dirty="0"/>
              <a:t>      </a:t>
            </a:r>
            <a:r>
              <a:rPr lang="ko-KR" altLang="en-US" sz="1100" b="0" i="0" dirty="0">
                <a:effectLst/>
              </a:rPr>
              <a:t>다</a:t>
            </a:r>
            <a:r>
              <a:rPr lang="en-US" altLang="ko-KR" sz="1100" b="0" i="0" dirty="0">
                <a:effectLst/>
              </a:rPr>
              <a:t>. </a:t>
            </a:r>
            <a:r>
              <a:rPr lang="ko-KR" altLang="en-US" sz="1100" b="0" i="0" dirty="0">
                <a:effectLst/>
              </a:rPr>
              <a:t>클래스 가중치 적용으로 데이터 불균형 문제 완화 가능</a:t>
            </a:r>
            <a:r>
              <a:rPr lang="ko-KR" altLang="en-US" sz="1100" dirty="0"/>
              <a:t>할 </a:t>
            </a:r>
            <a:r>
              <a:rPr lang="ko-KR" altLang="en-US" sz="1100" b="0" i="0" dirty="0">
                <a:effectLst/>
              </a:rPr>
              <a:t>것이라고 기대했습니다</a:t>
            </a:r>
            <a:r>
              <a:rPr lang="en-US" altLang="ko-KR" sz="1100" b="0" i="0" dirty="0">
                <a:effectLst/>
              </a:rPr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결과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 f1 score:0.8075 accuracy:0.9917 loss:0.0978</a:t>
            </a:r>
          </a:p>
          <a:p>
            <a:pPr marL="0" indent="0">
              <a:buNone/>
            </a:pPr>
            <a:r>
              <a:rPr lang="en-US" altLang="ko-KR" sz="1200" dirty="0"/>
              <a:t>            Val accuracy:0.8020 </a:t>
            </a:r>
            <a:r>
              <a:rPr lang="en-US" altLang="ko-KR" sz="1200" dirty="0" err="1"/>
              <a:t>val</a:t>
            </a:r>
            <a:r>
              <a:rPr lang="en-US" altLang="ko-KR" sz="1200" dirty="0"/>
              <a:t> loss:1.1436</a:t>
            </a:r>
          </a:p>
          <a:p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308B50A0-A708-6CC6-09CA-E8901C6CF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1150" y="548312"/>
            <a:ext cx="5741713" cy="3748875"/>
          </a:xfrm>
        </p:spPr>
        <p:txBody>
          <a:bodyPr>
            <a:normAutofit/>
          </a:bodyPr>
          <a:lstStyle/>
          <a:p>
            <a:pPr latinLnBrk="1">
              <a:spcAft>
                <a:spcPts val="800"/>
              </a:spcAft>
              <a:buNone/>
            </a:pPr>
            <a:r>
              <a:rPr lang="en-US" altLang="ko-KR" sz="1100" b="1" kern="100" dirty="0">
                <a:effectLst/>
                <a:ea typeface="맑은 고딕" panose="020B0503020000020004" pitchFamily="50" charset="-127"/>
                <a:cs typeface="굴림체" panose="020B0609000101010101" pitchFamily="49" charset="-127"/>
              </a:rPr>
              <a:t>Public Score</a:t>
            </a:r>
            <a:r>
              <a:rPr lang="en-US" altLang="ko-KR" sz="1100" kern="100" dirty="0">
                <a:effectLst/>
                <a:ea typeface="맑은 고딕" panose="020B0503020000020004" pitchFamily="50" charset="-127"/>
                <a:cs typeface="굴림체" panose="020B0609000101010101" pitchFamily="49" charset="-127"/>
              </a:rPr>
              <a:t>: </a:t>
            </a:r>
            <a:r>
              <a:rPr lang="en-US" altLang="ko-KR" sz="1100" kern="100" dirty="0">
                <a:ea typeface="굴림체" panose="020B0609000101010101" pitchFamily="49" charset="-127"/>
                <a:cs typeface="굴림체" panose="020B0609000101010101" pitchFamily="49" charset="-127"/>
              </a:rPr>
              <a:t>0.64339</a:t>
            </a:r>
            <a:endParaRPr lang="en-US" altLang="ko-KR" sz="1100" kern="100" dirty="0">
              <a:effectLst/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>
              <a:spcAft>
                <a:spcPts val="800"/>
              </a:spcAft>
            </a:pPr>
            <a:r>
              <a:rPr lang="ko-KR" altLang="ko-KR" sz="1100" b="1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모델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:   GPT-1 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아키텍처 기반 텍스트 분류 커스텀 모델</a:t>
            </a:r>
            <a:endParaRPr lang="en-US" altLang="ko-KR" sz="1100" kern="100" dirty="0">
              <a:ea typeface="굴림체" panose="020B0609000101010101" pitchFamily="49" charset="-127"/>
              <a:cs typeface="굴림체" panose="020B0609000101010101" pitchFamily="49" charset="-127"/>
            </a:endParaRPr>
          </a:p>
          <a:p>
            <a:pPr>
              <a:spcAft>
                <a:spcPts val="800"/>
              </a:spcAft>
            </a:pPr>
            <a:r>
              <a:rPr lang="ko-KR" altLang="ko-KR" sz="1100" b="1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모델 규모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:   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총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8,921,345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개 파라미터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(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전체 학습 가능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)</a:t>
            </a:r>
            <a:endParaRPr lang="ko-KR" altLang="ko-KR" sz="11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1100" b="1" kern="100" dirty="0" err="1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전처리</a:t>
            </a:r>
            <a:r>
              <a:rPr lang="ko-KR" altLang="ko-KR" sz="1100" b="1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방식</a:t>
            </a:r>
            <a:r>
              <a:rPr lang="en-US" altLang="ko-KR" sz="1100" b="1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:</a:t>
            </a:r>
            <a:endParaRPr lang="ko-KR" altLang="ko-KR" sz="1100" b="1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연속 공백 제거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(\s+)</a:t>
            </a:r>
            <a:endParaRPr lang="ko-KR" altLang="ko-KR" sz="11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altLang="ko-KR" sz="1100" kern="100" dirty="0">
                <a:effectLst/>
                <a:ea typeface="맑은 고딕" panose="020B0503020000020004" pitchFamily="50" charset="-127"/>
                <a:cs typeface="굴림체" panose="020B0609000101010101" pitchFamily="49" charset="-127"/>
              </a:rPr>
              <a:t>&lt;start&gt;, &lt;extract&gt; 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특수 토큰 추가</a:t>
            </a:r>
            <a:r>
              <a:rPr lang="en-US" altLang="ko-KR" sz="1100" u="sng" kern="100" dirty="0">
                <a:solidFill>
                  <a:srgbClr val="467886"/>
                </a:solidFill>
                <a:effectLst/>
                <a:ea typeface="굴림체" panose="020B0609000101010101" pitchFamily="49" charset="-127"/>
                <a:cs typeface="굴림체" panose="020B0609000101010101" pitchFamily="49" charset="-127"/>
                <a:hlinkClick r:id="rId3"/>
              </a:rPr>
              <a:t>2</a:t>
            </a:r>
            <a:r>
              <a:rPr lang="en-US" altLang="ko-KR" sz="1100" u="sng" kern="100" dirty="0">
                <a:solidFill>
                  <a:srgbClr val="467886"/>
                </a:solidFill>
                <a:effectLst/>
                <a:ea typeface="굴림체" panose="020B0609000101010101" pitchFamily="49" charset="-127"/>
                <a:cs typeface="굴림체" panose="020B0609000101010101" pitchFamily="49" charset="-127"/>
                <a:hlinkClick r:id="rId4"/>
              </a:rPr>
              <a:t>6</a:t>
            </a:r>
            <a:endParaRPr lang="ko-KR" altLang="ko-KR" sz="11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742950" lvl="1" indent="-285750" latinLnBrk="1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altLang="ko-KR" sz="1100" kern="100" dirty="0">
                <a:effectLst/>
                <a:ea typeface="맑은 고딕" panose="020B0503020000020004" pitchFamily="50" charset="-127"/>
                <a:cs typeface="굴림체" panose="020B0609000101010101" pitchFamily="49" charset="-127"/>
              </a:rPr>
              <a:t>5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개 범주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협박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갈취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ko-KR" altLang="ko-KR" sz="1100" kern="100" dirty="0" err="1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직장내괴롭힘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ko-KR" altLang="ko-KR" sz="1100" kern="100" dirty="0" err="1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기타괴롭힘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, 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일반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) 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레이블 인코딩</a:t>
            </a:r>
            <a:endParaRPr lang="ko-KR" altLang="ko-KR" sz="11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 </a:t>
            </a:r>
            <a:r>
              <a:rPr lang="ko-KR" altLang="ko-KR" sz="1100" b="1" kern="100" dirty="0" err="1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토크나이저</a:t>
            </a:r>
            <a:r>
              <a:rPr lang="en-US" altLang="ko-KR" sz="1100" b="1" kern="100" dirty="0">
                <a:ea typeface="굴림체" panose="020B0609000101010101" pitchFamily="49" charset="-127"/>
                <a:cs typeface="굴림체" panose="020B0609000101010101" pitchFamily="49" charset="-127"/>
              </a:rPr>
              <a:t>:    </a:t>
            </a:r>
            <a:r>
              <a:rPr lang="en-US" altLang="ko-KR" sz="1100" kern="100" dirty="0">
                <a:effectLst/>
                <a:ea typeface="맑은 고딕" panose="020B0503020000020004" pitchFamily="50" charset="-127"/>
                <a:cs typeface="굴림체" panose="020B0609000101010101" pitchFamily="49" charset="-127"/>
              </a:rPr>
              <a:t>TensorFlow </a:t>
            </a:r>
            <a:r>
              <a:rPr lang="en-US" altLang="ko-KR" sz="1100" kern="100" dirty="0" err="1">
                <a:effectLst/>
                <a:ea typeface="맑은 고딕" panose="020B0503020000020004" pitchFamily="50" charset="-127"/>
                <a:cs typeface="굴림체" panose="020B0609000101010101" pitchFamily="49" charset="-127"/>
              </a:rPr>
              <a:t>TextVectorization</a:t>
            </a:r>
            <a:r>
              <a:rPr lang="en-US" altLang="ko-KR" sz="1100" kern="100" dirty="0">
                <a:effectLst/>
                <a:ea typeface="맑은 고딕" panose="020B0503020000020004" pitchFamily="50" charset="-127"/>
                <a:cs typeface="굴림체" panose="020B0609000101010101" pitchFamily="49" charset="-127"/>
              </a:rPr>
              <a:t> 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레이어 사용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(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최대 어휘 수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: 20,000</a:t>
            </a:r>
            <a:r>
              <a:rPr lang="en-US" altLang="ko-KR" sz="11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시퀀스 길이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: 128</a:t>
            </a:r>
            <a:r>
              <a:rPr lang="en-US" altLang="ko-KR" sz="11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소문자 변환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/</a:t>
            </a:r>
            <a:r>
              <a:rPr lang="ko-KR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구두점 제거 비활성화</a:t>
            </a:r>
            <a:r>
              <a:rPr lang="en-US" altLang="ko-KR" sz="1100" kern="100" dirty="0">
                <a:effectLst/>
                <a:ea typeface="굴림체" panose="020B0609000101010101" pitchFamily="49" charset="-127"/>
                <a:cs typeface="굴림체" panose="020B0609000101010101" pitchFamily="49" charset="-127"/>
              </a:rPr>
              <a:t>(standardize=None))</a:t>
            </a:r>
          </a:p>
          <a:p>
            <a:pPr latinLnBrk="1">
              <a:spcAft>
                <a:spcPts val="800"/>
              </a:spcAft>
            </a:pPr>
            <a:r>
              <a:rPr lang="ko-KR" altLang="en-US" sz="1100" kern="1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하이퍼파라미터</a:t>
            </a:r>
            <a:r>
              <a:rPr lang="en-US" altLang="ko-KR" sz="11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:  </a:t>
            </a:r>
            <a:r>
              <a:rPr lang="en-US" altLang="ko-KR" sz="900" b="0" i="0" dirty="0">
                <a:solidFill>
                  <a:srgbClr val="4D4D4C"/>
                </a:solidFill>
                <a:effectLst/>
              </a:rPr>
              <a:t>EMBED_DIM = </a:t>
            </a:r>
            <a:r>
              <a:rPr lang="en-US" altLang="ko-KR" sz="900" b="0" i="0" dirty="0">
                <a:solidFill>
                  <a:srgbClr val="F5871F"/>
                </a:solidFill>
                <a:effectLst/>
              </a:rPr>
              <a:t>256,</a:t>
            </a:r>
            <a:r>
              <a:rPr lang="en-US" altLang="ko-KR" sz="900" b="0" i="0" dirty="0">
                <a:solidFill>
                  <a:srgbClr val="4D4D4C"/>
                </a:solidFill>
                <a:effectLst/>
              </a:rPr>
              <a:t> NUM_HEADS = </a:t>
            </a:r>
            <a:r>
              <a:rPr lang="en-US" altLang="ko-KR" sz="900" b="0" i="0" dirty="0">
                <a:solidFill>
                  <a:srgbClr val="F5871F"/>
                </a:solidFill>
                <a:effectLst/>
              </a:rPr>
              <a:t>4,</a:t>
            </a:r>
            <a:r>
              <a:rPr lang="en-US" altLang="ko-KR" sz="900" b="0" i="0" dirty="0">
                <a:solidFill>
                  <a:srgbClr val="4D4D4C"/>
                </a:solidFill>
                <a:effectLst/>
              </a:rPr>
              <a:t> FF_DIM = </a:t>
            </a:r>
            <a:r>
              <a:rPr lang="en-US" altLang="ko-KR" sz="900" b="0" i="0" dirty="0">
                <a:solidFill>
                  <a:srgbClr val="F5871F"/>
                </a:solidFill>
                <a:effectLst/>
              </a:rPr>
              <a:t>512,</a:t>
            </a:r>
            <a:r>
              <a:rPr lang="en-US" altLang="ko-KR" sz="900" b="0" i="0" dirty="0">
                <a:solidFill>
                  <a:srgbClr val="4D4D4C"/>
                </a:solidFill>
                <a:effectLst/>
              </a:rPr>
              <a:t> NUM_LAYERS = </a:t>
            </a:r>
            <a:r>
              <a:rPr lang="en-US" altLang="ko-KR" sz="900" b="0" i="0" dirty="0">
                <a:solidFill>
                  <a:srgbClr val="F5871F"/>
                </a:solidFill>
                <a:effectLst/>
              </a:rPr>
              <a:t>4,</a:t>
            </a:r>
            <a:r>
              <a:rPr lang="en-US" altLang="ko-KR" sz="900" b="0" i="0" dirty="0">
                <a:solidFill>
                  <a:srgbClr val="4D4D4C"/>
                </a:solidFill>
                <a:effectLst/>
              </a:rPr>
              <a:t> 	BATCH_SIZE = </a:t>
            </a:r>
            <a:r>
              <a:rPr lang="en-US" altLang="ko-KR" sz="900" b="0" i="0" dirty="0">
                <a:solidFill>
                  <a:srgbClr val="F5871F"/>
                </a:solidFill>
                <a:effectLst/>
              </a:rPr>
              <a:t>16</a:t>
            </a:r>
            <a:r>
              <a:rPr lang="en-US" altLang="ko-KR" sz="900" dirty="0">
                <a:solidFill>
                  <a:srgbClr val="4D4D4C"/>
                </a:solidFill>
              </a:rPr>
              <a:t>,</a:t>
            </a:r>
            <a:r>
              <a:rPr lang="en-US" altLang="ko-KR" sz="900" b="0" i="0" dirty="0">
                <a:solidFill>
                  <a:srgbClr val="4D4D4C"/>
                </a:solidFill>
                <a:effectLst/>
              </a:rPr>
              <a:t> DROPOUT_RATE = </a:t>
            </a:r>
            <a:r>
              <a:rPr lang="en-US" altLang="ko-KR" sz="900" b="0" i="0" dirty="0">
                <a:solidFill>
                  <a:srgbClr val="F5871F"/>
                </a:solidFill>
                <a:effectLst/>
              </a:rPr>
              <a:t>0.2</a:t>
            </a:r>
            <a:endParaRPr lang="ko-KR" altLang="ko-KR" sz="1100" kern="1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BA2DFE-2246-94C3-5945-444DBA767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450" y="717550"/>
            <a:ext cx="2829257" cy="581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2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4D180-EDB7-08AE-6F13-CFE6B7552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9535C51-9076-42CF-4575-3583D3C72F8A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F6FF180-1F7C-767B-9D50-AA74F5C6F53E}"/>
              </a:ext>
            </a:extLst>
          </p:cNvPr>
          <p:cNvSpPr txBox="1"/>
          <p:nvPr/>
        </p:nvSpPr>
        <p:spPr>
          <a:xfrm>
            <a:off x="891450" y="86647"/>
            <a:ext cx="781335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베이스 라인 모델 성능 비교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(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트랜스포머 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vs BERT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모델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)</a:t>
            </a:r>
            <a:endParaRPr lang="ko-KR" altLang="en-US" sz="24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58DE857-C1DA-D632-F0DB-4F864950C3BC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D02F95-B602-D807-48F9-BEA26FC79763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30C2927-35C9-DDD0-1B70-61DA73B56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40B7F8F-06D5-EEC9-EF7C-63A1A01B4B9D}"/>
              </a:ext>
            </a:extLst>
          </p:cNvPr>
          <p:cNvSpPr txBox="1"/>
          <p:nvPr/>
        </p:nvSpPr>
        <p:spPr>
          <a:xfrm>
            <a:off x="3131864" y="896139"/>
            <a:ext cx="18473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2085F5-E5A4-1506-87FD-831209F3122F}"/>
              </a:ext>
            </a:extLst>
          </p:cNvPr>
          <p:cNvSpPr txBox="1"/>
          <p:nvPr/>
        </p:nvSpPr>
        <p:spPr>
          <a:xfrm>
            <a:off x="8875407" y="896139"/>
            <a:ext cx="18473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9B473-8770-08E5-8CB7-3D181DFD4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2663" y="1610523"/>
            <a:ext cx="5589861" cy="4351338"/>
          </a:xfrm>
        </p:spPr>
        <p:txBody>
          <a:bodyPr>
            <a:normAutofit/>
          </a:bodyPr>
          <a:lstStyle/>
          <a:p>
            <a:r>
              <a:rPr lang="ko-KR" altLang="en-US" sz="1100" dirty="0"/>
              <a:t>대규모 사전학습</a:t>
            </a:r>
            <a:r>
              <a:rPr lang="en-US" altLang="ko-KR" sz="1100" dirty="0"/>
              <a:t>(Pre-training)</a:t>
            </a:r>
          </a:p>
          <a:p>
            <a:r>
              <a:rPr lang="en-US" altLang="ko-KR" sz="1100" dirty="0"/>
              <a:t>-</a:t>
            </a:r>
            <a:r>
              <a:rPr lang="ko-KR" altLang="en-US" sz="1100" dirty="0"/>
              <a:t>분류 과제에서는 이 </a:t>
            </a:r>
            <a:r>
              <a:rPr lang="ko-KR" altLang="en-US" sz="1100" dirty="0" err="1"/>
              <a:t>사전학습된</a:t>
            </a:r>
            <a:r>
              <a:rPr lang="ko-KR" altLang="en-US" sz="1100" dirty="0"/>
              <a:t> 지식을 바탕으로 소량의 데이터만 추가 학습</a:t>
            </a:r>
            <a:r>
              <a:rPr lang="en-US" altLang="ko-KR" sz="1100" dirty="0"/>
              <a:t>(</a:t>
            </a:r>
            <a:r>
              <a:rPr lang="ko-KR" altLang="en-US" sz="1100" dirty="0" err="1"/>
              <a:t>파인튜닝</a:t>
            </a:r>
            <a:r>
              <a:rPr lang="en-US" altLang="ko-KR" sz="1100" dirty="0"/>
              <a:t>)</a:t>
            </a:r>
            <a:r>
              <a:rPr lang="ko-KR" altLang="en-US" sz="1100" dirty="0"/>
              <a:t>해도 높은 성능을 냅니다</a:t>
            </a:r>
            <a:endParaRPr lang="en-US" altLang="ko-KR" sz="1100" dirty="0"/>
          </a:p>
          <a:p>
            <a:r>
              <a:rPr lang="ko-KR" altLang="en-US" sz="1100" dirty="0"/>
              <a:t>양방향 문맥 이해</a:t>
            </a:r>
          </a:p>
          <a:p>
            <a:r>
              <a:rPr lang="en-US" altLang="ko-KR" sz="1100" dirty="0"/>
              <a:t>-</a:t>
            </a:r>
            <a:r>
              <a:rPr lang="ko-KR" altLang="en-US" sz="1100" dirty="0"/>
              <a:t>입력 문장의 앞뒤 모든 단어를 동시에 참고해 각 단어의 의미를 파악합니다</a:t>
            </a:r>
            <a:r>
              <a:rPr lang="en-US" altLang="ko-KR" sz="1100" dirty="0"/>
              <a:t>(</a:t>
            </a:r>
            <a:r>
              <a:rPr lang="ko-KR" altLang="en-US" sz="1100" dirty="0"/>
              <a:t>양방향 </a:t>
            </a:r>
            <a:r>
              <a:rPr lang="en-US" altLang="ko-KR" sz="1100" dirty="0"/>
              <a:t>self-attention)</a:t>
            </a:r>
          </a:p>
          <a:p>
            <a:r>
              <a:rPr lang="ko-KR" altLang="en-US" sz="1100" dirty="0"/>
              <a:t>일반 트랜스포머</a:t>
            </a:r>
            <a:r>
              <a:rPr lang="en-US" altLang="ko-KR" sz="1100" dirty="0"/>
              <a:t>(</a:t>
            </a:r>
            <a:r>
              <a:rPr lang="ko-KR" altLang="en-US" sz="1100" dirty="0"/>
              <a:t>특히 </a:t>
            </a:r>
            <a:r>
              <a:rPr lang="ko-KR" altLang="en-US" sz="1100" dirty="0" err="1"/>
              <a:t>디코더</a:t>
            </a:r>
            <a:r>
              <a:rPr lang="en-US" altLang="ko-KR" sz="1100" dirty="0"/>
              <a:t>-only</a:t>
            </a:r>
            <a:r>
              <a:rPr lang="ko-KR" altLang="en-US" sz="1100" dirty="0"/>
              <a:t>나 단방향 모델</a:t>
            </a:r>
            <a:r>
              <a:rPr lang="en-US" altLang="ko-KR" sz="1100" dirty="0"/>
              <a:t>)</a:t>
            </a:r>
            <a:r>
              <a:rPr lang="ko-KR" altLang="en-US" sz="1100" dirty="0"/>
              <a:t>는 한쪽 방향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왼쪽→오른쪽</a:t>
            </a:r>
            <a:r>
              <a:rPr lang="ko-KR" altLang="en-US" sz="1100" dirty="0"/>
              <a:t> 등</a:t>
            </a:r>
            <a:r>
              <a:rPr lang="en-US" altLang="ko-KR" sz="1100" dirty="0"/>
              <a:t>)</a:t>
            </a:r>
            <a:r>
              <a:rPr lang="ko-KR" altLang="en-US" sz="1100" dirty="0"/>
              <a:t>만 참고하거나</a:t>
            </a:r>
            <a:r>
              <a:rPr lang="en-US" altLang="ko-KR" sz="1100" dirty="0"/>
              <a:t>, </a:t>
            </a:r>
            <a:r>
              <a:rPr lang="ko-KR" altLang="en-US" sz="1100" dirty="0"/>
              <a:t>사전학습이 없으면 문맥 이해가 제한적입니다</a:t>
            </a:r>
          </a:p>
          <a:p>
            <a:r>
              <a:rPr lang="en-US" altLang="ko-KR" sz="1100" dirty="0"/>
              <a:t>BERT</a:t>
            </a:r>
            <a:r>
              <a:rPr lang="ko-KR" altLang="en-US" sz="1100" dirty="0"/>
              <a:t>는 대규모 사전학습으로 언어 지식을 내재화하고</a:t>
            </a:r>
            <a:r>
              <a:rPr lang="en-US" altLang="ko-KR" sz="1100" dirty="0"/>
              <a:t>, </a:t>
            </a:r>
            <a:r>
              <a:rPr lang="ko-KR" altLang="en-US" sz="1100" dirty="0"/>
              <a:t>양방향 문맥을 모두 활용해 의미를 파악하며</a:t>
            </a:r>
            <a:r>
              <a:rPr lang="en-US" altLang="ko-KR" sz="1100" dirty="0"/>
              <a:t>, </a:t>
            </a:r>
            <a:r>
              <a:rPr lang="ko-KR" altLang="en-US" sz="1100" dirty="0"/>
              <a:t>다양한 과제에 쉽게 전이학습이 가능하기 때문에 트랜스포머 모델보다 좋아 </a:t>
            </a:r>
            <a:r>
              <a:rPr lang="en-US" altLang="ko-KR" sz="1100" dirty="0"/>
              <a:t>BERT</a:t>
            </a:r>
            <a:r>
              <a:rPr lang="ko-KR" altLang="en-US" sz="1100" dirty="0"/>
              <a:t>모델을 베이스 라인 모델로 선택했습니다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0AE21037-7C6E-B59C-E66D-31970977E60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53659452"/>
              </p:ext>
            </p:extLst>
          </p:nvPr>
        </p:nvGraphicFramePr>
        <p:xfrm>
          <a:off x="385497" y="1419359"/>
          <a:ext cx="5181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53">
                  <a:extLst>
                    <a:ext uri="{9D8B030D-6E8A-4147-A177-3AD203B41FA5}">
                      <a16:colId xmlns:a16="http://schemas.microsoft.com/office/drawing/2014/main" val="3776150560"/>
                    </a:ext>
                  </a:extLst>
                </a:gridCol>
                <a:gridCol w="2246047">
                  <a:extLst>
                    <a:ext uri="{9D8B030D-6E8A-4147-A177-3AD203B41FA5}">
                      <a16:colId xmlns:a16="http://schemas.microsoft.com/office/drawing/2014/main" val="3436103234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3472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트랜스포머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14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인코더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 err="1"/>
                        <a:t>디코더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인코더 전용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4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처음부터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사전학습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미세조정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21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문맥 이해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단방향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양방향 선택가능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양뱡향</a:t>
                      </a:r>
                      <a:r>
                        <a:rPr lang="ko-KR" altLang="en-US" dirty="0"/>
                        <a:t> 문맥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2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특수 토큰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사용자 정의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cls,sep</a:t>
                      </a:r>
                      <a:r>
                        <a:rPr lang="ko-KR" altLang="en-US" dirty="0"/>
                        <a:t>등 표준화 토큰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94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63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CE845-FCFE-558D-6E39-0C153A40B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72B6D47-9B56-E709-9F83-9FC796E96268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1187292-3550-D90F-A9F7-A5C3B6CF8DF9}"/>
              </a:ext>
            </a:extLst>
          </p:cNvPr>
          <p:cNvSpPr txBox="1"/>
          <p:nvPr/>
        </p:nvSpPr>
        <p:spPr>
          <a:xfrm>
            <a:off x="891450" y="86647"/>
            <a:ext cx="695517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베이스 라인 모델 성능 비교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(GPT-1 vs BERT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모델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)</a:t>
            </a:r>
            <a:endParaRPr lang="ko-KR" altLang="en-US" sz="24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6230D9C-E91F-ED9A-163F-A6E1F0C43AB5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4AD5526-6F73-81FD-D796-AD20F86F5713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B2C0B38-B28B-6085-7437-57F2266DD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B94239F-715C-F528-1558-5251A59CAF16}"/>
              </a:ext>
            </a:extLst>
          </p:cNvPr>
          <p:cNvSpPr txBox="1"/>
          <p:nvPr/>
        </p:nvSpPr>
        <p:spPr>
          <a:xfrm>
            <a:off x="3131864" y="896139"/>
            <a:ext cx="18473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336B82-B4FD-D240-AA76-1F3B5C19C120}"/>
              </a:ext>
            </a:extLst>
          </p:cNvPr>
          <p:cNvSpPr txBox="1"/>
          <p:nvPr/>
        </p:nvSpPr>
        <p:spPr>
          <a:xfrm>
            <a:off x="8875407" y="896139"/>
            <a:ext cx="18473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E6D90-2A11-612A-0349-2E4FA26F9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22663" y="1610523"/>
            <a:ext cx="5589861" cy="4351338"/>
          </a:xfrm>
        </p:spPr>
        <p:txBody>
          <a:bodyPr>
            <a:normAutofit/>
          </a:bodyPr>
          <a:lstStyle/>
          <a:p>
            <a:r>
              <a:rPr lang="en-US" altLang="ko-KR" sz="1100" dirty="0">
                <a:latin typeface="+mj-lt"/>
              </a:rPr>
              <a:t>BERT</a:t>
            </a:r>
            <a:r>
              <a:rPr lang="ko-KR" altLang="en-US" sz="1100" dirty="0">
                <a:latin typeface="+mj-lt"/>
              </a:rPr>
              <a:t>는 모든 단어의 양방향 관계를 동시에 분석해 표현의 은유적 의미를 포착할 수 있다라고 예측을 하고</a:t>
            </a:r>
            <a:r>
              <a:rPr lang="en-US" altLang="ko-KR" sz="1100" dirty="0">
                <a:latin typeface="+mj-lt"/>
              </a:rPr>
              <a:t>,</a:t>
            </a:r>
            <a:r>
              <a:rPr lang="ko-KR" altLang="en-US" sz="1100" dirty="0">
                <a:latin typeface="+mj-lt"/>
              </a:rPr>
              <a:t> 이전 단어만 참고해 문맥을 예측하므로 맥락의 복합적 관계 해석에 한계가 있다고 판단하였습니다</a:t>
            </a:r>
            <a:r>
              <a:rPr lang="en-US" altLang="ko-KR" sz="1100" dirty="0">
                <a:latin typeface="+mj-lt"/>
              </a:rPr>
              <a:t>. </a:t>
            </a:r>
            <a:r>
              <a:rPr lang="ko-KR" altLang="en-US" sz="1100" dirty="0">
                <a:latin typeface="+mj-lt"/>
              </a:rPr>
              <a:t>또한 베이스 라인에서 </a:t>
            </a:r>
            <a:r>
              <a:rPr lang="en-US" altLang="ko-KR" sz="1100" dirty="0">
                <a:latin typeface="+mj-lt"/>
              </a:rPr>
              <a:t>gpt-1</a:t>
            </a:r>
            <a:r>
              <a:rPr lang="ko-KR" altLang="en-US" sz="1100" dirty="0">
                <a:latin typeface="+mj-lt"/>
              </a:rPr>
              <a:t>모델에는 사전학습을 넣지 않아 정확한 비교가 어려울 수 있으나</a:t>
            </a:r>
            <a:r>
              <a:rPr lang="en-US" altLang="ko-KR" sz="1100" dirty="0">
                <a:latin typeface="+mj-lt"/>
              </a:rPr>
              <a:t>,</a:t>
            </a:r>
            <a:r>
              <a:rPr lang="ko-KR" altLang="en-US" sz="1100" dirty="0">
                <a:latin typeface="+mj-lt"/>
              </a:rPr>
              <a:t>그럼에도 </a:t>
            </a:r>
            <a:r>
              <a:rPr lang="en-US" altLang="ko-KR" sz="1100" dirty="0" err="1">
                <a:latin typeface="+mj-lt"/>
              </a:rPr>
              <a:t>bert</a:t>
            </a:r>
            <a:r>
              <a:rPr lang="ko-KR" altLang="en-US" sz="1100" dirty="0">
                <a:latin typeface="+mj-lt"/>
              </a:rPr>
              <a:t>모델이 분류</a:t>
            </a:r>
            <a:r>
              <a:rPr lang="en-US" altLang="ko-KR" sz="1100" dirty="0">
                <a:latin typeface="+mj-lt"/>
              </a:rPr>
              <a:t>/</a:t>
            </a:r>
            <a:r>
              <a:rPr lang="ko-KR" altLang="en-US" sz="1100" dirty="0">
                <a:latin typeface="+mj-lt"/>
              </a:rPr>
              <a:t>추출에 더 성능이 좋고</a:t>
            </a:r>
            <a:r>
              <a:rPr lang="en-US" altLang="ko-KR" sz="1100" dirty="0">
                <a:latin typeface="+mj-lt"/>
              </a:rPr>
              <a:t>,</a:t>
            </a:r>
            <a:r>
              <a:rPr lang="ko-KR" altLang="en-US" sz="1100" dirty="0">
                <a:latin typeface="+mj-lt"/>
              </a:rPr>
              <a:t>실제로 </a:t>
            </a:r>
            <a:r>
              <a:rPr lang="ko-KR" altLang="en-US" sz="1100" dirty="0" err="1">
                <a:latin typeface="+mj-lt"/>
              </a:rPr>
              <a:t>캐글점수</a:t>
            </a:r>
            <a:r>
              <a:rPr lang="ko-KR" altLang="en-US" sz="1100" dirty="0">
                <a:latin typeface="+mj-lt"/>
              </a:rPr>
              <a:t> 또한  </a:t>
            </a:r>
            <a:r>
              <a:rPr lang="en-US" altLang="ko-KR" sz="1100" dirty="0">
                <a:latin typeface="+mj-lt"/>
              </a:rPr>
              <a:t>BERT</a:t>
            </a:r>
            <a:r>
              <a:rPr lang="ko-KR" altLang="en-US" sz="1100" dirty="0">
                <a:latin typeface="+mj-lt"/>
              </a:rPr>
              <a:t>모델이 더 성능이 좋아 </a:t>
            </a:r>
            <a:r>
              <a:rPr lang="en-US" altLang="ko-KR" sz="1100" dirty="0">
                <a:latin typeface="+mj-lt"/>
              </a:rPr>
              <a:t>BERT</a:t>
            </a:r>
            <a:r>
              <a:rPr lang="ko-KR" altLang="en-US" sz="1100" dirty="0">
                <a:latin typeface="+mj-lt"/>
              </a:rPr>
              <a:t>모델을 최종 베이스 라인 모델로 선택했습니다</a:t>
            </a:r>
            <a:r>
              <a:rPr lang="en-US" altLang="ko-KR" sz="1100" dirty="0">
                <a:latin typeface="+mj-lt"/>
              </a:rPr>
              <a:t>.</a:t>
            </a:r>
            <a:endParaRPr lang="ko-KR" altLang="en-US" sz="1100" dirty="0">
              <a:latin typeface="+mj-lt"/>
            </a:endParaRPr>
          </a:p>
        </p:txBody>
      </p:sp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6317E89B-A7C4-20D8-6776-CB1598BBE46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3872592"/>
              </p:ext>
            </p:extLst>
          </p:nvPr>
        </p:nvGraphicFramePr>
        <p:xfrm>
          <a:off x="385497" y="1419359"/>
          <a:ext cx="5181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353">
                  <a:extLst>
                    <a:ext uri="{9D8B030D-6E8A-4147-A177-3AD203B41FA5}">
                      <a16:colId xmlns:a16="http://schemas.microsoft.com/office/drawing/2014/main" val="3776150560"/>
                    </a:ext>
                  </a:extLst>
                </a:gridCol>
                <a:gridCol w="2246047">
                  <a:extLst>
                    <a:ext uri="{9D8B030D-6E8A-4147-A177-3AD203B41FA5}">
                      <a16:colId xmlns:a16="http://schemas.microsoft.com/office/drawing/2014/main" val="3436103234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34727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GPT-1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BERT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14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디코더</a:t>
                      </a:r>
                      <a:r>
                        <a:rPr lang="ko-KR" altLang="en-US" dirty="0"/>
                        <a:t> 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인코더 전용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4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처음부터 학습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사전학습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미세조정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21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문맥 이해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단방향 순차 생성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양뱡향</a:t>
                      </a:r>
                      <a:r>
                        <a:rPr lang="ko-KR" altLang="en-US" dirty="0"/>
                        <a:t> 문맥 분석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82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텍스트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분류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추출 작업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94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전처리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TextVectorization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KLUE BERT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303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48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1CF89-E006-FD1F-8F79-B655E3E9E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36A454D-4F66-E473-4B75-476D39519549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DD72C9-1E4B-C889-6E4A-AFB6DE6FCDD5}"/>
              </a:ext>
            </a:extLst>
          </p:cNvPr>
          <p:cNvSpPr txBox="1"/>
          <p:nvPr/>
        </p:nvSpPr>
        <p:spPr>
          <a:xfrm>
            <a:off x="891450" y="86647"/>
            <a:ext cx="3716082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추가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-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모델 성능 향상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EDE3B24-2301-2252-1CD3-43EA96C4B8C0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3C1949-731B-7E2F-7829-E3643EFE6A09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4C312A4-65BD-8D97-C6E7-782A14038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274A6C1-C43D-8987-C3DF-2A6189361DF9}"/>
              </a:ext>
            </a:extLst>
          </p:cNvPr>
          <p:cNvSpPr txBox="1"/>
          <p:nvPr/>
        </p:nvSpPr>
        <p:spPr>
          <a:xfrm>
            <a:off x="3131864" y="896139"/>
            <a:ext cx="18473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9382EB-F4A6-600F-702E-E73A6A0D16CD}"/>
              </a:ext>
            </a:extLst>
          </p:cNvPr>
          <p:cNvSpPr txBox="1"/>
          <p:nvPr/>
        </p:nvSpPr>
        <p:spPr>
          <a:xfrm>
            <a:off x="8875407" y="896139"/>
            <a:ext cx="18473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3B492-88A3-CDD8-B3FB-3032A29B56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1678" y="1253331"/>
            <a:ext cx="55898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dirty="0">
                <a:latin typeface="+mj-lt"/>
              </a:rPr>
              <a:t>BERT</a:t>
            </a:r>
            <a:r>
              <a:rPr lang="ko-KR" altLang="en-US" sz="1100" dirty="0">
                <a:latin typeface="+mj-lt"/>
              </a:rPr>
              <a:t>모델은 인코더만 사용하고 </a:t>
            </a:r>
            <a:r>
              <a:rPr lang="en-US" altLang="ko-KR" sz="1100" dirty="0">
                <a:latin typeface="+mj-lt"/>
              </a:rPr>
              <a:t>GPT</a:t>
            </a:r>
            <a:r>
              <a:rPr lang="ko-KR" altLang="en-US" sz="1100" dirty="0">
                <a:latin typeface="+mj-lt"/>
              </a:rPr>
              <a:t>모델은 </a:t>
            </a:r>
            <a:r>
              <a:rPr lang="ko-KR" altLang="en-US" sz="1100" dirty="0" err="1">
                <a:latin typeface="+mj-lt"/>
              </a:rPr>
              <a:t>디코더만</a:t>
            </a:r>
            <a:r>
              <a:rPr lang="ko-KR" altLang="en-US" sz="1100" dirty="0">
                <a:latin typeface="+mj-lt"/>
              </a:rPr>
              <a:t> 사용해서 둘이 성능이 크게 차이가 </a:t>
            </a:r>
            <a:r>
              <a:rPr lang="ko-KR" altLang="en-US" sz="1100" dirty="0" err="1">
                <a:latin typeface="+mj-lt"/>
              </a:rPr>
              <a:t>나지않는다면</a:t>
            </a:r>
            <a:r>
              <a:rPr lang="ko-KR" altLang="en-US" sz="1100" dirty="0">
                <a:latin typeface="+mj-lt"/>
              </a:rPr>
              <a:t> 둘의 장점을 결합해서 사용한다면 모델이 성능이 올라가지 </a:t>
            </a:r>
            <a:r>
              <a:rPr lang="ko-KR" altLang="en-US" sz="1100" dirty="0" err="1">
                <a:latin typeface="+mj-lt"/>
              </a:rPr>
              <a:t>않을까라는</a:t>
            </a:r>
            <a:r>
              <a:rPr lang="ko-KR" altLang="en-US" sz="1100" dirty="0">
                <a:latin typeface="+mj-lt"/>
              </a:rPr>
              <a:t> 의문점을 가지고 둘이 같이 쓸 수 있는 모델을 생각했습니다</a:t>
            </a:r>
            <a:r>
              <a:rPr lang="en-US" altLang="ko-KR" sz="1100" dirty="0">
                <a:latin typeface="+mj-lt"/>
              </a:rPr>
              <a:t>.</a:t>
            </a:r>
            <a:br>
              <a:rPr lang="en-US" altLang="ko-KR" sz="1100" dirty="0">
                <a:latin typeface="+mj-lt"/>
              </a:rPr>
            </a:br>
            <a:r>
              <a:rPr lang="en-US" altLang="ko-KR" sz="900" b="0" i="0" dirty="0">
                <a:effectLst/>
                <a:latin typeface="fkGroteskNeue"/>
              </a:rPr>
              <a:t>"GPT or BERT: why not both?＂</a:t>
            </a:r>
            <a:r>
              <a:rPr lang="ko-KR" altLang="en-US" sz="900" b="0" i="0" dirty="0">
                <a:effectLst/>
                <a:latin typeface="fkGroteskNeue"/>
              </a:rPr>
              <a:t>의 실험내용을 근거로 하이브리드 모델을 생성하였습니다</a:t>
            </a:r>
            <a:r>
              <a:rPr lang="en-US" altLang="ko-KR" sz="900" b="0" i="0" dirty="0">
                <a:effectLst/>
                <a:latin typeface="fkGroteskNeue"/>
              </a:rPr>
              <a:t>.</a:t>
            </a:r>
            <a:r>
              <a:rPr lang="en-US" altLang="ko-KR" sz="1100" b="0" i="0" dirty="0">
                <a:effectLst/>
                <a:latin typeface="+mj-lt"/>
              </a:rPr>
              <a:t>(gpt-2</a:t>
            </a:r>
            <a:r>
              <a:rPr lang="ko-KR" altLang="en-US" sz="1100" b="0" i="0" dirty="0">
                <a:effectLst/>
                <a:latin typeface="+mj-lt"/>
              </a:rPr>
              <a:t>를 사용</a:t>
            </a:r>
            <a:r>
              <a:rPr lang="en-US" altLang="ko-KR" sz="1100" b="0" i="0" dirty="0">
                <a:effectLst/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ko-KR" altLang="en-US" sz="900" dirty="0">
                <a:latin typeface="fkGroteskNeue"/>
              </a:rPr>
              <a:t>참조</a:t>
            </a:r>
            <a:r>
              <a:rPr lang="en-US" altLang="ko-KR" sz="900" dirty="0">
                <a:latin typeface="fkGroteskNeue"/>
              </a:rPr>
              <a:t>(</a:t>
            </a:r>
            <a:r>
              <a:rPr lang="en-US" altLang="ko-KR" sz="900" dirty="0">
                <a:latin typeface="fkGroteskNeue"/>
                <a:hlinkClick r:id="rId3"/>
              </a:rPr>
              <a:t>https://aclanthology.org/2024.conll-babylm.24.pdf</a:t>
            </a:r>
            <a:r>
              <a:rPr lang="en-US" altLang="ko-KR" sz="900" dirty="0">
                <a:latin typeface="fkGroteskNeue"/>
              </a:rPr>
              <a:t>)</a:t>
            </a:r>
          </a:p>
          <a:p>
            <a:pPr marL="0" indent="0">
              <a:buNone/>
            </a:pPr>
            <a:endParaRPr lang="en-US" altLang="ko-KR" sz="900" b="0" i="0" dirty="0">
              <a:effectLst/>
              <a:latin typeface="fkGroteskNeue"/>
            </a:endParaRPr>
          </a:p>
          <a:p>
            <a:pPr marL="0" indent="0">
              <a:buNone/>
            </a:pPr>
            <a:r>
              <a:rPr lang="en-US" altLang="ko-KR" sz="900" b="0" i="0" dirty="0">
                <a:effectLst/>
                <a:latin typeface="fkGroteskNeue"/>
              </a:rPr>
              <a:t>BER</a:t>
            </a:r>
            <a:r>
              <a:rPr lang="en-US" altLang="ko-KR" sz="900" dirty="0">
                <a:latin typeface="fkGroteskNeue"/>
              </a:rPr>
              <a:t>T</a:t>
            </a:r>
            <a:r>
              <a:rPr lang="ko-KR" altLang="en-US" sz="900" dirty="0">
                <a:latin typeface="fkGroteskNeue"/>
              </a:rPr>
              <a:t>모델과의 변경</a:t>
            </a:r>
            <a:r>
              <a:rPr lang="en-US" altLang="ko-KR" sz="900" dirty="0">
                <a:latin typeface="fkGroteskNeue"/>
              </a:rPr>
              <a:t>,</a:t>
            </a:r>
            <a:r>
              <a:rPr lang="ko-KR" altLang="en-US" sz="900" dirty="0">
                <a:latin typeface="fkGroteskNeue"/>
              </a:rPr>
              <a:t>차이점</a:t>
            </a:r>
            <a:endParaRPr lang="en-US" altLang="ko-KR" sz="900" dirty="0">
              <a:latin typeface="fkGroteskNeue"/>
            </a:endParaRPr>
          </a:p>
          <a:p>
            <a:pPr marL="0" indent="0">
              <a:buNone/>
            </a:pPr>
            <a:endParaRPr lang="en-US" altLang="ko-KR" sz="900" b="0" i="0" dirty="0">
              <a:effectLst/>
              <a:latin typeface="fkGroteskNeue"/>
            </a:endParaRPr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26D2B8A6-56AF-1993-7BE9-37503CCCADA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67265688"/>
              </p:ext>
            </p:extLst>
          </p:nvPr>
        </p:nvGraphicFramePr>
        <p:xfrm>
          <a:off x="968464" y="2782645"/>
          <a:ext cx="4556683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938">
                  <a:extLst>
                    <a:ext uri="{9D8B030D-6E8A-4147-A177-3AD203B41FA5}">
                      <a16:colId xmlns:a16="http://schemas.microsoft.com/office/drawing/2014/main" val="2994413949"/>
                    </a:ext>
                  </a:extLst>
                </a:gridCol>
                <a:gridCol w="1698535">
                  <a:extLst>
                    <a:ext uri="{9D8B030D-6E8A-4147-A177-3AD203B41FA5}">
                      <a16:colId xmlns:a16="http://schemas.microsoft.com/office/drawing/2014/main" val="3684177901"/>
                    </a:ext>
                  </a:extLst>
                </a:gridCol>
                <a:gridCol w="1851210">
                  <a:extLst>
                    <a:ext uri="{9D8B030D-6E8A-4147-A177-3AD203B41FA5}">
                      <a16:colId xmlns:a16="http://schemas.microsoft.com/office/drawing/2014/main" val="347635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BERT+GPT2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68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임베딩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 </a:t>
                      </a:r>
                      <a:r>
                        <a:rPr lang="ko-KR" alt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임베딩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 </a:t>
                      </a:r>
                      <a:r>
                        <a:rPr lang="ko-KR" alt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임베딩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GPT-2 </a:t>
                      </a:r>
                      <a:r>
                        <a:rPr lang="ko-KR" alt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임베딩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33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구조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 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인코더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양방향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050" dirty="0">
                          <a:effectLst/>
                        </a:rPr>
                        <a:t>BERT </a:t>
                      </a:r>
                      <a:r>
                        <a:rPr lang="ko-KR" altLang="en-US" sz="1050" dirty="0">
                          <a:effectLst/>
                        </a:rPr>
                        <a:t>인코더</a:t>
                      </a:r>
                      <a:r>
                        <a:rPr lang="en-US" altLang="ko-KR" sz="1050" dirty="0">
                          <a:effectLst/>
                        </a:rPr>
                        <a:t>(</a:t>
                      </a:r>
                      <a:r>
                        <a:rPr lang="ko-KR" altLang="en-US" sz="1050" dirty="0">
                          <a:effectLst/>
                        </a:rPr>
                        <a:t>양방향</a:t>
                      </a:r>
                      <a:r>
                        <a:rPr lang="en-US" altLang="ko-KR" sz="1050" dirty="0">
                          <a:effectLst/>
                        </a:rPr>
                        <a:t>) + GPT-2 </a:t>
                      </a:r>
                      <a:r>
                        <a:rPr lang="ko-KR" altLang="en-US" sz="1050" dirty="0" err="1">
                          <a:effectLst/>
                        </a:rPr>
                        <a:t>디코더</a:t>
                      </a:r>
                      <a:r>
                        <a:rPr lang="en-US" altLang="ko-KR" sz="1050" dirty="0">
                          <a:effectLst/>
                        </a:rPr>
                        <a:t>(</a:t>
                      </a:r>
                      <a:r>
                        <a:rPr lang="ko-KR" altLang="en-US" sz="1050" dirty="0">
                          <a:effectLst/>
                        </a:rPr>
                        <a:t>단방향</a:t>
                      </a:r>
                      <a:r>
                        <a:rPr lang="en-US" altLang="ko-KR" sz="1050" dirty="0">
                          <a:effectLst/>
                        </a:rPr>
                        <a:t>) </a:t>
                      </a:r>
                      <a:r>
                        <a:rPr lang="ko-KR" altLang="en-US" sz="1050" dirty="0">
                          <a:effectLst/>
                        </a:rPr>
                        <a:t>동시 사용</a:t>
                      </a: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3029457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특징 추출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[CLS] 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토큰 </a:t>
                      </a:r>
                      <a:r>
                        <a:rPr lang="ko-KR" alt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임베딩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[CLS] </a:t>
                      </a:r>
                      <a:r>
                        <a:rPr lang="ko-KR" alt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임베딩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(BERT) + 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마지막 토큰 </a:t>
                      </a:r>
                      <a:r>
                        <a:rPr lang="ko-KR" alt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임베딩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(GPT-2)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62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특징 융합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없음 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([CLS]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사용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GPT-2 </a:t>
                      </a:r>
                      <a:r>
                        <a:rPr lang="ko-KR" alt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임베딩을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Concatenate 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추가 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Fusion 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레이어 통과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93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분류 헤드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[CLS] → Dense → </a:t>
                      </a:r>
                      <a:r>
                        <a:rPr lang="en-US" altLang="ko-KR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Softmax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>
                          <a:effectLst/>
                        </a:rPr>
                        <a:t>Fusion </a:t>
                      </a:r>
                      <a:r>
                        <a:rPr lang="ko-KR" altLang="en-US" sz="1050" dirty="0">
                          <a:effectLst/>
                        </a:rPr>
                        <a:t>결과 → </a:t>
                      </a:r>
                      <a:r>
                        <a:rPr lang="en-US" sz="1050" dirty="0">
                          <a:effectLst/>
                        </a:rPr>
                        <a:t>Dense → </a:t>
                      </a:r>
                      <a:r>
                        <a:rPr lang="en-US" sz="1050" dirty="0" err="1">
                          <a:effectLst/>
                        </a:rPr>
                        <a:t>Softmax</a:t>
                      </a:r>
                      <a:endParaRPr lang="en-US" sz="1050" dirty="0">
                        <a:effectLst/>
                      </a:endParaRP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2634657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사전학습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사전학습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파인튜닝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BERT, GPT-2 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모두 사전학습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파인튜닝</a:t>
                      </a:r>
                      <a:endParaRPr lang="en-US" sz="1050" dirty="0">
                        <a:effectLst/>
                      </a:endParaRP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2113932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파인튜닝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 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또는 일부 </a:t>
                      </a:r>
                      <a:r>
                        <a:rPr lang="ko-KR" alt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파인튜닝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BERT, GPT-2 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모두 </a:t>
                      </a:r>
                      <a:r>
                        <a:rPr lang="ko-KR" alt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파인튜닝</a:t>
                      </a:r>
                      <a:endParaRPr lang="en-US" sz="1050" dirty="0">
                        <a:effectLst/>
                      </a:endParaRP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2647166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226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DEE59-F270-53A9-EB64-7C8040AFC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A99E51A-DA72-85F3-B974-652A15D99752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A6E0E47-BE38-F5A6-95F1-54E2247CFABA}"/>
              </a:ext>
            </a:extLst>
          </p:cNvPr>
          <p:cNvSpPr txBox="1"/>
          <p:nvPr/>
        </p:nvSpPr>
        <p:spPr>
          <a:xfrm>
            <a:off x="891450" y="86647"/>
            <a:ext cx="658007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추가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-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모델 성능 향상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(BERT + GPT2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모델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)</a:t>
            </a:r>
            <a:endParaRPr lang="ko-KR" altLang="en-US" sz="24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5398B1C-9B70-A3D7-2083-B74F27B4C7CF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7DEF865-EB7A-1E89-B853-82A9343A580D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B2F5288-2569-D5E9-C811-8827F6016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C4FFEBE-47B7-B16B-0AA4-2240694772E3}"/>
              </a:ext>
            </a:extLst>
          </p:cNvPr>
          <p:cNvSpPr txBox="1"/>
          <p:nvPr/>
        </p:nvSpPr>
        <p:spPr>
          <a:xfrm>
            <a:off x="3131864" y="896139"/>
            <a:ext cx="18473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BEE261-40C7-AD1D-57DA-A6CDBC8B3D44}"/>
              </a:ext>
            </a:extLst>
          </p:cNvPr>
          <p:cNvSpPr txBox="1"/>
          <p:nvPr/>
        </p:nvSpPr>
        <p:spPr>
          <a:xfrm>
            <a:off x="8875407" y="896139"/>
            <a:ext cx="18473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223AE-5E84-84BF-4D74-AEC47EDE6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2961" y="1054101"/>
            <a:ext cx="6149975" cy="3865032"/>
          </a:xfrm>
        </p:spPr>
        <p:txBody>
          <a:bodyPr>
            <a:normAutofit/>
          </a:bodyPr>
          <a:lstStyle/>
          <a:p>
            <a:endParaRPr lang="en-US" altLang="ko-KR" sz="1200" dirty="0"/>
          </a:p>
          <a:p>
            <a:r>
              <a:rPr lang="ko-KR" altLang="en-US" sz="1200" dirty="0"/>
              <a:t>해당 실험 전이나 후에 세운 가설</a:t>
            </a:r>
            <a:r>
              <a:rPr lang="en-US" altLang="ko-KR" sz="1200" dirty="0"/>
              <a:t>:</a:t>
            </a:r>
          </a:p>
          <a:p>
            <a:pPr marL="457200" lvl="1" indent="0">
              <a:buNone/>
            </a:pPr>
            <a:r>
              <a:rPr lang="en-US" altLang="ko-KR" sz="1000" b="0" i="0" dirty="0">
                <a:effectLst/>
                <a:latin typeface="fkGroteskNeue"/>
              </a:rPr>
              <a:t>BERT</a:t>
            </a:r>
            <a:r>
              <a:rPr lang="ko-KR" altLang="en-US" sz="1000" b="0" i="0" dirty="0">
                <a:effectLst/>
                <a:latin typeface="fkGroteskNeue"/>
              </a:rPr>
              <a:t>의 양방향성</a:t>
            </a:r>
            <a:r>
              <a:rPr lang="en-US" altLang="ko-KR" sz="1000" b="0" i="0" dirty="0">
                <a:effectLst/>
                <a:latin typeface="fkGroteskNeue"/>
              </a:rPr>
              <a:t>(bidirectional)</a:t>
            </a:r>
            <a:r>
              <a:rPr lang="ko-KR" altLang="en-US" sz="1000" b="0" i="0" dirty="0">
                <a:effectLst/>
                <a:latin typeface="fkGroteskNeue"/>
              </a:rPr>
              <a:t>과 </a:t>
            </a:r>
            <a:r>
              <a:rPr lang="en-US" altLang="ko-KR" sz="1000" b="0" i="0" dirty="0">
                <a:effectLst/>
                <a:latin typeface="fkGroteskNeue"/>
              </a:rPr>
              <a:t>GPT-2</a:t>
            </a:r>
            <a:r>
              <a:rPr lang="ko-KR" altLang="en-US" sz="1000" b="0" i="0" dirty="0">
                <a:effectLst/>
                <a:latin typeface="fkGroteskNeue"/>
              </a:rPr>
              <a:t>의 단방향성</a:t>
            </a:r>
            <a:r>
              <a:rPr lang="en-US" altLang="ko-KR" sz="1000" b="0" i="0" dirty="0">
                <a:effectLst/>
                <a:latin typeface="fkGroteskNeue"/>
              </a:rPr>
              <a:t>(unidirectional) </a:t>
            </a:r>
            <a:r>
              <a:rPr lang="ko-KR" altLang="en-US" sz="1000" b="0" i="0" dirty="0">
                <a:effectLst/>
                <a:latin typeface="fkGroteskNeue"/>
              </a:rPr>
              <a:t>특성을 결합하면 각 모델의 장점을 활용해 더 높은 분류 성능을 얻을 수 있을 것입니다</a:t>
            </a:r>
            <a:r>
              <a:rPr lang="en-US" altLang="ko-KR" sz="1000" b="0" i="0" dirty="0">
                <a:effectLst/>
                <a:latin typeface="fkGroteskNeue"/>
              </a:rPr>
              <a:t>.</a:t>
            </a:r>
          </a:p>
          <a:p>
            <a:pPr marL="457200" lvl="1" indent="0">
              <a:buNone/>
            </a:pPr>
            <a:r>
              <a:rPr lang="en-US" altLang="ko-KR" sz="1000" b="0" i="0" dirty="0">
                <a:effectLst/>
                <a:latin typeface="fkGroteskNeue"/>
              </a:rPr>
              <a:t>BERT</a:t>
            </a:r>
            <a:r>
              <a:rPr lang="ko-KR" altLang="en-US" sz="1000" b="0" i="0" dirty="0">
                <a:effectLst/>
                <a:latin typeface="fkGroteskNeue"/>
              </a:rPr>
              <a:t>의 </a:t>
            </a:r>
            <a:r>
              <a:rPr lang="en-US" altLang="ko-KR" sz="1000" b="0" i="0" dirty="0">
                <a:effectLst/>
                <a:latin typeface="fkGroteskNeue"/>
              </a:rPr>
              <a:t>[CLS] </a:t>
            </a:r>
            <a:r>
              <a:rPr lang="ko-KR" altLang="en-US" sz="1000" b="0" i="0" dirty="0">
                <a:effectLst/>
                <a:latin typeface="fkGroteskNeue"/>
              </a:rPr>
              <a:t>토큰 표현과 </a:t>
            </a:r>
            <a:r>
              <a:rPr lang="en-US" altLang="ko-KR" sz="1000" b="0" i="0" dirty="0">
                <a:effectLst/>
                <a:latin typeface="fkGroteskNeue"/>
              </a:rPr>
              <a:t>GPT-2</a:t>
            </a:r>
            <a:r>
              <a:rPr lang="ko-KR" altLang="en-US" sz="1000" b="0" i="0" dirty="0">
                <a:effectLst/>
                <a:latin typeface="fkGroteskNeue"/>
              </a:rPr>
              <a:t>의 마지막 토큰 표현을 융합하여 문맥 이해력과 예측력을 모두 향상시킬 수 있을 것입니다</a:t>
            </a:r>
            <a:r>
              <a:rPr lang="en-US" altLang="ko-KR" sz="1000" b="0" i="0" dirty="0">
                <a:effectLst/>
                <a:latin typeface="fkGroteskNeue"/>
              </a:rPr>
              <a:t>.</a:t>
            </a:r>
          </a:p>
          <a:p>
            <a:pPr marL="457200" lvl="1" indent="0">
              <a:buNone/>
            </a:pPr>
            <a:r>
              <a:rPr lang="ko-KR" altLang="en-US" sz="1000" b="0" i="0" dirty="0">
                <a:effectLst/>
                <a:latin typeface="fkGroteskNeue"/>
              </a:rPr>
              <a:t>특징 융합 레이어</a:t>
            </a:r>
            <a:r>
              <a:rPr lang="en-US" altLang="ko-KR" sz="1000" b="0" i="0" dirty="0">
                <a:effectLst/>
                <a:latin typeface="fkGroteskNeue"/>
              </a:rPr>
              <a:t>(Fusion Layer)</a:t>
            </a:r>
            <a:r>
              <a:rPr lang="ko-KR" altLang="en-US" sz="1000" b="0" i="0" dirty="0">
                <a:effectLst/>
                <a:latin typeface="fkGroteskNeue"/>
              </a:rPr>
              <a:t>가 두 모델의 표현을 효과적으로 통합해 분류 정확도를 높일 것입니다</a:t>
            </a:r>
            <a:r>
              <a:rPr lang="en-US" altLang="ko-KR" sz="1000" b="0" i="0" dirty="0">
                <a:effectLst/>
                <a:latin typeface="fkGroteskNeue"/>
              </a:rPr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결과</a:t>
            </a:r>
            <a:r>
              <a:rPr lang="en-US" altLang="ko-KR" sz="1200" dirty="0"/>
              <a:t>: x</a:t>
            </a:r>
            <a:endParaRPr lang="en-US" altLang="ko-KR" sz="1000" b="0" i="0" dirty="0">
              <a:effectLst/>
              <a:latin typeface="fkGroteskNeue"/>
            </a:endParaRPr>
          </a:p>
          <a:p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D9544A9C-3776-FFB2-1212-43EF3D811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5497" y="896138"/>
            <a:ext cx="5741713" cy="4561320"/>
          </a:xfrm>
        </p:spPr>
        <p:txBody>
          <a:bodyPr>
            <a:noAutofit/>
          </a:bodyPr>
          <a:lstStyle/>
          <a:p>
            <a:pPr>
              <a:spcAft>
                <a:spcPts val="800"/>
              </a:spcAft>
            </a:pPr>
            <a:r>
              <a:rPr lang="ko-KR" altLang="en-US" sz="800" b="0" i="0" dirty="0">
                <a:effectLst/>
                <a:latin typeface="fkGroteskNeue"/>
              </a:rPr>
              <a:t>모델</a:t>
            </a:r>
            <a:r>
              <a:rPr lang="en-US" altLang="ko-KR" sz="800" b="0" i="0" dirty="0">
                <a:effectLst/>
                <a:latin typeface="fkGroteskNeue"/>
              </a:rPr>
              <a:t>: BERT</a:t>
            </a:r>
            <a:r>
              <a:rPr lang="ko-KR" altLang="en-US" sz="800" b="0" i="0" dirty="0">
                <a:effectLst/>
                <a:latin typeface="fkGroteskNeue"/>
              </a:rPr>
              <a:t>와 </a:t>
            </a:r>
            <a:r>
              <a:rPr lang="en-US" altLang="ko-KR" sz="800" b="0" i="0" dirty="0">
                <a:effectLst/>
                <a:latin typeface="fkGroteskNeue"/>
              </a:rPr>
              <a:t>GPT-2</a:t>
            </a:r>
            <a:r>
              <a:rPr lang="ko-KR" altLang="en-US" sz="800" b="0" i="0" dirty="0">
                <a:effectLst/>
                <a:latin typeface="fkGroteskNeue"/>
              </a:rPr>
              <a:t>를 결합한 하이브리드 텍스트 분류 모델</a:t>
            </a:r>
            <a:endParaRPr lang="en-US" altLang="ko-KR" sz="800" b="0" i="0" dirty="0">
              <a:effectLst/>
              <a:latin typeface="fkGroteskNeue"/>
            </a:endParaRPr>
          </a:p>
          <a:p>
            <a:pPr>
              <a:spcAft>
                <a:spcPts val="800"/>
              </a:spcAft>
            </a:pPr>
            <a:r>
              <a:rPr lang="ko-KR" altLang="en-US" sz="800" b="0" i="0" dirty="0">
                <a:effectLst/>
                <a:latin typeface="fkGroteskNeue"/>
              </a:rPr>
              <a:t>모델 규모</a:t>
            </a:r>
            <a:r>
              <a:rPr lang="en-US" altLang="ko-KR" sz="800" b="0" i="0" dirty="0">
                <a:effectLst/>
                <a:latin typeface="fkGroteskNeue"/>
              </a:rPr>
              <a:t>: </a:t>
            </a:r>
            <a:r>
              <a:rPr lang="ko-KR" altLang="en-US" sz="800" b="0" i="0" dirty="0">
                <a:effectLst/>
                <a:latin typeface="fkGroteskNeue"/>
              </a:rPr>
              <a:t>약 </a:t>
            </a:r>
            <a:r>
              <a:rPr lang="en-US" altLang="ko-KR" sz="800" b="0" i="0" dirty="0">
                <a:effectLst/>
                <a:latin typeface="fkGroteskNeue"/>
              </a:rPr>
              <a:t>235,000,000</a:t>
            </a:r>
            <a:r>
              <a:rPr lang="ko-KR" altLang="en-US" sz="800" b="0" i="0" dirty="0">
                <a:effectLst/>
                <a:latin typeface="fkGroteskNeue"/>
              </a:rPr>
              <a:t>개 파라미터 </a:t>
            </a:r>
            <a:r>
              <a:rPr lang="en-US" altLang="ko-KR" sz="800" b="0" i="0" dirty="0">
                <a:effectLst/>
                <a:latin typeface="fkGroteskNeue"/>
              </a:rPr>
              <a:t>(BERT 110M + GPT-2 124M + </a:t>
            </a:r>
            <a:r>
              <a:rPr lang="ko-KR" altLang="en-US" sz="800" b="0" i="0" dirty="0">
                <a:effectLst/>
                <a:latin typeface="fkGroteskNeue"/>
              </a:rPr>
              <a:t>융합 레이어</a:t>
            </a:r>
            <a:r>
              <a:rPr lang="en-US" altLang="ko-KR" sz="800" b="0" i="0" dirty="0">
                <a:effectLst/>
                <a:latin typeface="fkGroteskNeue"/>
              </a:rPr>
              <a:t>)</a:t>
            </a:r>
          </a:p>
          <a:p>
            <a:pPr>
              <a:spcAft>
                <a:spcPts val="800"/>
              </a:spcAft>
            </a:pPr>
            <a:r>
              <a:rPr lang="ko-KR" altLang="en-US" sz="800" b="0" i="0" dirty="0" err="1">
                <a:effectLst/>
                <a:latin typeface="fkGroteskNeue"/>
              </a:rPr>
              <a:t>전처리</a:t>
            </a:r>
            <a:r>
              <a:rPr lang="ko-KR" altLang="en-US" sz="800" b="0" i="0" dirty="0">
                <a:effectLst/>
                <a:latin typeface="fkGroteskNeue"/>
              </a:rPr>
              <a:t> 방식</a:t>
            </a:r>
            <a:r>
              <a:rPr lang="en-US" altLang="ko-KR" sz="800" b="0" i="0" dirty="0">
                <a:effectLst/>
                <a:latin typeface="fkGroteskNeue"/>
              </a:rPr>
              <a:t>:</a:t>
            </a:r>
          </a:p>
          <a:p>
            <a:pPr marL="0" indent="0" algn="l">
              <a:buNone/>
            </a:pPr>
            <a:r>
              <a:rPr lang="en-US" altLang="ko-KR" sz="800" b="0" i="0" dirty="0">
                <a:effectLst/>
                <a:latin typeface="fkGroteskNeue"/>
              </a:rPr>
              <a:t>	</a:t>
            </a:r>
            <a:r>
              <a:rPr lang="ko-KR" altLang="en-US" sz="800" b="0" i="0" dirty="0">
                <a:effectLst/>
                <a:latin typeface="fkGroteskNeue"/>
              </a:rPr>
              <a:t>텍스트 토큰화 및 최대 길이</a:t>
            </a:r>
            <a:r>
              <a:rPr lang="en-US" altLang="ko-KR" sz="800" b="0" i="0" dirty="0">
                <a:effectLst/>
                <a:latin typeface="fkGroteskNeue"/>
              </a:rPr>
              <a:t>(128) </a:t>
            </a:r>
            <a:r>
              <a:rPr lang="ko-KR" altLang="en-US" sz="800" b="0" i="0" dirty="0">
                <a:effectLst/>
                <a:latin typeface="fkGroteskNeue"/>
              </a:rPr>
              <a:t>조정</a:t>
            </a:r>
          </a:p>
          <a:p>
            <a:pPr marL="0" indent="0" algn="l">
              <a:buNone/>
            </a:pPr>
            <a:r>
              <a:rPr lang="en-US" altLang="ko-KR" sz="800" b="0" i="0" dirty="0">
                <a:effectLst/>
                <a:latin typeface="fkGroteskNeue"/>
              </a:rPr>
              <a:t>	</a:t>
            </a:r>
            <a:r>
              <a:rPr lang="ko-KR" altLang="en-US" sz="800" b="0" i="0" dirty="0">
                <a:effectLst/>
                <a:latin typeface="fkGroteskNeue"/>
              </a:rPr>
              <a:t>패딩</a:t>
            </a:r>
            <a:r>
              <a:rPr lang="en-US" altLang="ko-KR" sz="800" b="0" i="0" dirty="0">
                <a:effectLst/>
                <a:latin typeface="fkGroteskNeue"/>
              </a:rPr>
              <a:t>(padding='</a:t>
            </a:r>
            <a:r>
              <a:rPr lang="en-US" altLang="ko-KR" sz="800" b="0" i="0" dirty="0" err="1">
                <a:effectLst/>
                <a:latin typeface="fkGroteskNeue"/>
              </a:rPr>
              <a:t>max_length</a:t>
            </a:r>
            <a:r>
              <a:rPr lang="en-US" altLang="ko-KR" sz="800" b="0" i="0" dirty="0">
                <a:effectLst/>
                <a:latin typeface="fkGroteskNeue"/>
              </a:rPr>
              <a:t>')</a:t>
            </a:r>
            <a:r>
              <a:rPr lang="ko-KR" altLang="en-US" sz="800" b="0" i="0" dirty="0">
                <a:effectLst/>
                <a:latin typeface="fkGroteskNeue"/>
              </a:rPr>
              <a:t>으로 고정 길이 유지</a:t>
            </a:r>
          </a:p>
          <a:p>
            <a:pPr marL="0" indent="0" algn="l">
              <a:buNone/>
            </a:pPr>
            <a:r>
              <a:rPr lang="en-US" altLang="ko-KR" sz="800" b="0" i="0" dirty="0">
                <a:effectLst/>
                <a:latin typeface="fkGroteskNeue"/>
              </a:rPr>
              <a:t>	</a:t>
            </a:r>
            <a:r>
              <a:rPr lang="ko-KR" altLang="en-US" sz="800" b="0" i="0" dirty="0">
                <a:effectLst/>
                <a:latin typeface="fkGroteskNeue"/>
              </a:rPr>
              <a:t>긴 문장은 잘라내기</a:t>
            </a:r>
            <a:r>
              <a:rPr lang="en-US" altLang="ko-KR" sz="800" b="0" i="0" dirty="0">
                <a:effectLst/>
                <a:latin typeface="fkGroteskNeue"/>
              </a:rPr>
              <a:t>(truncation=True)</a:t>
            </a:r>
          </a:p>
          <a:p>
            <a:r>
              <a:rPr lang="ko-KR" altLang="en-US" sz="800" b="0" i="0" dirty="0" err="1">
                <a:effectLst/>
                <a:latin typeface="fkGroteskNeue"/>
              </a:rPr>
              <a:t>토큰나이저</a:t>
            </a:r>
            <a:r>
              <a:rPr lang="en-US" altLang="ko-KR" sz="800" b="0" i="0" dirty="0">
                <a:effectLst/>
                <a:latin typeface="fkGroteskNeue"/>
              </a:rPr>
              <a:t>:BERT </a:t>
            </a:r>
            <a:r>
              <a:rPr lang="ko-KR" altLang="en-US" sz="800" b="0" i="0" dirty="0" err="1">
                <a:effectLst/>
                <a:latin typeface="fkGroteskNeue"/>
              </a:rPr>
              <a:t>토크나이저</a:t>
            </a:r>
            <a:r>
              <a:rPr lang="ko-KR" altLang="en-US" sz="800" b="0" i="0" dirty="0">
                <a:effectLst/>
                <a:latin typeface="fkGroteskNeue"/>
              </a:rPr>
              <a:t> 사용 </a:t>
            </a:r>
            <a:r>
              <a:rPr lang="en-US" altLang="ko-KR" sz="800" b="0" i="0" dirty="0">
                <a:effectLst/>
                <a:latin typeface="fkGroteskNeue"/>
              </a:rPr>
              <a:t>('</a:t>
            </a:r>
            <a:r>
              <a:rPr lang="en-US" altLang="ko-KR" sz="800" b="0" i="0" dirty="0" err="1">
                <a:effectLst/>
                <a:latin typeface="fkGroteskNeue"/>
              </a:rPr>
              <a:t>bert</a:t>
            </a:r>
            <a:r>
              <a:rPr lang="en-US" altLang="ko-KR" sz="800" b="0" i="0" dirty="0">
                <a:effectLst/>
                <a:latin typeface="fkGroteskNeue"/>
              </a:rPr>
              <a:t>-base-uncased’)(</a:t>
            </a:r>
            <a:r>
              <a:rPr lang="en-US" altLang="ko-KR" sz="800" b="0" i="0" dirty="0" err="1">
                <a:effectLst/>
                <a:latin typeface="fkGroteskNeue"/>
              </a:rPr>
              <a:t>WordPiece</a:t>
            </a:r>
            <a:r>
              <a:rPr lang="en-US" altLang="ko-KR" sz="800" b="0" i="0" dirty="0">
                <a:effectLst/>
                <a:latin typeface="fkGroteskNeue"/>
              </a:rPr>
              <a:t> </a:t>
            </a:r>
            <a:r>
              <a:rPr lang="ko-KR" altLang="en-US" sz="800" b="0" i="0" dirty="0">
                <a:effectLst/>
                <a:latin typeface="fkGroteskNeue"/>
              </a:rPr>
              <a:t>알고리즘 기반 </a:t>
            </a:r>
            <a:r>
              <a:rPr lang="ko-KR" altLang="en-US" sz="800" b="0" i="0" dirty="0" err="1">
                <a:effectLst/>
                <a:latin typeface="fkGroteskNeue"/>
              </a:rPr>
              <a:t>서브워드</a:t>
            </a:r>
            <a:r>
              <a:rPr lang="ko-KR" altLang="en-US" sz="800" b="0" i="0" dirty="0">
                <a:effectLst/>
                <a:latin typeface="fkGroteskNeue"/>
              </a:rPr>
              <a:t> 토큰화</a:t>
            </a:r>
            <a:r>
              <a:rPr lang="en-US" altLang="ko-KR" sz="800" b="0" i="0" dirty="0">
                <a:effectLst/>
                <a:latin typeface="fkGroteskNeue"/>
              </a:rPr>
              <a:t>,</a:t>
            </a:r>
            <a:r>
              <a:rPr lang="ko-KR" altLang="en-US" sz="800" b="0" i="0" dirty="0">
                <a:effectLst/>
                <a:latin typeface="fkGroteskNeue"/>
              </a:rPr>
              <a:t>대소문자 구분 없음</a:t>
            </a:r>
            <a:r>
              <a:rPr lang="en-US" altLang="ko-KR" sz="800" b="0" i="0" dirty="0">
                <a:effectLst/>
                <a:latin typeface="fkGroteskNeue"/>
              </a:rPr>
              <a:t>(uncased </a:t>
            </a:r>
            <a:r>
              <a:rPr lang="ko-KR" altLang="en-US" sz="800" b="0" i="0" dirty="0">
                <a:effectLst/>
                <a:latin typeface="fkGroteskNeue"/>
              </a:rPr>
              <a:t>버전</a:t>
            </a:r>
            <a:r>
              <a:rPr lang="en-US" altLang="ko-KR" sz="800" b="0" i="0" dirty="0">
                <a:effectLst/>
                <a:latin typeface="fkGroteskNeue"/>
              </a:rPr>
              <a:t>))</a:t>
            </a:r>
          </a:p>
          <a:p>
            <a:pPr algn="l">
              <a:buNone/>
            </a:pPr>
            <a:r>
              <a:rPr lang="ko-KR" altLang="en-US" sz="800" b="0" i="0" dirty="0" err="1">
                <a:effectLst/>
                <a:latin typeface="fkGroteskNeue"/>
              </a:rPr>
              <a:t>하이퍼파라미터</a:t>
            </a:r>
            <a:r>
              <a:rPr lang="ko-KR" altLang="en-US" sz="800" b="0" i="0" dirty="0">
                <a:effectLst/>
                <a:latin typeface="fkGroteskNeue"/>
              </a:rPr>
              <a:t> </a:t>
            </a:r>
            <a:r>
              <a:rPr lang="ko-KR" altLang="en-US" sz="800" b="0" i="0" dirty="0" err="1">
                <a:effectLst/>
                <a:latin typeface="fkGroteskNeue"/>
              </a:rPr>
              <a:t>설정값</a:t>
            </a:r>
            <a:r>
              <a:rPr lang="en-US" altLang="ko-KR" sz="800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800" b="0" i="0" dirty="0">
                <a:effectLst/>
                <a:latin typeface="fkGroteskNeue"/>
              </a:rPr>
              <a:t>BATCH_SIZE = 16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800" b="0" i="0" dirty="0">
                <a:effectLst/>
                <a:latin typeface="fkGroteskNeue"/>
              </a:rPr>
              <a:t>EPOCHS = 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800" b="0" i="0" dirty="0">
                <a:effectLst/>
                <a:latin typeface="fkGroteskNeue"/>
              </a:rPr>
              <a:t>LEARNING_RATE = 2e-5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800" b="0" i="0" dirty="0">
                <a:effectLst/>
                <a:latin typeface="fkGroteskNeue"/>
              </a:rPr>
              <a:t>MAX_LEN = 128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800" b="0" i="0" dirty="0">
                <a:effectLst/>
                <a:latin typeface="fkGroteskNeue"/>
              </a:rPr>
              <a:t>특징 융합 차원</a:t>
            </a:r>
            <a:r>
              <a:rPr lang="en-US" altLang="ko-KR" sz="800" b="0" i="0" dirty="0">
                <a:effectLst/>
                <a:latin typeface="fkGroteskNeue"/>
              </a:rPr>
              <a:t>: 1536 → 512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800" b="0" i="0" dirty="0" err="1">
                <a:effectLst/>
                <a:latin typeface="fkGroteskNeue"/>
              </a:rPr>
              <a:t>드롭아웃</a:t>
            </a:r>
            <a:r>
              <a:rPr lang="ko-KR" altLang="en-US" sz="800" b="0" i="0" dirty="0">
                <a:effectLst/>
                <a:latin typeface="fkGroteskNeue"/>
              </a:rPr>
              <a:t> 비율</a:t>
            </a:r>
            <a:r>
              <a:rPr lang="en-US" altLang="ko-KR" sz="800" b="0" i="0" dirty="0">
                <a:effectLst/>
                <a:latin typeface="fkGroteskNeue"/>
              </a:rPr>
              <a:t>: 0.3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800" b="0" i="0" dirty="0" err="1">
                <a:effectLst/>
                <a:latin typeface="fkGroteskNeue"/>
              </a:rPr>
              <a:t>옵티마이저</a:t>
            </a:r>
            <a:r>
              <a:rPr lang="en-US" altLang="ko-KR" sz="800" b="0" i="0" dirty="0">
                <a:effectLst/>
                <a:latin typeface="fkGroteskNeue"/>
              </a:rPr>
              <a:t>: Adam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4EB9E60-A0BA-11EF-66CD-5408E9978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377" y="2937934"/>
            <a:ext cx="2365923" cy="368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61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50030-E8B2-7830-2D67-C15044E60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5E1DFC6-C1C9-D67F-CF56-E206AB8E8357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904A1C7-561D-CB5F-C0DA-A25575FA0C88}"/>
              </a:ext>
            </a:extLst>
          </p:cNvPr>
          <p:cNvSpPr txBox="1"/>
          <p:nvPr/>
        </p:nvSpPr>
        <p:spPr>
          <a:xfrm>
            <a:off x="891450" y="86647"/>
            <a:ext cx="382508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추가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-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모델 성능 향상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F259E1F-19E9-CA9D-BE66-1B4B7D2F1BBC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7983DC-B18C-1839-3566-985B8630FAF9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4C99ECD-6907-B2DD-0A06-BF10BA559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03D9FCC-D2A2-0458-DE6E-8249916C1C62}"/>
              </a:ext>
            </a:extLst>
          </p:cNvPr>
          <p:cNvSpPr txBox="1"/>
          <p:nvPr/>
        </p:nvSpPr>
        <p:spPr>
          <a:xfrm>
            <a:off x="3131864" y="896139"/>
            <a:ext cx="18473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10E899-ACBD-974F-4843-B8C873313690}"/>
              </a:ext>
            </a:extLst>
          </p:cNvPr>
          <p:cNvSpPr txBox="1"/>
          <p:nvPr/>
        </p:nvSpPr>
        <p:spPr>
          <a:xfrm>
            <a:off x="8875407" y="896139"/>
            <a:ext cx="18473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ED7889-B367-3525-8E05-6C3F1C513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1678" y="1253331"/>
            <a:ext cx="55898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dirty="0">
                <a:latin typeface="+mj-lt"/>
              </a:rPr>
              <a:t>BERT</a:t>
            </a:r>
            <a:r>
              <a:rPr lang="ko-KR" altLang="en-US" sz="1100" dirty="0">
                <a:latin typeface="+mj-lt"/>
              </a:rPr>
              <a:t>모델과 비슷하지만 성능이 더 좋은 모델을 찾다 </a:t>
            </a:r>
            <a:r>
              <a:rPr lang="en-US" altLang="ko-KR" sz="1100" dirty="0" err="1">
                <a:latin typeface="+mj-lt"/>
              </a:rPr>
              <a:t>RoBerta</a:t>
            </a:r>
            <a:r>
              <a:rPr lang="ko-KR" altLang="en-US" sz="1100" dirty="0">
                <a:latin typeface="+mj-lt"/>
              </a:rPr>
              <a:t>모델이 더 좋은 성능을 낼</a:t>
            </a:r>
            <a:endParaRPr lang="en-US" altLang="ko-KR" sz="1100" dirty="0">
              <a:latin typeface="+mj-lt"/>
            </a:endParaRPr>
          </a:p>
          <a:p>
            <a:pPr marL="0" indent="0">
              <a:buNone/>
            </a:pPr>
            <a:r>
              <a:rPr lang="ko-KR" altLang="en-US" sz="1100" b="0" i="0" dirty="0">
                <a:effectLst/>
                <a:latin typeface="+mj-lt"/>
              </a:rPr>
              <a:t>수 있다는 사실을 알게 되고</a:t>
            </a:r>
            <a:r>
              <a:rPr lang="en-US" altLang="ko-KR" sz="1100" b="0" i="0" dirty="0">
                <a:effectLst/>
                <a:latin typeface="+mj-lt"/>
              </a:rPr>
              <a:t>,</a:t>
            </a:r>
            <a:r>
              <a:rPr lang="en-US" altLang="ko-KR" sz="1100" b="0" i="0" dirty="0" err="1">
                <a:effectLst/>
                <a:latin typeface="+mj-lt"/>
              </a:rPr>
              <a:t>RoBerta</a:t>
            </a:r>
            <a:r>
              <a:rPr lang="ko-KR" altLang="en-US" sz="1100" b="0" i="0" dirty="0">
                <a:effectLst/>
                <a:latin typeface="+mj-lt"/>
              </a:rPr>
              <a:t>로 변경</a:t>
            </a:r>
            <a:br>
              <a:rPr lang="en-US" altLang="ko-KR" sz="1100" b="0" i="0" dirty="0">
                <a:effectLst/>
                <a:latin typeface="+mj-lt"/>
              </a:rPr>
            </a:br>
            <a:r>
              <a:rPr lang="ko-KR" altLang="en-US" sz="1100" b="0" i="0" dirty="0">
                <a:effectLst/>
                <a:latin typeface="+mj-lt"/>
              </a:rPr>
              <a:t>참조</a:t>
            </a:r>
            <a:r>
              <a:rPr lang="en-US" altLang="ko-KR" sz="1100" b="0" i="0" dirty="0">
                <a:effectLst/>
                <a:latin typeface="+mj-lt"/>
              </a:rPr>
              <a:t>(</a:t>
            </a:r>
            <a:r>
              <a:rPr lang="en-US" altLang="ko-KR" sz="1100" b="0" i="0" dirty="0">
                <a:effectLst/>
                <a:latin typeface="+mj-lt"/>
                <a:hlinkClick r:id="rId3"/>
              </a:rPr>
              <a:t>https://www.corestratai.com/post/comparative-study-on-bert-and-roberta-based-sentiment-analysis</a:t>
            </a:r>
            <a:r>
              <a:rPr lang="en-US" altLang="ko-KR" sz="1100" b="0" i="0" dirty="0">
                <a:effectLst/>
                <a:latin typeface="+mj-lt"/>
              </a:rPr>
              <a:t>)</a:t>
            </a:r>
          </a:p>
          <a:p>
            <a:pPr marL="0" indent="0">
              <a:buNone/>
            </a:pPr>
            <a:endParaRPr lang="en-US" altLang="ko-KR" sz="900" b="0" i="0" dirty="0">
              <a:effectLst/>
              <a:latin typeface="fkGroteskNeue"/>
            </a:endParaRPr>
          </a:p>
          <a:p>
            <a:pPr marL="0" indent="0">
              <a:buNone/>
            </a:pPr>
            <a:r>
              <a:rPr lang="en-US" altLang="ko-KR" sz="900" b="0" i="0" dirty="0">
                <a:effectLst/>
                <a:latin typeface="fkGroteskNeue"/>
              </a:rPr>
              <a:t>BER</a:t>
            </a:r>
            <a:r>
              <a:rPr lang="en-US" altLang="ko-KR" sz="900" dirty="0">
                <a:latin typeface="fkGroteskNeue"/>
              </a:rPr>
              <a:t>T</a:t>
            </a:r>
            <a:r>
              <a:rPr lang="ko-KR" altLang="en-US" sz="900" dirty="0">
                <a:latin typeface="fkGroteskNeue"/>
              </a:rPr>
              <a:t>모델과의 변경</a:t>
            </a:r>
            <a:r>
              <a:rPr lang="en-US" altLang="ko-KR" sz="900" dirty="0">
                <a:latin typeface="fkGroteskNeue"/>
              </a:rPr>
              <a:t>,</a:t>
            </a:r>
            <a:r>
              <a:rPr lang="ko-KR" altLang="en-US" sz="900" dirty="0">
                <a:latin typeface="fkGroteskNeue"/>
              </a:rPr>
              <a:t>차이점</a:t>
            </a:r>
            <a:endParaRPr lang="en-US" altLang="ko-KR" sz="900" dirty="0"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800" b="0" i="0" dirty="0">
                <a:effectLst/>
                <a:latin typeface="fkGroteskNeue"/>
              </a:rPr>
              <a:t>성능 향상</a:t>
            </a:r>
            <a:r>
              <a:rPr lang="en-US" altLang="ko-KR" sz="800" b="0" i="0" dirty="0">
                <a:effectLst/>
                <a:latin typeface="fkGroteskNeue"/>
              </a:rPr>
              <a:t>: </a:t>
            </a:r>
            <a:r>
              <a:rPr lang="en-US" altLang="ko-KR" sz="800" b="0" i="0" dirty="0" err="1">
                <a:effectLst/>
                <a:latin typeface="fkGroteskNeue"/>
              </a:rPr>
              <a:t>RoBERTa</a:t>
            </a:r>
            <a:r>
              <a:rPr lang="ko-KR" altLang="en-US" sz="800" b="0" i="0" dirty="0">
                <a:effectLst/>
                <a:latin typeface="fkGroteskNeue"/>
              </a:rPr>
              <a:t>의 구조적 개선과 전체 </a:t>
            </a:r>
            <a:r>
              <a:rPr lang="ko-KR" altLang="en-US" sz="800" b="0" i="0" dirty="0" err="1">
                <a:effectLst/>
                <a:latin typeface="fkGroteskNeue"/>
              </a:rPr>
              <a:t>파인튜닝</a:t>
            </a:r>
            <a:r>
              <a:rPr lang="en-US" altLang="ko-KR" sz="800" b="0" i="0" dirty="0">
                <a:effectLst/>
                <a:latin typeface="fkGroteskNeue"/>
              </a:rPr>
              <a:t>, </a:t>
            </a:r>
            <a:r>
              <a:rPr lang="ko-KR" altLang="en-US" sz="800" b="0" i="0" dirty="0">
                <a:effectLst/>
                <a:latin typeface="fkGroteskNeue"/>
              </a:rPr>
              <a:t>데이터 증강</a:t>
            </a:r>
            <a:r>
              <a:rPr lang="en-US" altLang="ko-KR" sz="800" b="0" i="0" dirty="0">
                <a:effectLst/>
                <a:latin typeface="fkGroteskNeue"/>
              </a:rPr>
              <a:t>, </a:t>
            </a:r>
            <a:r>
              <a:rPr lang="ko-KR" altLang="en-US" sz="800" b="0" i="0" dirty="0">
                <a:effectLst/>
                <a:latin typeface="fkGroteskNeue"/>
              </a:rPr>
              <a:t>교차검증</a:t>
            </a:r>
            <a:r>
              <a:rPr lang="en-US" altLang="ko-KR" sz="800" b="0" i="0" dirty="0">
                <a:effectLst/>
                <a:latin typeface="fkGroteskNeue"/>
              </a:rPr>
              <a:t>, </a:t>
            </a:r>
            <a:r>
              <a:rPr lang="ko-KR" altLang="en-US" sz="800" b="0" i="0" dirty="0">
                <a:effectLst/>
                <a:latin typeface="fkGroteskNeue"/>
              </a:rPr>
              <a:t>앙상블로 인해 </a:t>
            </a:r>
            <a:r>
              <a:rPr lang="en-US" altLang="ko-KR" sz="800" b="0" i="0" dirty="0">
                <a:effectLst/>
                <a:latin typeface="fkGroteskNeue"/>
              </a:rPr>
              <a:t>F1-score </a:t>
            </a:r>
            <a:r>
              <a:rPr lang="ko-KR" altLang="en-US" sz="800" b="0" i="0" dirty="0">
                <a:effectLst/>
                <a:latin typeface="fkGroteskNeue"/>
              </a:rPr>
              <a:t>및 예측 안정성이 </a:t>
            </a:r>
            <a:r>
              <a:rPr lang="en-US" altLang="ko-KR" sz="800" b="0" i="0" dirty="0">
                <a:effectLst/>
                <a:latin typeface="fkGroteskNeue"/>
              </a:rPr>
              <a:t>BERT </a:t>
            </a:r>
            <a:r>
              <a:rPr lang="ko-KR" altLang="en-US" sz="800" b="0" i="0" dirty="0">
                <a:effectLst/>
                <a:latin typeface="fkGroteskNeue"/>
              </a:rPr>
              <a:t>단독 모델 대비 뚜렷이 향상될 수 있습니다</a:t>
            </a:r>
            <a:r>
              <a:rPr lang="en-US" altLang="ko-KR" sz="800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800" b="0" i="0" dirty="0">
                <a:effectLst/>
                <a:latin typeface="fkGroteskNeue"/>
              </a:rPr>
              <a:t>일반화 능력</a:t>
            </a:r>
            <a:r>
              <a:rPr lang="en-US" altLang="ko-KR" sz="800" b="0" i="0" dirty="0">
                <a:effectLst/>
                <a:latin typeface="fkGroteskNeue"/>
              </a:rPr>
              <a:t>: </a:t>
            </a:r>
            <a:r>
              <a:rPr lang="ko-KR" altLang="en-US" sz="800" b="0" i="0" dirty="0">
                <a:effectLst/>
                <a:latin typeface="fkGroteskNeue"/>
              </a:rPr>
              <a:t>다양한 데이터 증강과 합성 데이터</a:t>
            </a:r>
            <a:r>
              <a:rPr lang="en-US" altLang="ko-KR" sz="800" b="0" i="0" dirty="0">
                <a:effectLst/>
                <a:latin typeface="fkGroteskNeue"/>
              </a:rPr>
              <a:t>, </a:t>
            </a:r>
            <a:r>
              <a:rPr lang="ko-KR" altLang="en-US" sz="800" b="0" i="0" dirty="0">
                <a:effectLst/>
                <a:latin typeface="fkGroteskNeue"/>
              </a:rPr>
              <a:t>교차검증 적용으로 실제 배포 환경에서도 견고한 성능을 기대할 수 있습니다</a:t>
            </a:r>
            <a:r>
              <a:rPr lang="en-US" altLang="ko-KR" sz="800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800" b="0" i="0" dirty="0">
                <a:effectLst/>
                <a:latin typeface="fkGroteskNeue"/>
              </a:rPr>
              <a:t>클래스 불균형 대응</a:t>
            </a:r>
            <a:r>
              <a:rPr lang="en-US" altLang="ko-KR" sz="800" b="0" i="0" dirty="0">
                <a:effectLst/>
                <a:latin typeface="fkGroteskNeue"/>
              </a:rPr>
              <a:t>: </a:t>
            </a:r>
            <a:r>
              <a:rPr lang="ko-KR" altLang="en-US" sz="800" b="0" i="0" dirty="0">
                <a:effectLst/>
                <a:latin typeface="fkGroteskNeue"/>
              </a:rPr>
              <a:t>증강 및 합성 데이터로 소수 클래스의 인식률이 개선됩니다</a:t>
            </a:r>
            <a:r>
              <a:rPr lang="en-US" altLang="ko-KR" sz="800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800" b="0" i="0" dirty="0">
                <a:effectLst/>
                <a:latin typeface="fkGroteskNeue"/>
              </a:rPr>
              <a:t>예측 신뢰성</a:t>
            </a:r>
            <a:r>
              <a:rPr lang="en-US" altLang="ko-KR" sz="800" b="0" i="0" dirty="0">
                <a:effectLst/>
                <a:latin typeface="fkGroteskNeue"/>
              </a:rPr>
              <a:t>: Hard Voting </a:t>
            </a:r>
            <a:r>
              <a:rPr lang="ko-KR" altLang="en-US" sz="800" b="0" i="0" dirty="0">
                <a:effectLst/>
                <a:latin typeface="fkGroteskNeue"/>
              </a:rPr>
              <a:t>앙상블로 개별 모델의 편향을 줄이고</a:t>
            </a:r>
            <a:r>
              <a:rPr lang="en-US" altLang="ko-KR" sz="800" b="0" i="0" dirty="0">
                <a:effectLst/>
                <a:latin typeface="fkGroteskNeue"/>
              </a:rPr>
              <a:t>, </a:t>
            </a:r>
            <a:r>
              <a:rPr lang="ko-KR" altLang="en-US" sz="800" b="0" i="0" dirty="0">
                <a:effectLst/>
                <a:latin typeface="fkGroteskNeue"/>
              </a:rPr>
              <a:t>더 일관된 결과를 제공합니다</a:t>
            </a:r>
            <a:r>
              <a:rPr lang="en-US" altLang="ko-KR" sz="800" b="0" i="0" dirty="0">
                <a:effectLst/>
                <a:latin typeface="fkGroteskNeue"/>
              </a:rPr>
              <a:t>.</a:t>
            </a:r>
          </a:p>
          <a:p>
            <a:pPr marL="0" indent="0">
              <a:buNone/>
            </a:pPr>
            <a:endParaRPr lang="en-US" altLang="ko-KR" sz="900" b="0" i="0" dirty="0">
              <a:effectLst/>
              <a:latin typeface="fkGroteskNeue"/>
            </a:endParaRPr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2DD23EF5-33F9-2B93-C03B-D510C8C29D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29167860"/>
              </p:ext>
            </p:extLst>
          </p:nvPr>
        </p:nvGraphicFramePr>
        <p:xfrm>
          <a:off x="6524786" y="759418"/>
          <a:ext cx="4573436" cy="458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691">
                  <a:extLst>
                    <a:ext uri="{9D8B030D-6E8A-4147-A177-3AD203B41FA5}">
                      <a16:colId xmlns:a16="http://schemas.microsoft.com/office/drawing/2014/main" val="2994413949"/>
                    </a:ext>
                  </a:extLst>
                </a:gridCol>
                <a:gridCol w="1698535">
                  <a:extLst>
                    <a:ext uri="{9D8B030D-6E8A-4147-A177-3AD203B41FA5}">
                      <a16:colId xmlns:a16="http://schemas.microsoft.com/office/drawing/2014/main" val="3684177901"/>
                    </a:ext>
                  </a:extLst>
                </a:gridCol>
                <a:gridCol w="1851210">
                  <a:extLst>
                    <a:ext uri="{9D8B030D-6E8A-4147-A177-3AD203B41FA5}">
                      <a16:colId xmlns:a16="http://schemas.microsoft.com/office/drawing/2014/main" val="347635551"/>
                    </a:ext>
                  </a:extLst>
                </a:gridCol>
              </a:tblGrid>
              <a:tr h="427066">
                <a:tc>
                  <a:txBody>
                    <a:bodyPr/>
                    <a:lstStyle/>
                    <a:p>
                      <a:pPr latinLnBrk="1"/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RoBERTa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688650"/>
                  </a:ext>
                </a:extLst>
              </a:tr>
              <a:tr h="473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모델종류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BERT-base, </a:t>
                      </a:r>
                      <a:r>
                        <a:rPr lang="en-US" altLang="ko-KR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TFBertForSequenceClassification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RoBERTa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-base, </a:t>
                      </a:r>
                      <a:r>
                        <a:rPr lang="en-US" altLang="ko-KR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AutoModelForSequenceClassification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233064"/>
                  </a:ext>
                </a:extLst>
              </a:tr>
              <a:tr h="473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토크나이저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klue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altLang="ko-KR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-base </a:t>
                      </a:r>
                      <a:r>
                        <a:rPr lang="ko-KR" alt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토크나이저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 err="1">
                          <a:effectLst/>
                        </a:rPr>
                        <a:t>klue</a:t>
                      </a:r>
                      <a:r>
                        <a:rPr lang="en-US" sz="1050" dirty="0">
                          <a:effectLst/>
                        </a:rPr>
                        <a:t>/</a:t>
                      </a:r>
                      <a:r>
                        <a:rPr lang="en-US" sz="1050" dirty="0" err="1">
                          <a:effectLst/>
                        </a:rPr>
                        <a:t>roberta</a:t>
                      </a:r>
                      <a:r>
                        <a:rPr lang="en-US" sz="1050" dirty="0">
                          <a:effectLst/>
                        </a:rPr>
                        <a:t>-base </a:t>
                      </a:r>
                      <a:r>
                        <a:rPr lang="ko-KR" altLang="en-US" sz="1050" dirty="0" err="1">
                          <a:effectLst/>
                        </a:rPr>
                        <a:t>토크나이저</a:t>
                      </a:r>
                      <a:endParaRPr lang="ko-KR" altLang="en-US" sz="1050" dirty="0">
                        <a:effectLst/>
                      </a:endParaRP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1614686968"/>
                  </a:ext>
                </a:extLst>
              </a:tr>
              <a:tr h="473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프레임워크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TensorFlow/</a:t>
                      </a:r>
                      <a:r>
                        <a:rPr lang="en-US" altLang="ko-KR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Keras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br>
                        <a:rPr lang="en-US" sz="1050" dirty="0">
                          <a:effectLst/>
                        </a:rPr>
                      </a:br>
                      <a:r>
                        <a:rPr lang="en-US" sz="1050" dirty="0" err="1">
                          <a:effectLst/>
                        </a:rPr>
                        <a:t>PyTorch</a:t>
                      </a:r>
                      <a:r>
                        <a:rPr lang="en-US" sz="1050" dirty="0">
                          <a:effectLst/>
                        </a:rPr>
                        <a:t>/</a:t>
                      </a:r>
                      <a:r>
                        <a:rPr lang="en-US" sz="1050" dirty="0" err="1">
                          <a:effectLst/>
                        </a:rPr>
                        <a:t>HuggingFace</a:t>
                      </a:r>
                      <a:r>
                        <a:rPr lang="en-US" sz="1050" dirty="0">
                          <a:effectLst/>
                        </a:rPr>
                        <a:t> Transformers</a:t>
                      </a: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3029457417"/>
                  </a:ext>
                </a:extLst>
              </a:tr>
              <a:tr h="47386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파인튜닝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BERT 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인코더 전체 동결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분류기만 학습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</a:t>
                      </a:r>
                      <a:r>
                        <a:rPr lang="en-US" altLang="ko-KR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RoBERTa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모델 </a:t>
                      </a:r>
                      <a:r>
                        <a:rPr lang="ko-KR" alt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파인튜닝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62781"/>
                  </a:ext>
                </a:extLst>
              </a:tr>
              <a:tr h="6581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데이터 증강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없음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문장 순서 뒤집기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일부 삭제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조사 변경 등 다양한 증강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54955"/>
                  </a:ext>
                </a:extLst>
              </a:tr>
              <a:tr h="6581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검증 방식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단일 </a:t>
                      </a:r>
                      <a:r>
                        <a:rPr lang="ko-KR" alt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검증셋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(train/</a:t>
                      </a:r>
                      <a:r>
                        <a:rPr lang="en-US" altLang="ko-KR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split)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5-Fold 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교차검증 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Hard Voting 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앙상블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898339"/>
                  </a:ext>
                </a:extLst>
              </a:tr>
              <a:tr h="6581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배치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에폭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배치 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 </a:t>
                      </a:r>
                      <a:r>
                        <a:rPr lang="ko-KR" altLang="en-US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최대 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에폭</a:t>
                      </a:r>
                      <a:r>
                        <a:rPr lang="en-US" altLang="ko-KR" sz="105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05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EarlyStopping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배치 </a:t>
                      </a:r>
                      <a:r>
                        <a:rPr lang="en-US" altLang="ko-KR" sz="1050" dirty="0"/>
                        <a:t>64,</a:t>
                      </a:r>
                      <a:r>
                        <a:rPr lang="ko-KR" altLang="en-US" sz="1050" dirty="0" err="1"/>
                        <a:t>에폭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5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628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28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4C322-3019-E8D0-23D1-30DD3837C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3FA30FA-DFC7-BE8F-4F79-C460105D1F85}"/>
              </a:ext>
            </a:extLst>
          </p:cNvPr>
          <p:cNvCxnSpPr>
            <a:cxnSpLocks/>
          </p:cNvCxnSpPr>
          <p:nvPr/>
        </p:nvCxnSpPr>
        <p:spPr>
          <a:xfrm flipH="1">
            <a:off x="445723" y="548312"/>
            <a:ext cx="11300551" cy="0"/>
          </a:xfrm>
          <a:prstGeom prst="line">
            <a:avLst/>
          </a:prstGeom>
          <a:ln>
            <a:solidFill>
              <a:srgbClr val="DDEA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EB7574C-EE0A-9828-4320-321043A6045C}"/>
              </a:ext>
            </a:extLst>
          </p:cNvPr>
          <p:cNvSpPr txBox="1"/>
          <p:nvPr/>
        </p:nvSpPr>
        <p:spPr>
          <a:xfrm>
            <a:off x="891450" y="86647"/>
            <a:ext cx="579793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추가 실험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-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모델 성능 향상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(</a:t>
            </a:r>
            <a:r>
              <a:rPr lang="en-US" altLang="ko-KR" sz="2400" dirty="0" err="1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RoBERTa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 </a:t>
            </a:r>
            <a:r>
              <a:rPr lang="ko-KR" altLang="en-US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모델</a:t>
            </a:r>
            <a:r>
              <a:rPr lang="en-US" altLang="ko-KR" sz="2400" dirty="0">
                <a:solidFill>
                  <a:srgbClr val="5799D5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)</a:t>
            </a:r>
            <a:endParaRPr lang="ko-KR" altLang="en-US" sz="2400" dirty="0">
              <a:solidFill>
                <a:srgbClr val="5799D5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355E6E-C0E4-2CE4-7E40-E8FB437FAAC6}"/>
              </a:ext>
            </a:extLst>
          </p:cNvPr>
          <p:cNvCxnSpPr>
            <a:cxnSpLocks/>
          </p:cNvCxnSpPr>
          <p:nvPr/>
        </p:nvCxnSpPr>
        <p:spPr>
          <a:xfrm>
            <a:off x="445725" y="548313"/>
            <a:ext cx="445725" cy="0"/>
          </a:xfrm>
          <a:prstGeom prst="line">
            <a:avLst/>
          </a:prstGeom>
          <a:ln w="57150">
            <a:solidFill>
              <a:srgbClr val="256FA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4AEF3D-5615-B637-7EAA-5640D7C15471}"/>
              </a:ext>
            </a:extLst>
          </p:cNvPr>
          <p:cNvSpPr txBox="1"/>
          <p:nvPr/>
        </p:nvSpPr>
        <p:spPr>
          <a:xfrm>
            <a:off x="385497" y="86647"/>
            <a:ext cx="566181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2400" dirty="0">
                <a:solidFill>
                  <a:srgbClr val="256FAD"/>
                </a:solidFill>
                <a:latin typeface="나눔스퀘어 ExtraBold" panose="020B0600000101010101" pitchFamily="34" charset="-127"/>
                <a:ea typeface="나눔스퀘어 ExtraBold" panose="020B0600000101010101" pitchFamily="34" charset="-127"/>
              </a:rPr>
              <a:t>01</a:t>
            </a:r>
            <a:endParaRPr lang="ko-KR" altLang="en-US" sz="24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DD6DC09-41AB-1411-E009-652F867B5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649" y="251982"/>
            <a:ext cx="829595" cy="25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086234A-A41B-48AA-D83A-98FEB907B4D1}"/>
              </a:ext>
            </a:extLst>
          </p:cNvPr>
          <p:cNvSpPr txBox="1"/>
          <p:nvPr/>
        </p:nvSpPr>
        <p:spPr>
          <a:xfrm>
            <a:off x="3131864" y="896139"/>
            <a:ext cx="18473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540786-EB08-31D6-C8EC-5CA2B89625E0}"/>
              </a:ext>
            </a:extLst>
          </p:cNvPr>
          <p:cNvSpPr txBox="1"/>
          <p:nvPr/>
        </p:nvSpPr>
        <p:spPr>
          <a:xfrm>
            <a:off x="8875407" y="896139"/>
            <a:ext cx="18473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endParaRPr lang="ko-KR" altLang="en-US" sz="2800" dirty="0">
              <a:solidFill>
                <a:srgbClr val="256FAD"/>
              </a:solidFill>
              <a:latin typeface="나눔스퀘어 ExtraBold" panose="020B0600000101010101" pitchFamily="34" charset="-127"/>
              <a:ea typeface="나눔스퀘어 ExtraBold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D58EB8-2268-C855-6D5C-44E356D27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2025" y="630767"/>
            <a:ext cx="6149975" cy="3865032"/>
          </a:xfrm>
        </p:spPr>
        <p:txBody>
          <a:bodyPr>
            <a:normAutofit/>
          </a:bodyPr>
          <a:lstStyle/>
          <a:p>
            <a:endParaRPr lang="en-US" altLang="ko-KR" sz="1200" dirty="0"/>
          </a:p>
          <a:p>
            <a:r>
              <a:rPr lang="ko-KR" altLang="en-US" sz="1200" dirty="0"/>
              <a:t>해당 실험 전이나 후에 세운 가설</a:t>
            </a:r>
            <a:r>
              <a:rPr lang="en-US" altLang="ko-KR" sz="1200" dirty="0"/>
              <a:t>:</a:t>
            </a:r>
          </a:p>
          <a:p>
            <a:pPr marL="457200" lvl="1" indent="0">
              <a:buNone/>
            </a:pPr>
            <a:r>
              <a:rPr lang="ko-KR" altLang="en-US" sz="1050" b="0" i="0" dirty="0">
                <a:effectLst/>
                <a:latin typeface="fkGroteskNeue"/>
              </a:rPr>
              <a:t>모든 단어의 양방향 관계를 동시에 분석해 표현의 은유적 의미를 포착할 수 있을 것입니다</a:t>
            </a:r>
            <a:r>
              <a:rPr lang="en-US" altLang="ko-KR" sz="1050" b="0" i="0" dirty="0">
                <a:effectLst/>
                <a:latin typeface="fkGroteskNeue"/>
              </a:rPr>
              <a:t>.</a:t>
            </a:r>
          </a:p>
          <a:p>
            <a:pPr marL="457200" lvl="1" indent="0">
              <a:buNone/>
            </a:pPr>
            <a:r>
              <a:rPr lang="ko-KR" altLang="en-US" sz="1050" b="0" i="0" dirty="0">
                <a:effectLst/>
                <a:latin typeface="fkGroteskNeue"/>
              </a:rPr>
              <a:t>데이터 증강과 교차검증을 통해 과적합을 방지하고 일반화 성능을 향상시킬 수 있을 것입니다</a:t>
            </a:r>
            <a:r>
              <a:rPr lang="en-US" altLang="ko-KR" sz="1050" b="0" i="0" dirty="0">
                <a:effectLst/>
                <a:latin typeface="fkGroteskNeue"/>
              </a:rPr>
              <a:t>.</a:t>
            </a:r>
          </a:p>
          <a:p>
            <a:pPr marL="457200" lvl="1" indent="0">
              <a:buNone/>
            </a:pPr>
            <a:r>
              <a:rPr lang="ko-KR" altLang="en-US" sz="1050" b="0" i="0" dirty="0">
                <a:effectLst/>
                <a:latin typeface="fkGroteskNeue"/>
              </a:rPr>
              <a:t>합성 데이터를 추가하여 클래스 불균형 문제를 완화할 수 있을 것입니다</a:t>
            </a:r>
            <a:r>
              <a:rPr lang="en-US" altLang="ko-KR" sz="1050" b="0" i="0" dirty="0">
                <a:effectLst/>
                <a:latin typeface="fkGroteskNeue"/>
              </a:rPr>
              <a:t>.</a:t>
            </a:r>
          </a:p>
          <a:p>
            <a:pPr marL="457200" lvl="1" indent="0">
              <a:buNone/>
            </a:pPr>
            <a:r>
              <a:rPr lang="ko-KR" altLang="en-US" sz="1050" b="0" i="0" dirty="0">
                <a:effectLst/>
                <a:latin typeface="fkGroteskNeue"/>
              </a:rPr>
              <a:t>앙상블 기법</a:t>
            </a:r>
            <a:r>
              <a:rPr lang="en-US" altLang="ko-KR" sz="1050" b="0" i="0" dirty="0">
                <a:effectLst/>
                <a:latin typeface="fkGroteskNeue"/>
              </a:rPr>
              <a:t>(Hard Voting)</a:t>
            </a:r>
            <a:r>
              <a:rPr lang="ko-KR" altLang="en-US" sz="1050" b="0" i="0" dirty="0">
                <a:effectLst/>
                <a:latin typeface="fkGroteskNeue"/>
              </a:rPr>
              <a:t>이 단일 모델보다 더 안정적인 예측을 제공할 것입니다</a:t>
            </a:r>
            <a:r>
              <a:rPr lang="en-US" altLang="ko-KR" sz="1050" b="0" i="0" dirty="0">
                <a:effectLst/>
                <a:latin typeface="fkGroteskNeue"/>
              </a:rPr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결과</a:t>
            </a:r>
            <a:r>
              <a:rPr lang="en-US" altLang="ko-KR" sz="1200" dirty="0"/>
              <a:t>: </a:t>
            </a:r>
          </a:p>
          <a:p>
            <a:pPr marL="0" indent="0">
              <a:buNone/>
            </a:pPr>
            <a:r>
              <a:rPr lang="en-US" altLang="ko-KR" sz="1200" b="0" i="0" dirty="0">
                <a:effectLst/>
                <a:latin typeface="fkGroteskNeue"/>
              </a:rPr>
              <a:t>	</a:t>
            </a:r>
            <a:r>
              <a:rPr lang="en-US" altLang="ko-KR" sz="1000" b="0" i="0" dirty="0">
                <a:effectLst/>
                <a:latin typeface="fkGroteskNeue"/>
              </a:rPr>
              <a:t>accuracy: 0.92</a:t>
            </a:r>
            <a:r>
              <a:rPr lang="en-US" altLang="ko-KR" sz="1200" b="0" i="0" dirty="0">
                <a:effectLst/>
                <a:latin typeface="fkGroteskNeue"/>
              </a:rPr>
              <a:t>,</a:t>
            </a:r>
            <a:r>
              <a:rPr lang="en-US" altLang="ko-KR" sz="1000" b="0" i="0" dirty="0">
                <a:effectLst/>
                <a:latin typeface="fkGroteskNeue"/>
              </a:rPr>
              <a:t>macro avg: precision 0.90, recall 0.91, f1-score 0.90,weighted avg: precision 0.92, 	recall 0.92, f1-score 0.92</a:t>
            </a:r>
          </a:p>
          <a:p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87CA918-A170-4137-F124-80F590CB4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5497" y="896138"/>
            <a:ext cx="5741713" cy="4561320"/>
          </a:xfrm>
        </p:spPr>
        <p:txBody>
          <a:bodyPr>
            <a:noAutofit/>
          </a:bodyPr>
          <a:lstStyle/>
          <a:p>
            <a:pPr>
              <a:spcAft>
                <a:spcPts val="800"/>
              </a:spcAft>
            </a:pPr>
            <a:r>
              <a:rPr lang="en-US" altLang="ko-KR" sz="105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Public Score:</a:t>
            </a: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0.71484</a:t>
            </a:r>
            <a:b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en-US" altLang="ko-KR" sz="105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ko-KR" altLang="ko-KR" sz="105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</a:t>
            </a:r>
            <a:r>
              <a:rPr lang="en-US" altLang="ko-KR" sz="105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KLUE/</a:t>
            </a:r>
            <a:r>
              <a:rPr lang="en-US" altLang="ko-KR" sz="105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RoBERTa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-base 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사전학습 모델 기반 텍스트 분류기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(5-Fold 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교차검증 앙상블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en-US" altLang="ko-KR" sz="105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ko-KR" altLang="ko-KR" sz="105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모델 규모</a:t>
            </a:r>
            <a:r>
              <a:rPr lang="en-US" altLang="ko-KR" sz="105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약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124,647,170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파라미터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대부분 </a:t>
            </a:r>
            <a:r>
              <a:rPr lang="ko-KR" altLang="ko-KR" sz="105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사전학습된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05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비훈련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파라미터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b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en-US" altLang="ko-KR" sz="105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105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05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전처리</a:t>
            </a:r>
            <a:r>
              <a:rPr lang="ko-KR" altLang="ko-KR" sz="105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방식</a:t>
            </a:r>
            <a:r>
              <a:rPr lang="en-US" altLang="ko-KR" sz="105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endParaRPr lang="en-US" altLang="ko-KR" sz="105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05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텍스트 정규화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(\s+ → 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단일 공백으로 변환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양쪽 공백 제거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en-US" altLang="ko-KR" sz="105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클래스명 표준화 및 정수 인코딩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협박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:0, 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갈취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:1, </a:t>
            </a:r>
            <a:r>
              <a:rPr lang="ko-KR" altLang="ko-KR" sz="105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직장내괴롭힘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:2, </a:t>
            </a:r>
            <a:r>
              <a:rPr lang="ko-KR" altLang="ko-KR" sz="105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기타괴롭힘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:3, 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일반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:4)</a:t>
            </a:r>
            <a:endParaRPr lang="en-US" altLang="ko-KR" sz="105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증강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문장 순서 뒤집기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문장 일부 삭제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조사 변경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→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→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 적용</a:t>
            </a:r>
            <a:endParaRPr lang="en-US" altLang="ko-KR" sz="105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일반 대화 합성 데이터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1,000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추가</a:t>
            </a:r>
          </a:p>
          <a:p>
            <a:pPr>
              <a:spcAft>
                <a:spcPts val="800"/>
              </a:spcAft>
            </a:pPr>
            <a:r>
              <a:rPr lang="en-US" altLang="ko-KR" sz="105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05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토큰나이저</a:t>
            </a:r>
            <a:r>
              <a:rPr lang="en-US" altLang="ko-KR" sz="105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en-US" altLang="ko-KR" sz="105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   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KLUE/</a:t>
            </a:r>
            <a:r>
              <a:rPr lang="en-US" altLang="ko-KR" sz="105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RoBERTa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-base </a:t>
            </a:r>
            <a:r>
              <a:rPr lang="ko-KR" altLang="ko-KR" sz="105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토크나이저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사용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105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max_length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=128, truncation=True, padding='</a:t>
            </a:r>
            <a:r>
              <a:rPr lang="en-US" altLang="ko-KR" sz="105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max_length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' 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설정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한국어 특화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05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WordPiece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알고리즘 기반 </a:t>
            </a:r>
            <a:r>
              <a:rPr lang="ko-KR" altLang="ko-KR" sz="105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서브워드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토큰화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05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105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05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하이퍼파라미터</a:t>
            </a:r>
            <a:r>
              <a:rPr lang="ko-KR" altLang="ko-KR" sz="105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050" b="1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설정값</a:t>
            </a:r>
            <a:r>
              <a:rPr lang="en-US" altLang="ko-KR" sz="105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MAX_LEN = 128,BATCH_SIZE = 64,LEARNING_RATE = 1e-5,WEIGHT_DECAY = 1e-6,EPOCHS = 5,MODEL_NAME = "</a:t>
            </a:r>
            <a:r>
              <a:rPr lang="en-US" altLang="ko-KR" sz="105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klue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en-US" altLang="ko-KR" sz="105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roberta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en-US" altLang="ko-KR" sz="105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base",N_FOLDS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5 (5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</a:t>
            </a:r>
            <a:r>
              <a:rPr lang="ko-KR" altLang="ko-KR" sz="105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폴드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교차검증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),RANDOM_SEED = 42,AUGMENT_K = 1 (</a:t>
            </a:r>
            <a:r>
              <a:rPr lang="ko-KR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증강 계수</a:t>
            </a:r>
            <a:r>
              <a:rPr lang="en-US" altLang="ko-KR" sz="105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 </a:t>
            </a:r>
            <a:endParaRPr lang="ko-KR" altLang="ko-KR" sz="105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070060-DA9A-CC3C-FE81-A025109C4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0" y="3103032"/>
            <a:ext cx="2290233" cy="351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8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1936</Words>
  <Application>Microsoft Office PowerPoint</Application>
  <PresentationFormat>와이드스크린</PresentationFormat>
  <Paragraphs>218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fkGroteskNeue</vt:lpstr>
      <vt:lpstr>굴림체</vt:lpstr>
      <vt:lpstr>나눔스퀘어 ExtraBold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Kim</dc:creator>
  <cp:lastModifiedBy>김현진</cp:lastModifiedBy>
  <cp:revision>29</cp:revision>
  <dcterms:created xsi:type="dcterms:W3CDTF">2025-04-30T11:31:15Z</dcterms:created>
  <dcterms:modified xsi:type="dcterms:W3CDTF">2025-05-05T09:54:22Z</dcterms:modified>
</cp:coreProperties>
</file>