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66575-0DC8-2FEE-1079-444079A46ED6}" v="407" dt="2024-07-21T03:05:07.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ndpointprotector.com/blog/your-ultimate-guide-to-source-code-prot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Shared Code Repositories Security</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Sam Segars</a:t>
            </a:r>
          </a:p>
          <a:p>
            <a:r>
              <a:rPr lang="en-US" dirty="0"/>
              <a:t>CSD-380</a:t>
            </a:r>
          </a:p>
          <a:p>
            <a:r>
              <a:rPr lang="en-US"/>
              <a:t>Assignment 11.2</a:t>
            </a:r>
            <a:endParaRPr lang="en-US" dirty="0"/>
          </a:p>
          <a:p>
            <a:r>
              <a:rPr lang="en-US" dirty="0"/>
              <a:t>7/20/24</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A8FA-30DF-A3D6-3ABF-7AC3EBD52F41}"/>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94DDD0CF-C9BC-EC07-B71A-C5432842043B}"/>
              </a:ext>
            </a:extLst>
          </p:cNvPr>
          <p:cNvSpPr>
            <a:spLocks noGrp="1"/>
          </p:cNvSpPr>
          <p:nvPr>
            <p:ph idx="1"/>
          </p:nvPr>
        </p:nvSpPr>
        <p:spPr/>
        <p:txBody>
          <a:bodyPr vert="horz" lIns="91440" tIns="45720" rIns="91440" bIns="45720" rtlCol="0" anchor="t">
            <a:normAutofit/>
          </a:bodyPr>
          <a:lstStyle/>
          <a:p>
            <a:r>
              <a:rPr lang="en-US" dirty="0"/>
              <a:t>Source Code is a very important portion of applications and can hold secrets such as encryption keys and API keys as well as other PII. Leaked source code can open up new vulnerabilities for exploiters to gain access to even more sensitive data.</a:t>
            </a:r>
          </a:p>
        </p:txBody>
      </p:sp>
    </p:spTree>
    <p:extLst>
      <p:ext uri="{BB962C8B-B14F-4D97-AF65-F5344CB8AC3E}">
        <p14:creationId xmlns:p14="http://schemas.microsoft.com/office/powerpoint/2010/main" val="340834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D125-E865-7A56-D3A5-8D43122ECB37}"/>
              </a:ext>
            </a:extLst>
          </p:cNvPr>
          <p:cNvSpPr>
            <a:spLocks noGrp="1"/>
          </p:cNvSpPr>
          <p:nvPr>
            <p:ph type="title"/>
          </p:nvPr>
        </p:nvSpPr>
        <p:spPr/>
        <p:txBody>
          <a:bodyPr/>
          <a:lstStyle/>
          <a:p>
            <a:r>
              <a:rPr lang="en-US" dirty="0"/>
              <a:t>Code Protection Policies</a:t>
            </a:r>
          </a:p>
        </p:txBody>
      </p:sp>
      <p:sp>
        <p:nvSpPr>
          <p:cNvPr id="3" name="Content Placeholder 2">
            <a:extLst>
              <a:ext uri="{FF2B5EF4-FFF2-40B4-BE49-F238E27FC236}">
                <a16:creationId xmlns:a16="http://schemas.microsoft.com/office/drawing/2014/main" id="{D5B3CDB1-CDD4-D457-E55D-833C46ADFAE9}"/>
              </a:ext>
            </a:extLst>
          </p:cNvPr>
          <p:cNvSpPr>
            <a:spLocks noGrp="1"/>
          </p:cNvSpPr>
          <p:nvPr>
            <p:ph idx="1"/>
          </p:nvPr>
        </p:nvSpPr>
        <p:spPr/>
        <p:txBody>
          <a:bodyPr vert="horz" lIns="91440" tIns="45720" rIns="91440" bIns="45720" rtlCol="0" anchor="t">
            <a:normAutofit/>
          </a:bodyPr>
          <a:lstStyle/>
          <a:p>
            <a:r>
              <a:rPr lang="en-US"/>
              <a:t>Code should be limited to those who need to see it.</a:t>
            </a:r>
            <a:endParaRPr lang="en-US" dirty="0"/>
          </a:p>
          <a:p>
            <a:r>
              <a:rPr lang="en-US" dirty="0"/>
              <a:t>Developers and Allowed Persons should be trained on secure </a:t>
            </a:r>
            <a:r>
              <a:rPr lang="en-US"/>
              <a:t>source code protection policies.</a:t>
            </a:r>
            <a:endParaRPr lang="en-US" dirty="0"/>
          </a:p>
          <a:p>
            <a:r>
              <a:rPr lang="en-US" dirty="0"/>
              <a:t>Rules, Requirements, and procedures put in place to limit unauthorized access.</a:t>
            </a:r>
          </a:p>
        </p:txBody>
      </p:sp>
    </p:spTree>
    <p:extLst>
      <p:ext uri="{BB962C8B-B14F-4D97-AF65-F5344CB8AC3E}">
        <p14:creationId xmlns:p14="http://schemas.microsoft.com/office/powerpoint/2010/main" val="425541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02FD-05B1-E3F5-D0A5-F448FE2E80F9}"/>
              </a:ext>
            </a:extLst>
          </p:cNvPr>
          <p:cNvSpPr>
            <a:spLocks noGrp="1"/>
          </p:cNvSpPr>
          <p:nvPr>
            <p:ph type="title"/>
          </p:nvPr>
        </p:nvSpPr>
        <p:spPr/>
        <p:txBody>
          <a:bodyPr/>
          <a:lstStyle/>
          <a:p>
            <a:r>
              <a:rPr lang="en-US" dirty="0"/>
              <a:t>Use Of Insecure Code</a:t>
            </a:r>
          </a:p>
        </p:txBody>
      </p:sp>
      <p:sp>
        <p:nvSpPr>
          <p:cNvPr id="3" name="Content Placeholder 2">
            <a:extLst>
              <a:ext uri="{FF2B5EF4-FFF2-40B4-BE49-F238E27FC236}">
                <a16:creationId xmlns:a16="http://schemas.microsoft.com/office/drawing/2014/main" id="{6FC27803-2F06-9CAC-DEFE-D562E2A57FA1}"/>
              </a:ext>
            </a:extLst>
          </p:cNvPr>
          <p:cNvSpPr>
            <a:spLocks noGrp="1"/>
          </p:cNvSpPr>
          <p:nvPr>
            <p:ph idx="1"/>
          </p:nvPr>
        </p:nvSpPr>
        <p:spPr/>
        <p:txBody>
          <a:bodyPr vert="horz" lIns="91440" tIns="45720" rIns="91440" bIns="45720" rtlCol="0" anchor="t">
            <a:normAutofit/>
          </a:bodyPr>
          <a:lstStyle/>
          <a:p>
            <a:r>
              <a:rPr lang="en-US" dirty="0"/>
              <a:t>Dynamic and Static Code analyzers should be utilized to ensure that vulnerabilities are found early on to limit later exposure and to provide real time feedback to resolve these problems early on.</a:t>
            </a:r>
          </a:p>
        </p:txBody>
      </p:sp>
    </p:spTree>
    <p:extLst>
      <p:ext uri="{BB962C8B-B14F-4D97-AF65-F5344CB8AC3E}">
        <p14:creationId xmlns:p14="http://schemas.microsoft.com/office/powerpoint/2010/main" val="7661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AC60-5F23-2084-67B3-B37C66DBBF04}"/>
              </a:ext>
            </a:extLst>
          </p:cNvPr>
          <p:cNvSpPr>
            <a:spLocks noGrp="1"/>
          </p:cNvSpPr>
          <p:nvPr>
            <p:ph type="title"/>
          </p:nvPr>
        </p:nvSpPr>
        <p:spPr/>
        <p:txBody>
          <a:bodyPr/>
          <a:lstStyle/>
          <a:p>
            <a:r>
              <a:rPr lang="en-US" dirty="0"/>
              <a:t>Network Security Tools</a:t>
            </a:r>
          </a:p>
        </p:txBody>
      </p:sp>
      <p:sp>
        <p:nvSpPr>
          <p:cNvPr id="3" name="Content Placeholder 2">
            <a:extLst>
              <a:ext uri="{FF2B5EF4-FFF2-40B4-BE49-F238E27FC236}">
                <a16:creationId xmlns:a16="http://schemas.microsoft.com/office/drawing/2014/main" id="{96003516-440A-65FF-C2CA-C5F467CBA537}"/>
              </a:ext>
            </a:extLst>
          </p:cNvPr>
          <p:cNvSpPr>
            <a:spLocks noGrp="1"/>
          </p:cNvSpPr>
          <p:nvPr>
            <p:ph idx="1"/>
          </p:nvPr>
        </p:nvSpPr>
        <p:spPr/>
        <p:txBody>
          <a:bodyPr vert="horz" lIns="91440" tIns="45720" rIns="91440" bIns="45720" rtlCol="0" anchor="t">
            <a:normAutofit/>
          </a:bodyPr>
          <a:lstStyle/>
          <a:p>
            <a:r>
              <a:rPr lang="en-US" dirty="0"/>
              <a:t>Ensure all Traffic is secured utilizing VPN's, Anti-Virus, firewalls, and anti-malware.</a:t>
            </a:r>
          </a:p>
          <a:p>
            <a:r>
              <a:rPr lang="en-US" dirty="0"/>
              <a:t>Secure endpoints  to ensure no data can be retrieved without proper approvals.</a:t>
            </a:r>
          </a:p>
          <a:p>
            <a:pPr marL="0" indent="0">
              <a:buNone/>
            </a:pPr>
            <a:endParaRPr lang="en-US" dirty="0"/>
          </a:p>
        </p:txBody>
      </p:sp>
    </p:spTree>
    <p:extLst>
      <p:ext uri="{BB962C8B-B14F-4D97-AF65-F5344CB8AC3E}">
        <p14:creationId xmlns:p14="http://schemas.microsoft.com/office/powerpoint/2010/main" val="291864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AC60-5F23-2084-67B3-B37C66DBBF04}"/>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96003516-440A-65FF-C2CA-C5F467CBA537}"/>
              </a:ext>
            </a:extLst>
          </p:cNvPr>
          <p:cNvSpPr>
            <a:spLocks noGrp="1"/>
          </p:cNvSpPr>
          <p:nvPr>
            <p:ph idx="1"/>
          </p:nvPr>
        </p:nvSpPr>
        <p:spPr/>
        <p:txBody>
          <a:bodyPr vert="horz" lIns="91440" tIns="45720" rIns="91440" bIns="45720" rtlCol="0" anchor="t">
            <a:normAutofit/>
          </a:bodyPr>
          <a:lstStyle/>
          <a:p>
            <a:r>
              <a:rPr lang="en-US" dirty="0"/>
              <a:t>Encryption at Rest keeps data encrypted while on disc to ensure malicious attackers cannot utilize any data retrieved.</a:t>
            </a:r>
          </a:p>
          <a:p>
            <a:r>
              <a:rPr lang="en-US" dirty="0"/>
              <a:t>Encryption in transit helps keep data moving on networks from being retrieved and exploited by </a:t>
            </a:r>
            <a:r>
              <a:rPr lang="en-US" err="1"/>
              <a:t>malicous</a:t>
            </a:r>
            <a:r>
              <a:rPr lang="en-US" dirty="0"/>
              <a:t> </a:t>
            </a:r>
            <a:r>
              <a:rPr lang="en-US"/>
              <a:t>attackers.</a:t>
            </a:r>
            <a:endParaRPr lang="en-US" dirty="0"/>
          </a:p>
          <a:p>
            <a:r>
              <a:rPr lang="en-US" dirty="0"/>
              <a:t>Continuus monitoring helps get ahead of these attacks and limit or reverse the damage before the threat causes real damage.</a:t>
            </a:r>
          </a:p>
          <a:p>
            <a:endParaRPr lang="en-US" dirty="0"/>
          </a:p>
        </p:txBody>
      </p:sp>
    </p:spTree>
    <p:extLst>
      <p:ext uri="{BB962C8B-B14F-4D97-AF65-F5344CB8AC3E}">
        <p14:creationId xmlns:p14="http://schemas.microsoft.com/office/powerpoint/2010/main" val="327527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AC60-5F23-2084-67B3-B37C66DBBF04}"/>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6003516-440A-65FF-C2CA-C5F467CBA537}"/>
              </a:ext>
            </a:extLst>
          </p:cNvPr>
          <p:cNvSpPr>
            <a:spLocks noGrp="1"/>
          </p:cNvSpPr>
          <p:nvPr>
            <p:ph idx="1"/>
          </p:nvPr>
        </p:nvSpPr>
        <p:spPr/>
        <p:txBody>
          <a:bodyPr vert="horz" lIns="91440" tIns="45720" rIns="91440" bIns="45720" rtlCol="0" anchor="t">
            <a:normAutofit/>
          </a:bodyPr>
          <a:lstStyle/>
          <a:p>
            <a:r>
              <a:rPr lang="en-US" sz="1200" dirty="0" err="1">
                <a:latin typeface="Times New Roman"/>
                <a:cs typeface="Times New Roman"/>
              </a:rPr>
              <a:t>Berecki</a:t>
            </a:r>
            <a:r>
              <a:rPr lang="en-US" sz="1200" dirty="0">
                <a:latin typeface="Times New Roman"/>
                <a:cs typeface="Times New Roman"/>
              </a:rPr>
              <a:t>, B., &amp; </a:t>
            </a:r>
            <a:r>
              <a:rPr lang="en-US" sz="1200" dirty="0" err="1">
                <a:latin typeface="Times New Roman"/>
                <a:cs typeface="Times New Roman"/>
              </a:rPr>
              <a:t>Berecki</a:t>
            </a:r>
            <a:r>
              <a:rPr lang="en-US" sz="1200" dirty="0">
                <a:latin typeface="Times New Roman"/>
                <a:cs typeface="Times New Roman"/>
              </a:rPr>
              <a:t>, B. (2022, June 10). </a:t>
            </a:r>
            <a:r>
              <a:rPr lang="en-US" sz="1200" i="1" dirty="0">
                <a:latin typeface="Times New Roman"/>
                <a:cs typeface="Times New Roman"/>
              </a:rPr>
              <a:t>Best practices for source code security</a:t>
            </a:r>
            <a:r>
              <a:rPr lang="en-US" sz="1200" dirty="0">
                <a:latin typeface="Times New Roman"/>
                <a:cs typeface="Times New Roman"/>
              </a:rPr>
              <a:t>. Endpoint Protector Blog. </a:t>
            </a:r>
            <a:r>
              <a:rPr lang="en-US" sz="1200" dirty="0">
                <a:latin typeface="Times New Roman"/>
                <a:cs typeface="Times New Roman"/>
                <a:hlinkClick r:id="rId2"/>
              </a:rPr>
              <a:t>https://www.endpointprotector.com/blog/your-ultimate-guide-to-source-code-protection/</a:t>
            </a:r>
            <a:endParaRPr lang="en-US"/>
          </a:p>
          <a:p>
            <a:pPr marL="0" indent="0">
              <a:buNone/>
            </a:pPr>
            <a:endParaRPr lang="en-US" dirty="0"/>
          </a:p>
        </p:txBody>
      </p:sp>
    </p:spTree>
    <p:extLst>
      <p:ext uri="{BB962C8B-B14F-4D97-AF65-F5344CB8AC3E}">
        <p14:creationId xmlns:p14="http://schemas.microsoft.com/office/powerpoint/2010/main" val="3696281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Shared Code Repositories Security</vt:lpstr>
      <vt:lpstr>Why?</vt:lpstr>
      <vt:lpstr>Code Protection Policies</vt:lpstr>
      <vt:lpstr>Use Of Insecure Code</vt:lpstr>
      <vt:lpstr>Network Security Tools</vt:lpstr>
      <vt:lpstr>Encryption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 Segars</cp:lastModifiedBy>
  <cp:revision>114</cp:revision>
  <dcterms:created xsi:type="dcterms:W3CDTF">2024-07-21T02:53:01Z</dcterms:created>
  <dcterms:modified xsi:type="dcterms:W3CDTF">2024-07-21T03:05:25Z</dcterms:modified>
</cp:coreProperties>
</file>