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99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73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13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09D9-93F9-44CF-A5F8-DB5C4EBD5E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22D0BD-884E-4B08-BEAB-77193D3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11E4-9991-483C-A831-D8691DBD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94111"/>
            <a:ext cx="8693060" cy="1646302"/>
          </a:xfrm>
        </p:spPr>
        <p:txBody>
          <a:bodyPr/>
          <a:lstStyle/>
          <a:p>
            <a:pPr algn="l"/>
            <a:r>
              <a:rPr lang="en-US" sz="3200" b="1" dirty="0"/>
              <a:t>Bay Wheels Bike-Sharing Station Segmentation and Trip Count Analysis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E857-5DA9-451F-B2A9-D9A28128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677" y="4244773"/>
            <a:ext cx="2801815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Sam Shojaei</a:t>
            </a:r>
          </a:p>
          <a:p>
            <a:pPr algn="ctr"/>
            <a:r>
              <a:rPr lang="en-US" sz="2000" dirty="0"/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347941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Results,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59035" cy="5005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tx1"/>
                </a:solidFill>
                <a:latin typeface="Trebuchet MS (body)"/>
              </a:rPr>
              <a:t>Trip Count Analysis: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Average monthly morning rush hour started trips based on clusters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Outliers: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rebuchet MS (body)"/>
              </a:rPr>
              <a:t>Clusters 1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rebuchet MS (body)"/>
              </a:rPr>
              <a:t>Only 1 outlier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rebuchet MS (body)"/>
              </a:rPr>
              <a:t>Cluster 2: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rebuchet MS (body)"/>
              </a:rPr>
              <a:t>334 stations in this cluster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rebuchet MS (body)"/>
              </a:rPr>
              <a:t>Only 13 outliers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rgbClr val="77A431"/>
              </a:solidFill>
              <a:latin typeface="Trebuchet MS (body)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C5E71-EE4E-4F8C-95D2-AB7069C5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6850" y="2956560"/>
            <a:ext cx="487597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59035" cy="5005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Bay Wheels bike-sharing stations clustered based on nearby venue types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Foursquare API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Optimal number of clusters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Error term (sum of distances between each station and its assigned cluster, i.e. sum of intra-cluster errors/distances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Silhouette score investigation</a:t>
            </a:r>
            <a:endParaRPr lang="en-US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Analyze the trip counts data using publicly available anonymized trip logs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Average monthly total and morning rush hour started trips based on the clusters determined</a:t>
            </a:r>
            <a:endParaRPr lang="en-US" sz="3200" b="1" dirty="0">
              <a:solidFill>
                <a:srgbClr val="77A431"/>
              </a:solidFill>
              <a:latin typeface="Trebuchet MS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7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15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Conclusion,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0000"/>
            <a:ext cx="9260043" cy="5369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Analyzing trip counts based on clusters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Consistent observations with few outliers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Clusters can be used to reliably predict the average monthly total and morning rush hour started trips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Predictions can be used by decision makers and operators for planning as well as managerial practices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Station locating, rebalancing plan,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Future directions: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Detailed insights through time series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Researching clusters incorporating other attributes: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land use and land cost, and dominant user demographics,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2970306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99CC00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31383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100" dirty="0"/>
              <a:t>Bike-sharing gaining increasing attention worldwide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rebuchet MS (body)"/>
              </a:rPr>
              <a:t>Rising public and government </a:t>
            </a:r>
            <a:r>
              <a:rPr lang="en-US" sz="2100" b="1" dirty="0">
                <a:solidFill>
                  <a:srgbClr val="99CC00"/>
                </a:solidFill>
                <a:latin typeface="Trebuchet MS (body)"/>
              </a:rPr>
              <a:t>awareness</a:t>
            </a:r>
            <a:r>
              <a:rPr lang="en-US" sz="2100" dirty="0">
                <a:latin typeface="Trebuchet MS (body)"/>
              </a:rPr>
              <a:t> of car use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rebuchet MS (body)"/>
              </a:rPr>
              <a:t> </a:t>
            </a:r>
            <a:r>
              <a:rPr lang="en-US" sz="2100" b="1" dirty="0">
                <a:solidFill>
                  <a:srgbClr val="99CC00"/>
                </a:solidFill>
                <a:latin typeface="Trebuchet MS (body)"/>
              </a:rPr>
              <a:t>Affordability</a:t>
            </a:r>
          </a:p>
          <a:p>
            <a:pPr>
              <a:lnSpc>
                <a:spcPct val="150000"/>
              </a:lnSpc>
              <a:spcBef>
                <a:spcPts val="420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Trebuchet MS (body)"/>
                <a:cs typeface="Calibri" charset="0"/>
              </a:rPr>
              <a:t> </a:t>
            </a:r>
            <a:r>
              <a:rPr lang="en-US" sz="2100" b="1" dirty="0">
                <a:solidFill>
                  <a:srgbClr val="99CC00"/>
                </a:solidFill>
                <a:latin typeface="Trebuchet MS (body)"/>
              </a:rPr>
              <a:t>Bike-sharing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rebuchet MS (body)"/>
              </a:rPr>
              <a:t> Use of bikes for </a:t>
            </a:r>
            <a:r>
              <a:rPr lang="en-US" sz="2100" b="1" dirty="0">
                <a:solidFill>
                  <a:srgbClr val="99CC00"/>
                </a:solidFill>
                <a:latin typeface="Trebuchet MS (body)"/>
              </a:rPr>
              <a:t>urban trips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rebuchet MS (body)"/>
              </a:rPr>
              <a:t>Comfort of a </a:t>
            </a:r>
            <a:r>
              <a:rPr lang="en-US" sz="2100" b="1" dirty="0">
                <a:solidFill>
                  <a:srgbClr val="99CC00"/>
                </a:solidFill>
                <a:latin typeface="Trebuchet MS (body)"/>
              </a:rPr>
              <a:t>private mode</a:t>
            </a:r>
            <a:r>
              <a:rPr lang="en-US" sz="2100" b="1" dirty="0">
                <a:solidFill>
                  <a:srgbClr val="77A431"/>
                </a:solidFill>
                <a:latin typeface="Trebuchet MS (body)"/>
              </a:rPr>
              <a:t> </a:t>
            </a:r>
            <a:r>
              <a:rPr lang="en-US" sz="2100" b="1" dirty="0">
                <a:latin typeface="Trebuchet MS (body)"/>
              </a:rPr>
              <a:t>without</a:t>
            </a:r>
            <a:r>
              <a:rPr lang="en-US" sz="2100" dirty="0">
                <a:latin typeface="Trebuchet MS (body)"/>
              </a:rPr>
              <a:t> </a:t>
            </a:r>
            <a:r>
              <a:rPr lang="en-US" sz="2100" b="1" dirty="0">
                <a:latin typeface="Trebuchet MS (body)"/>
              </a:rPr>
              <a:t>ownership complications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1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Introduction,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59035" cy="445498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35 million trips </a:t>
            </a:r>
            <a:r>
              <a:rPr lang="en-US" sz="3400" b="1" dirty="0">
                <a:latin typeface="Trebuchet MS (body)"/>
              </a:rPr>
              <a:t>taken in </a:t>
            </a: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2017</a:t>
            </a:r>
            <a:r>
              <a:rPr lang="en-US" sz="3400" b="1" dirty="0">
                <a:latin typeface="Trebuchet MS (body)"/>
              </a:rPr>
              <a:t>, </a:t>
            </a: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25% more </a:t>
            </a:r>
            <a:r>
              <a:rPr lang="en-US" sz="3400" b="1" dirty="0">
                <a:latin typeface="Trebuchet MS (body)"/>
              </a:rPr>
              <a:t>than in 2016</a:t>
            </a:r>
            <a:endParaRPr lang="en-US" sz="3400" dirty="0"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Trebuchet MS (body)"/>
              </a:rPr>
              <a:t> In 2018, </a:t>
            </a:r>
            <a:r>
              <a:rPr lang="en-US" sz="3400" b="1" dirty="0">
                <a:latin typeface="Trebuchet MS (body)"/>
              </a:rPr>
              <a:t>approximately</a:t>
            </a:r>
            <a:r>
              <a:rPr lang="en-US" sz="3400" b="1" dirty="0">
                <a:solidFill>
                  <a:srgbClr val="77A431"/>
                </a:solidFill>
                <a:latin typeface="Trebuchet MS (body)"/>
              </a:rPr>
              <a:t> </a:t>
            </a: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45 million </a:t>
            </a:r>
            <a:r>
              <a:rPr lang="en-US" sz="3400" b="1" dirty="0">
                <a:latin typeface="Trebuchet MS (body)"/>
              </a:rPr>
              <a:t>trips</a:t>
            </a:r>
            <a:r>
              <a:rPr lang="en-US" sz="3400" b="1" dirty="0">
                <a:solidFill>
                  <a:srgbClr val="77A431"/>
                </a:solidFill>
                <a:latin typeface="Trebuchet MS (body)"/>
              </a:rPr>
              <a:t> </a:t>
            </a:r>
            <a:r>
              <a:rPr lang="en-US" sz="3400" b="1" dirty="0">
                <a:latin typeface="Trebuchet MS (body)"/>
              </a:rPr>
              <a:t>on</a:t>
            </a:r>
            <a:r>
              <a:rPr lang="en-US" sz="3400" b="1" dirty="0">
                <a:solidFill>
                  <a:srgbClr val="77A431"/>
                </a:solidFill>
                <a:latin typeface="Trebuchet MS (body)"/>
              </a:rPr>
              <a:t> </a:t>
            </a: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bike-sharing</a:t>
            </a:r>
            <a:r>
              <a:rPr lang="en-US" sz="3400" b="1" dirty="0">
                <a:solidFill>
                  <a:srgbClr val="77A431"/>
                </a:solidFill>
                <a:latin typeface="Trebuchet MS (body)"/>
              </a:rPr>
              <a:t> </a:t>
            </a:r>
            <a:r>
              <a:rPr lang="en-US" sz="3400" dirty="0">
                <a:latin typeface="Trebuchet MS (body)"/>
              </a:rPr>
              <a:t> (NACTO reports)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Diverse benefits </a:t>
            </a:r>
            <a:r>
              <a:rPr lang="en-US" sz="3400" dirty="0">
                <a:latin typeface="Trebuchet MS (body)"/>
              </a:rPr>
              <a:t>of bike sharing (</a:t>
            </a:r>
            <a:r>
              <a:rPr lang="en-US" sz="3400" dirty="0" err="1">
                <a:latin typeface="Trebuchet MS (body)"/>
              </a:rPr>
              <a:t>Shaheen</a:t>
            </a:r>
            <a:r>
              <a:rPr lang="en-US" sz="3400" dirty="0">
                <a:latin typeface="Trebuchet MS (body)"/>
              </a:rPr>
              <a:t> et al. 2010)</a:t>
            </a:r>
          </a:p>
          <a:p>
            <a:pPr marL="971550" lvl="1" indent="-51435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3400" b="1" dirty="0">
                <a:latin typeface="Trebuchet MS (body)"/>
              </a:rPr>
              <a:t> </a:t>
            </a: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Flexible mobility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 Reduction in emissions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 Reduced fuel use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rgbClr val="99CC00"/>
                </a:solidFill>
                <a:latin typeface="Trebuchet MS (body)"/>
              </a:rPr>
              <a:t> Increase in physical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6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Introduction,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35590" cy="4947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9CC00"/>
                </a:solidFill>
              </a:rPr>
              <a:t>Appropriate station placement </a:t>
            </a:r>
            <a:r>
              <a:rPr lang="en-US" dirty="0"/>
              <a:t>is recognized as a critical contributor </a:t>
            </a:r>
            <a:r>
              <a:rPr lang="en-US" dirty="0">
                <a:solidFill>
                  <a:srgbClr val="99CC00"/>
                </a:solidFill>
              </a:rPr>
              <a:t>to bike-sharing success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Proximity to </a:t>
            </a:r>
            <a:r>
              <a:rPr lang="en-US" b="1" dirty="0"/>
              <a:t>bicycle infrastructure</a:t>
            </a:r>
            <a:r>
              <a:rPr lang="en-US" dirty="0"/>
              <a:t>, </a:t>
            </a:r>
            <a:r>
              <a:rPr lang="en-US" b="1" dirty="0"/>
              <a:t>high density areas</a:t>
            </a:r>
            <a:r>
              <a:rPr lang="en-US" dirty="0"/>
              <a:t>, and </a:t>
            </a:r>
            <a:r>
              <a:rPr lang="en-US" b="1" dirty="0"/>
              <a:t>commercial facilities</a:t>
            </a:r>
            <a:endParaRPr lang="en-US" dirty="0">
              <a:solidFill>
                <a:srgbClr val="99CC00"/>
              </a:solidFill>
            </a:endParaRPr>
          </a:p>
          <a:p>
            <a:pPr>
              <a:lnSpc>
                <a:spcPct val="300000"/>
              </a:lnSpc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 this research: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9CC00"/>
                </a:solidFill>
              </a:rPr>
              <a:t>Segmenting/clustering </a:t>
            </a:r>
            <a:r>
              <a:rPr lang="en-US" dirty="0">
                <a:solidFill>
                  <a:schemeClr val="tx1"/>
                </a:solidFill>
              </a:rPr>
              <a:t>Bay Wheels </a:t>
            </a:r>
            <a:r>
              <a:rPr lang="en-US" dirty="0">
                <a:solidFill>
                  <a:srgbClr val="99CC00"/>
                </a:solidFill>
              </a:rPr>
              <a:t>stations</a:t>
            </a:r>
            <a:r>
              <a:rPr lang="en-US" dirty="0">
                <a:solidFill>
                  <a:schemeClr val="tx1"/>
                </a:solidFill>
              </a:rPr>
              <a:t> based on nearby </a:t>
            </a:r>
            <a:r>
              <a:rPr lang="en-US" dirty="0">
                <a:solidFill>
                  <a:srgbClr val="99CC00"/>
                </a:solidFill>
              </a:rPr>
              <a:t>venue types</a:t>
            </a:r>
          </a:p>
          <a:p>
            <a:pPr lvl="1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Analyzing </a:t>
            </a:r>
            <a:r>
              <a:rPr lang="en-US" dirty="0">
                <a:solidFill>
                  <a:srgbClr val="99CC00"/>
                </a:solidFill>
              </a:rPr>
              <a:t>trip counts </a:t>
            </a:r>
            <a:r>
              <a:rPr lang="en-US" dirty="0">
                <a:solidFill>
                  <a:schemeClr val="tx1"/>
                </a:solidFill>
              </a:rPr>
              <a:t>in relation to clusters</a:t>
            </a:r>
            <a:endParaRPr lang="en-US" dirty="0">
              <a:solidFill>
                <a:srgbClr val="99CC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09669-4E33-4358-B2E6-D581EF808EE5}"/>
              </a:ext>
            </a:extLst>
          </p:cNvPr>
          <p:cNvSpPr txBox="1"/>
          <p:nvPr/>
        </p:nvSpPr>
        <p:spPr>
          <a:xfrm>
            <a:off x="3738883" y="2948409"/>
            <a:ext cx="34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Higher Bike-sharing ridership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523B6D-CBA1-42F5-98F3-0DB78D728EAE}"/>
              </a:ext>
            </a:extLst>
          </p:cNvPr>
          <p:cNvSpPr/>
          <p:nvPr/>
        </p:nvSpPr>
        <p:spPr>
          <a:xfrm>
            <a:off x="2356338" y="2950089"/>
            <a:ext cx="11723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Data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3227"/>
            <a:ext cx="8596668" cy="5369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Bay Wheels bike-sharing system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rebuchet MS (body)"/>
              </a:rPr>
              <a:t>Stations across </a:t>
            </a:r>
            <a:r>
              <a:rPr lang="en-US" i="1" dirty="0">
                <a:solidFill>
                  <a:schemeClr val="tx1"/>
                </a:solidFill>
                <a:latin typeface="Trebuchet MS (body)"/>
              </a:rPr>
              <a:t>San Francisco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rebuchet MS (body)"/>
              </a:rPr>
              <a:t>East Bay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, and </a:t>
            </a:r>
            <a:r>
              <a:rPr lang="en-US" i="1" dirty="0">
                <a:solidFill>
                  <a:schemeClr val="tx1"/>
                </a:solidFill>
                <a:latin typeface="Trebuchet MS (body)"/>
              </a:rPr>
              <a:t>San Jose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rebuchet MS (body)"/>
              </a:rPr>
              <a:t>Operated by </a:t>
            </a:r>
            <a:r>
              <a:rPr lang="en-US" i="1" dirty="0">
                <a:solidFill>
                  <a:schemeClr val="tx1"/>
                </a:solidFill>
                <a:latin typeface="Trebuchet MS (body)"/>
              </a:rPr>
              <a:t>Lyft</a:t>
            </a:r>
          </a:p>
          <a:p>
            <a:pPr lvl="1">
              <a:lnSpc>
                <a:spcPct val="150000"/>
              </a:lnSpc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99CC00"/>
                </a:solidFill>
              </a:rPr>
              <a:t>Foursquare </a:t>
            </a:r>
            <a:r>
              <a:rPr lang="en-US" sz="1700" dirty="0">
                <a:solidFill>
                  <a:schemeClr val="tx1"/>
                </a:solidFill>
              </a:rPr>
              <a:t>location data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Types of </a:t>
            </a:r>
            <a:r>
              <a:rPr lang="en-US" sz="1600" dirty="0">
                <a:solidFill>
                  <a:srgbClr val="99CC00"/>
                </a:solidFill>
              </a:rPr>
              <a:t>venues</a:t>
            </a:r>
            <a:r>
              <a:rPr lang="en-US" sz="1600" dirty="0">
                <a:solidFill>
                  <a:schemeClr val="tx1"/>
                </a:solidFill>
              </a:rPr>
              <a:t> within 150 m of </a:t>
            </a:r>
            <a:r>
              <a:rPr lang="en-US" sz="1600" dirty="0">
                <a:solidFill>
                  <a:srgbClr val="99CC00"/>
                </a:solidFill>
              </a:rPr>
              <a:t>stations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99CC00"/>
                </a:solidFill>
              </a:rPr>
              <a:t>Station segmentation/clustering </a:t>
            </a:r>
            <a:r>
              <a:rPr lang="en-US" sz="1700" dirty="0">
                <a:solidFill>
                  <a:schemeClr val="tx1"/>
                </a:solidFill>
              </a:rPr>
              <a:t>using K-means Clustering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Available </a:t>
            </a:r>
            <a:r>
              <a:rPr lang="en-US" sz="1700" dirty="0">
                <a:solidFill>
                  <a:srgbClr val="99CC00"/>
                </a:solidFill>
              </a:rPr>
              <a:t>anonymized trip logs</a:t>
            </a:r>
            <a:r>
              <a:rPr lang="en-US" sz="1700" dirty="0">
                <a:solidFill>
                  <a:schemeClr val="tx1"/>
                </a:solidFill>
              </a:rPr>
              <a:t> of Bay Wheels system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Investigating </a:t>
            </a:r>
            <a:r>
              <a:rPr lang="en-US" sz="1700" dirty="0">
                <a:solidFill>
                  <a:srgbClr val="99CC00"/>
                </a:solidFill>
              </a:rPr>
              <a:t>average monthly total </a:t>
            </a:r>
            <a:r>
              <a:rPr lang="en-US" sz="1700" dirty="0">
                <a:solidFill>
                  <a:schemeClr val="tx1"/>
                </a:solidFill>
              </a:rPr>
              <a:t>and </a:t>
            </a:r>
            <a:r>
              <a:rPr lang="en-US" sz="1700" dirty="0">
                <a:solidFill>
                  <a:srgbClr val="99CC00"/>
                </a:solidFill>
              </a:rPr>
              <a:t>morning rush hour started trips </a:t>
            </a:r>
            <a:r>
              <a:rPr lang="en-US" sz="1700" dirty="0">
                <a:solidFill>
                  <a:schemeClr val="tx1"/>
                </a:solidFill>
              </a:rPr>
              <a:t>in relation to clusters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rgbClr val="77A431"/>
              </a:solidFill>
              <a:latin typeface="Trebuchet MS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8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59035" cy="5005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Optimal number of clusters (K); </a:t>
            </a:r>
            <a:r>
              <a:rPr lang="en-US" sz="2000" i="1" dirty="0">
                <a:solidFill>
                  <a:schemeClr val="tx1"/>
                </a:solidFill>
                <a:latin typeface="Trebuchet MS (body)"/>
              </a:rPr>
              <a:t>K = 10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selected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rebuchet MS (body)"/>
              </a:rPr>
              <a:t>Using elbow method and Silhouette score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rgbClr val="77A431"/>
              </a:solidFill>
              <a:latin typeface="Trebuchet MS (body)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1DF29-631B-47E3-9DF3-1CFA7931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30" y="2763693"/>
            <a:ext cx="3642627" cy="2377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4A50D-AB66-4B4B-B0DF-DEEFD03A8F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3137" y="3106180"/>
            <a:ext cx="4249985" cy="2651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5EAB6-282F-4626-9A16-ED07E84A214B}"/>
              </a:ext>
            </a:extLst>
          </p:cNvPr>
          <p:cNvSpPr txBox="1"/>
          <p:nvPr/>
        </p:nvSpPr>
        <p:spPr>
          <a:xfrm>
            <a:off x="1985324" y="5141133"/>
            <a:ext cx="2250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Elbow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28BD2-E23E-4762-9710-53E17E3563BC}"/>
              </a:ext>
            </a:extLst>
          </p:cNvPr>
          <p:cNvSpPr txBox="1"/>
          <p:nvPr/>
        </p:nvSpPr>
        <p:spPr>
          <a:xfrm>
            <a:off x="6096000" y="5757940"/>
            <a:ext cx="296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Silhouette Score Method</a:t>
            </a:r>
          </a:p>
        </p:txBody>
      </p:sp>
    </p:spTree>
    <p:extLst>
      <p:ext uri="{BB962C8B-B14F-4D97-AF65-F5344CB8AC3E}">
        <p14:creationId xmlns:p14="http://schemas.microsoft.com/office/powerpoint/2010/main" val="207130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Results,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59035" cy="5005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tx1"/>
                </a:solidFill>
                <a:latin typeface="Trebuchet MS (body)"/>
              </a:rPr>
              <a:t>K = 10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Clusters of Bay Wheels Stations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rebuchet MS (body)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rgbClr val="77A431"/>
              </a:solidFill>
              <a:latin typeface="Trebuchet MS (body)"/>
            </a:endParaRP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58A3F5-1A61-4CDB-AB87-E761E773E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08338"/>
              </p:ext>
            </p:extLst>
          </p:nvPr>
        </p:nvGraphicFramePr>
        <p:xfrm>
          <a:off x="1734453" y="2419449"/>
          <a:ext cx="6844794" cy="3383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6733">
                  <a:extLst>
                    <a:ext uri="{9D8B030D-6E8A-4147-A177-3AD203B41FA5}">
                      <a16:colId xmlns:a16="http://schemas.microsoft.com/office/drawing/2014/main" val="3982168472"/>
                    </a:ext>
                  </a:extLst>
                </a:gridCol>
                <a:gridCol w="2195408">
                  <a:extLst>
                    <a:ext uri="{9D8B030D-6E8A-4147-A177-3AD203B41FA5}">
                      <a16:colId xmlns:a16="http://schemas.microsoft.com/office/drawing/2014/main" val="4243703477"/>
                    </a:ext>
                  </a:extLst>
                </a:gridCol>
                <a:gridCol w="3512653">
                  <a:extLst>
                    <a:ext uri="{9D8B030D-6E8A-4147-A177-3AD203B41FA5}">
                      <a16:colId xmlns:a16="http://schemas.microsoft.com/office/drawing/2014/main" val="3641962899"/>
                    </a:ext>
                  </a:extLst>
                </a:gridCol>
              </a:tblGrid>
              <a:tr h="58095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Cluster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Number of Stations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Most Common Venue Types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468365079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Park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3843823772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Coffee shop; yoga studio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120529639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Art gallery; yoga studio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197779325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Grocery store; yoga studio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101964767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Gym; yoga studio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1211721591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Mexican restaurant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3112966203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Play ground; yoga studio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245444030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Food &amp; drink shop; yoga store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421438969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Food truck; yoga studio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1690326096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Café; yoga studio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5379" marR="105379" marT="0" marB="0"/>
                </a:tc>
                <a:extLst>
                  <a:ext uri="{0D108BD9-81ED-4DB2-BD59-A6C34878D82A}">
                    <a16:rowId xmlns:a16="http://schemas.microsoft.com/office/drawing/2014/main" val="18343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Results,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59035" cy="5005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tx1"/>
                </a:solidFill>
                <a:latin typeface="Trebuchet MS (body)"/>
              </a:rPr>
              <a:t>K = 10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Clusters of Bay Wheels Stations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rebuchet MS (body)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rgbClr val="77A431"/>
              </a:solidFill>
              <a:latin typeface="Trebuchet MS (body)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D6F8F-B8B1-42DC-AAD2-DC30A0E5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20" y="2205168"/>
            <a:ext cx="529867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7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232-89DA-4E1D-8209-ED44602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CC00"/>
                </a:solidFill>
              </a:rPr>
              <a:t>Results,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A9D-37CE-425F-904F-FA3CAAE8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959035" cy="50059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tx1"/>
                </a:solidFill>
                <a:latin typeface="Trebuchet MS (body)"/>
              </a:rPr>
              <a:t>Trip Count Analysis: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Average monthly total started trips based on clusters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Outliers: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rebuchet MS (body)"/>
              </a:rPr>
              <a:t>Clusters 1, 7, and 10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rebuchet MS (body)"/>
              </a:rPr>
              <a:t>Only 1 outlier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rebuchet MS (body)"/>
              </a:rPr>
              <a:t>Cluster 2: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rebuchet MS (body)"/>
              </a:rPr>
              <a:t>334 stations in this cluster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rebuchet MS (body)"/>
              </a:rPr>
              <a:t>Only 15 outliers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rgbClr val="77A431"/>
              </a:solidFill>
              <a:latin typeface="Trebuchet MS (body)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1C251-90CD-4313-9887-C197F8A5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799" y="2692998"/>
            <a:ext cx="54051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00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564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Trebuchet MS (body)</vt:lpstr>
      <vt:lpstr>Wingdings</vt:lpstr>
      <vt:lpstr>Wingdings 3</vt:lpstr>
      <vt:lpstr>Facet</vt:lpstr>
      <vt:lpstr>Bay Wheels Bike-Sharing Station Segmentation and Trip Count Analysis</vt:lpstr>
      <vt:lpstr>Introduction</vt:lpstr>
      <vt:lpstr>Introduction, cont’d</vt:lpstr>
      <vt:lpstr>Introduction, cont’d</vt:lpstr>
      <vt:lpstr>Data and Methodology</vt:lpstr>
      <vt:lpstr>Results</vt:lpstr>
      <vt:lpstr>Results, cont’d</vt:lpstr>
      <vt:lpstr>Results, cont’d</vt:lpstr>
      <vt:lpstr>Results, cont’d</vt:lpstr>
      <vt:lpstr>Results, cont’d</vt:lpstr>
      <vt:lpstr>Conclusion</vt:lpstr>
      <vt:lpstr>Conclusion, cont’d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 Wheels Bike-Sharing Station Segmentation and Trip Count Analysis</dc:title>
  <dc:creator>Mohammad Hossein Shojaei</dc:creator>
  <cp:lastModifiedBy>Mohammad Hossein Shojaei</cp:lastModifiedBy>
  <cp:revision>43</cp:revision>
  <dcterms:created xsi:type="dcterms:W3CDTF">2020-05-29T06:40:06Z</dcterms:created>
  <dcterms:modified xsi:type="dcterms:W3CDTF">2020-05-29T17:18:04Z</dcterms:modified>
</cp:coreProperties>
</file>