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70" r:id="rId3"/>
    <p:sldId id="257" r:id="rId4"/>
    <p:sldId id="256" r:id="rId5"/>
    <p:sldId id="271" r:id="rId6"/>
    <p:sldId id="264" r:id="rId7"/>
    <p:sldId id="295" r:id="rId8"/>
    <p:sldId id="272" r:id="rId9"/>
    <p:sldId id="273" r:id="rId10"/>
    <p:sldId id="274" r:id="rId11"/>
    <p:sldId id="276" r:id="rId12"/>
    <p:sldId id="277" r:id="rId13"/>
    <p:sldId id="283" r:id="rId14"/>
    <p:sldId id="279" r:id="rId15"/>
    <p:sldId id="284" r:id="rId16"/>
    <p:sldId id="282" r:id="rId17"/>
    <p:sldId id="286" r:id="rId18"/>
    <p:sldId id="287" r:id="rId19"/>
    <p:sldId id="288" r:id="rId20"/>
    <p:sldId id="289" r:id="rId21"/>
    <p:sldId id="285" r:id="rId22"/>
    <p:sldId id="291" r:id="rId23"/>
    <p:sldId id="292" r:id="rId24"/>
    <p:sldId id="293" r:id="rId25"/>
    <p:sldId id="294" r:id="rId26"/>
    <p:sldId id="29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258"/>
    <a:srgbClr val="100C0A"/>
    <a:srgbClr val="00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e71739a4_13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be71739a4_1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6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45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14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69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43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143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51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109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1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9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371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749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540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https://www.logicbig.com/quick-info/programming/multi-threading.html</a:t>
            </a:r>
            <a:endParaRPr dirty="0"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7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https://www.logicbig.com/quick-info/programming/multi-threading.html</a:t>
            </a:r>
            <a:endParaRPr dirty="0"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96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25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74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29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75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93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79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126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125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78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80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-433387" y="-485775"/>
            <a:ext cx="10029824" cy="6007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2438" y="2671763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2884" y="414801"/>
            <a:ext cx="8238233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3"/>
          </p:nvPr>
        </p:nvSpPr>
        <p:spPr>
          <a:xfrm>
            <a:off x="452438" y="4353716"/>
            <a:ext cx="8239125" cy="41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6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4114800" y="-76200"/>
            <a:ext cx="4554314" cy="530066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2438" y="476250"/>
            <a:ext cx="3667125" cy="220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2438" y="2647716"/>
            <a:ext cx="3667125" cy="201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55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95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088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3667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3667125" cy="30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>
            <a:spLocks noGrp="1"/>
          </p:cNvSpPr>
          <p:nvPr>
            <p:ph type="pic" idx="3"/>
          </p:nvPr>
        </p:nvSpPr>
        <p:spPr>
          <a:xfrm>
            <a:off x="4572000" y="-152725"/>
            <a:ext cx="4093828" cy="5458437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3667125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25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11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9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marL="1828800" lvl="3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marL="2286000" lvl="4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284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52438" y="1845316"/>
            <a:ext cx="8239125" cy="14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020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52438" y="403473"/>
            <a:ext cx="8239125" cy="27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452438" y="3098317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93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911259" y="40032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657721" y="1852448"/>
            <a:ext cx="7828558" cy="143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75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>
            <a:spLocks noGrp="1"/>
          </p:cNvSpPr>
          <p:nvPr>
            <p:ph type="pic" idx="2"/>
          </p:nvPr>
        </p:nvSpPr>
        <p:spPr>
          <a:xfrm>
            <a:off x="5910263" y="381000"/>
            <a:ext cx="2789662" cy="223112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7"/>
          <p:cNvSpPr>
            <a:spLocks noGrp="1"/>
          </p:cNvSpPr>
          <p:nvPr>
            <p:ph type="pic" idx="3"/>
          </p:nvPr>
        </p:nvSpPr>
        <p:spPr>
          <a:xfrm>
            <a:off x="5062538" y="1491853"/>
            <a:ext cx="3914775" cy="455631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7"/>
          <p:cNvSpPr>
            <a:spLocks noGrp="1"/>
          </p:cNvSpPr>
          <p:nvPr>
            <p:ph type="pic" idx="4"/>
          </p:nvPr>
        </p:nvSpPr>
        <p:spPr>
          <a:xfrm>
            <a:off x="-52387" y="185738"/>
            <a:ext cx="6229350" cy="4672013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61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>
            <a:spLocks noGrp="1"/>
          </p:cNvSpPr>
          <p:nvPr>
            <p:ph type="pic" idx="2"/>
          </p:nvPr>
        </p:nvSpPr>
        <p:spPr>
          <a:xfrm>
            <a:off x="-500062" y="-2071687"/>
            <a:ext cx="10144125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995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1152300" y="837750"/>
            <a:ext cx="68394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Oswald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Intro to Multi-Threading</a:t>
            </a:r>
            <a:endParaRPr kumimoji="0" sz="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1692150" y="2632925"/>
            <a:ext cx="57597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" sz="2700" dirty="0">
                <a:solidFill>
                  <a:srgbClr val="FFFFFF"/>
                </a:solidFill>
              </a:rPr>
              <a:t>Sam Shue, PhD</a:t>
            </a:r>
            <a:endParaRPr kumimoji="0" sz="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make a thread in C++?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dirty="0"/>
              <a:t>Step 0: Include standard thread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Organize simultaneous behavior into 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2: Create thread object and give it the function to execute</a:t>
            </a:r>
            <a:endParaRPr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BDDD0-492C-5062-5AFF-BA39F94A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98" y="1985390"/>
            <a:ext cx="2286117" cy="43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C367D-E5E5-F2E4-7CF7-50556FEB2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15" y="3147278"/>
            <a:ext cx="2546481" cy="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D445F-138E-C4C3-4711-9D2C2AE49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915" y="4293270"/>
            <a:ext cx="256553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4084617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do we do if we need data that a thread is operating 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can wait for a thread to finish with the “join”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“join” function will stall the code until the thread is finished</a:t>
            </a:r>
            <a:endParaRPr sz="3500" dirty="0"/>
          </a:p>
        </p:txBody>
      </p:sp>
      <p:pic>
        <p:nvPicPr>
          <p:cNvPr id="6" name="Picture 2" descr="C++ Tutorial: C++11/C++14 Thread 1. Creating Threads - 2017">
            <a:extLst>
              <a:ext uri="{FF2B5EF4-FFF2-40B4-BE49-F238E27FC236}">
                <a16:creationId xmlns:a16="http://schemas.microsoft.com/office/drawing/2014/main" id="{85B29D72-8D1F-5590-85CB-6192135D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23" y="1158865"/>
            <a:ext cx="3219231" cy="28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2830D-4C65-1C28-5667-D5C34ADF60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122" r="64150"/>
          <a:stretch/>
        </p:blipFill>
        <p:spPr>
          <a:xfrm>
            <a:off x="5828424" y="4285956"/>
            <a:ext cx="1482087" cy="3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C++ Thread Demo</a:t>
            </a:r>
          </a:p>
        </p:txBody>
      </p:sp>
    </p:spTree>
    <p:extLst>
      <p:ext uri="{BB962C8B-B14F-4D97-AF65-F5344CB8AC3E}">
        <p14:creationId xmlns:p14="http://schemas.microsoft.com/office/powerpoint/2010/main" val="35037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Let’s thread our image processing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We’ll functionalize the edge detection algorithm and file access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thread will then call the function once the user specifies the file</a:t>
            </a:r>
          </a:p>
        </p:txBody>
      </p:sp>
    </p:spTree>
    <p:extLst>
      <p:ext uri="{BB962C8B-B14F-4D97-AF65-F5344CB8AC3E}">
        <p14:creationId xmlns:p14="http://schemas.microsoft.com/office/powerpoint/2010/main" val="308516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918855"/>
            <a:ext cx="8520600" cy="1073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Threaded </a:t>
            </a:r>
          </a:p>
          <a:p>
            <a:pPr algn="ctr"/>
            <a:r>
              <a:rPr lang="en-US" sz="44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23809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Success!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user input can be collected while at the same time the image is processed!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But wait… what happened to our images?</a:t>
            </a:r>
          </a:p>
        </p:txBody>
      </p:sp>
    </p:spTree>
    <p:extLst>
      <p:ext uri="{BB962C8B-B14F-4D97-AF65-F5344CB8AC3E}">
        <p14:creationId xmlns:p14="http://schemas.microsoft.com/office/powerpoint/2010/main" val="2995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89C73D69-3155-72F1-DBB0-EA066B6A3345}"/>
              </a:ext>
            </a:extLst>
          </p:cNvPr>
          <p:cNvSpPr/>
          <p:nvPr/>
        </p:nvSpPr>
        <p:spPr>
          <a:xfrm>
            <a:off x="5805054" y="1600200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B016D02-D3C5-4CC2-4C20-9BE97E141C8A}"/>
              </a:ext>
            </a:extLst>
          </p:cNvPr>
          <p:cNvSpPr/>
          <p:nvPr/>
        </p:nvSpPr>
        <p:spPr>
          <a:xfrm>
            <a:off x="6227618" y="2161005"/>
            <a:ext cx="270164" cy="1953795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703E19C-893E-BFF5-A900-C9826DF82C25}"/>
              </a:ext>
            </a:extLst>
          </p:cNvPr>
          <p:cNvSpPr/>
          <p:nvPr/>
        </p:nvSpPr>
        <p:spPr>
          <a:xfrm>
            <a:off x="7232072" y="2161005"/>
            <a:ext cx="270164" cy="1849282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5"/>
          <p:cNvSpPr txBox="1"/>
          <p:nvPr/>
        </p:nvSpPr>
        <p:spPr>
          <a:xfrm>
            <a:off x="904725" y="1129750"/>
            <a:ext cx="472022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image processing functions share a temporary buffer when working on images…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When multiple threads run at the same time, they both use this same buffer and write over each others’ data!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is called a race condition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8708ED-28FA-E6C2-D814-E6429B6853AE}"/>
              </a:ext>
            </a:extLst>
          </p:cNvPr>
          <p:cNvSpPr/>
          <p:nvPr/>
        </p:nvSpPr>
        <p:spPr>
          <a:xfrm>
            <a:off x="5805054" y="2604050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98131E-AD4E-A049-AB9D-926D671E1328}"/>
              </a:ext>
            </a:extLst>
          </p:cNvPr>
          <p:cNvSpPr/>
          <p:nvPr/>
        </p:nvSpPr>
        <p:spPr>
          <a:xfrm>
            <a:off x="5943599" y="4038600"/>
            <a:ext cx="2826328" cy="498765"/>
          </a:xfrm>
          <a:prstGeom prst="ellipse">
            <a:avLst/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buffer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45583865-3F37-5EC9-0327-2259122207B1}"/>
              </a:ext>
            </a:extLst>
          </p:cNvPr>
          <p:cNvSpPr/>
          <p:nvPr/>
        </p:nvSpPr>
        <p:spPr>
          <a:xfrm>
            <a:off x="6729845" y="3193472"/>
            <a:ext cx="270164" cy="845127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7E6D941-E1EF-A7DB-7286-2B034A7AFB9E}"/>
              </a:ext>
            </a:extLst>
          </p:cNvPr>
          <p:cNvSpPr/>
          <p:nvPr/>
        </p:nvSpPr>
        <p:spPr>
          <a:xfrm>
            <a:off x="7749886" y="3185940"/>
            <a:ext cx="270164" cy="852659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4D5F1-B4BF-9ACB-3B23-597179CA9024}"/>
              </a:ext>
            </a:extLst>
          </p:cNvPr>
          <p:cNvCxnSpPr/>
          <p:nvPr/>
        </p:nvCxnSpPr>
        <p:spPr>
          <a:xfrm>
            <a:off x="5805054" y="1333500"/>
            <a:ext cx="3103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E66E67-FB1E-E667-ED5D-68D706EE888B}"/>
              </a:ext>
            </a:extLst>
          </p:cNvPr>
          <p:cNvSpPr txBox="1"/>
          <p:nvPr/>
        </p:nvSpPr>
        <p:spPr>
          <a:xfrm>
            <a:off x="6729845" y="1035050"/>
            <a:ext cx="10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5783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89C73D69-3155-72F1-DBB0-EA066B6A3345}"/>
              </a:ext>
            </a:extLst>
          </p:cNvPr>
          <p:cNvSpPr/>
          <p:nvPr/>
        </p:nvSpPr>
        <p:spPr>
          <a:xfrm>
            <a:off x="2877704" y="1915469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B016D02-D3C5-4CC2-4C20-9BE97E141C8A}"/>
              </a:ext>
            </a:extLst>
          </p:cNvPr>
          <p:cNvSpPr/>
          <p:nvPr/>
        </p:nvSpPr>
        <p:spPr>
          <a:xfrm>
            <a:off x="3300268" y="2476275"/>
            <a:ext cx="270164" cy="1479776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703E19C-893E-BFF5-A900-C9826DF82C25}"/>
              </a:ext>
            </a:extLst>
          </p:cNvPr>
          <p:cNvSpPr/>
          <p:nvPr/>
        </p:nvSpPr>
        <p:spPr>
          <a:xfrm>
            <a:off x="4304722" y="2476274"/>
            <a:ext cx="270164" cy="1473878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5"/>
          <p:cNvSpPr txBox="1"/>
          <p:nvPr/>
        </p:nvSpPr>
        <p:spPr>
          <a:xfrm>
            <a:off x="904724" y="1129750"/>
            <a:ext cx="58389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Solution: We need to lock the data!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8708ED-28FA-E6C2-D814-E6429B6853AE}"/>
              </a:ext>
            </a:extLst>
          </p:cNvPr>
          <p:cNvSpPr/>
          <p:nvPr/>
        </p:nvSpPr>
        <p:spPr>
          <a:xfrm>
            <a:off x="2877704" y="2919319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98131E-AD4E-A049-AB9D-926D671E1328}"/>
              </a:ext>
            </a:extLst>
          </p:cNvPr>
          <p:cNvSpPr/>
          <p:nvPr/>
        </p:nvSpPr>
        <p:spPr>
          <a:xfrm>
            <a:off x="3016249" y="4441414"/>
            <a:ext cx="2826328" cy="498765"/>
          </a:xfrm>
          <a:prstGeom prst="ellipse">
            <a:avLst/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buffer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45583865-3F37-5EC9-0327-2259122207B1}"/>
              </a:ext>
            </a:extLst>
          </p:cNvPr>
          <p:cNvSpPr/>
          <p:nvPr/>
        </p:nvSpPr>
        <p:spPr>
          <a:xfrm>
            <a:off x="3802495" y="3508741"/>
            <a:ext cx="270164" cy="441411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7E6D941-E1EF-A7DB-7286-2B034A7AFB9E}"/>
              </a:ext>
            </a:extLst>
          </p:cNvPr>
          <p:cNvSpPr/>
          <p:nvPr/>
        </p:nvSpPr>
        <p:spPr>
          <a:xfrm>
            <a:off x="4822536" y="3501210"/>
            <a:ext cx="270164" cy="454842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Lock with solid fill">
            <a:extLst>
              <a:ext uri="{FF2B5EF4-FFF2-40B4-BE49-F238E27FC236}">
                <a16:creationId xmlns:a16="http://schemas.microsoft.com/office/drawing/2014/main" id="{0FB2E957-192D-CA4D-D39B-A211884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9124" y="4004392"/>
            <a:ext cx="552451" cy="552451"/>
          </a:xfrm>
          <a:prstGeom prst="rect">
            <a:avLst/>
          </a:prstGeom>
        </p:spPr>
      </p:pic>
      <p:sp>
        <p:nvSpPr>
          <p:cNvPr id="12" name="Graphic 10" descr="Lock with solid fill">
            <a:extLst>
              <a:ext uri="{FF2B5EF4-FFF2-40B4-BE49-F238E27FC236}">
                <a16:creationId xmlns:a16="http://schemas.microsoft.com/office/drawing/2014/main" id="{DFA180AF-16A8-FB7D-C5E1-2AC22672B604}"/>
              </a:ext>
            </a:extLst>
          </p:cNvPr>
          <p:cNvSpPr/>
          <p:nvPr/>
        </p:nvSpPr>
        <p:spPr>
          <a:xfrm>
            <a:off x="4304722" y="3993010"/>
            <a:ext cx="322263" cy="420092"/>
          </a:xfrm>
          <a:custGeom>
            <a:avLst/>
            <a:gdLst>
              <a:gd name="connsiteX0" fmla="*/ 172641 w 322263"/>
              <a:gd name="connsiteY0" fmla="*/ 332046 h 420092"/>
              <a:gd name="connsiteX1" fmla="*/ 172641 w 322263"/>
              <a:gd name="connsiteY1" fmla="*/ 362546 h 420092"/>
              <a:gd name="connsiteX2" fmla="*/ 149622 w 322263"/>
              <a:gd name="connsiteY2" fmla="*/ 362546 h 420092"/>
              <a:gd name="connsiteX3" fmla="*/ 149622 w 322263"/>
              <a:gd name="connsiteY3" fmla="*/ 332046 h 420092"/>
              <a:gd name="connsiteX4" fmla="*/ 126603 w 322263"/>
              <a:gd name="connsiteY4" fmla="*/ 299244 h 420092"/>
              <a:gd name="connsiteX5" fmla="*/ 161132 w 322263"/>
              <a:gd name="connsiteY5" fmla="*/ 264716 h 420092"/>
              <a:gd name="connsiteX6" fmla="*/ 195660 w 322263"/>
              <a:gd name="connsiteY6" fmla="*/ 299244 h 420092"/>
              <a:gd name="connsiteX7" fmla="*/ 172641 w 322263"/>
              <a:gd name="connsiteY7" fmla="*/ 332046 h 420092"/>
              <a:gd name="connsiteX8" fmla="*/ 74811 w 322263"/>
              <a:gd name="connsiteY8" fmla="*/ 120849 h 420092"/>
              <a:gd name="connsiteX9" fmla="*/ 161132 w 322263"/>
              <a:gd name="connsiteY9" fmla="*/ 34528 h 420092"/>
              <a:gd name="connsiteX10" fmla="*/ 247452 w 322263"/>
              <a:gd name="connsiteY10" fmla="*/ 120849 h 420092"/>
              <a:gd name="connsiteX11" fmla="*/ 247452 w 322263"/>
              <a:gd name="connsiteY11" fmla="*/ 184726 h 420092"/>
              <a:gd name="connsiteX12" fmla="*/ 161132 w 322263"/>
              <a:gd name="connsiteY12" fmla="*/ 178396 h 420092"/>
              <a:gd name="connsiteX13" fmla="*/ 74811 w 322263"/>
              <a:gd name="connsiteY13" fmla="*/ 184726 h 420092"/>
              <a:gd name="connsiteX14" fmla="*/ 74811 w 322263"/>
              <a:gd name="connsiteY14" fmla="*/ 120849 h 420092"/>
              <a:gd name="connsiteX15" fmla="*/ 281980 w 322263"/>
              <a:gd name="connsiteY15" fmla="*/ 187028 h 420092"/>
              <a:gd name="connsiteX16" fmla="*/ 281980 w 322263"/>
              <a:gd name="connsiteY16" fmla="*/ 120849 h 420092"/>
              <a:gd name="connsiteX17" fmla="*/ 161132 w 322263"/>
              <a:gd name="connsiteY17" fmla="*/ 0 h 420092"/>
              <a:gd name="connsiteX18" fmla="*/ 40283 w 322263"/>
              <a:gd name="connsiteY18" fmla="*/ 120849 h 420092"/>
              <a:gd name="connsiteX19" fmla="*/ 40283 w 322263"/>
              <a:gd name="connsiteY19" fmla="*/ 187028 h 420092"/>
              <a:gd name="connsiteX20" fmla="*/ 0 w 322263"/>
              <a:gd name="connsiteY20" fmla="*/ 189905 h 420092"/>
              <a:gd name="connsiteX21" fmla="*/ 0 w 322263"/>
              <a:gd name="connsiteY21" fmla="*/ 408584 h 420092"/>
              <a:gd name="connsiteX22" fmla="*/ 161132 w 322263"/>
              <a:gd name="connsiteY22" fmla="*/ 420093 h 420092"/>
              <a:gd name="connsiteX23" fmla="*/ 322263 w 322263"/>
              <a:gd name="connsiteY23" fmla="*/ 408584 h 420092"/>
              <a:gd name="connsiteX24" fmla="*/ 322263 w 322263"/>
              <a:gd name="connsiteY24" fmla="*/ 189905 h 420092"/>
              <a:gd name="connsiteX25" fmla="*/ 281980 w 322263"/>
              <a:gd name="connsiteY25" fmla="*/ 187028 h 42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2263" h="420092">
                <a:moveTo>
                  <a:pt x="172641" y="332046"/>
                </a:moveTo>
                <a:lnTo>
                  <a:pt x="172641" y="362546"/>
                </a:lnTo>
                <a:lnTo>
                  <a:pt x="149622" y="362546"/>
                </a:lnTo>
                <a:lnTo>
                  <a:pt x="149622" y="332046"/>
                </a:lnTo>
                <a:cubicBezTo>
                  <a:pt x="136386" y="327442"/>
                  <a:pt x="126603" y="314782"/>
                  <a:pt x="126603" y="299244"/>
                </a:cubicBezTo>
                <a:cubicBezTo>
                  <a:pt x="126603" y="280254"/>
                  <a:pt x="142141" y="264716"/>
                  <a:pt x="161132" y="264716"/>
                </a:cubicBezTo>
                <a:cubicBezTo>
                  <a:pt x="180122" y="264716"/>
                  <a:pt x="195660" y="280254"/>
                  <a:pt x="195660" y="299244"/>
                </a:cubicBezTo>
                <a:cubicBezTo>
                  <a:pt x="195660" y="314207"/>
                  <a:pt x="185877" y="326867"/>
                  <a:pt x="172641" y="332046"/>
                </a:cubicBezTo>
                <a:close/>
                <a:moveTo>
                  <a:pt x="74811" y="120849"/>
                </a:moveTo>
                <a:cubicBezTo>
                  <a:pt x="74811" y="73085"/>
                  <a:pt x="113368" y="34528"/>
                  <a:pt x="161132" y="34528"/>
                </a:cubicBezTo>
                <a:cubicBezTo>
                  <a:pt x="208896" y="34528"/>
                  <a:pt x="247452" y="73085"/>
                  <a:pt x="247452" y="120849"/>
                </a:cubicBezTo>
                <a:lnTo>
                  <a:pt x="247452" y="184726"/>
                </a:lnTo>
                <a:lnTo>
                  <a:pt x="161132" y="178396"/>
                </a:lnTo>
                <a:lnTo>
                  <a:pt x="74811" y="184726"/>
                </a:lnTo>
                <a:lnTo>
                  <a:pt x="74811" y="120849"/>
                </a:lnTo>
                <a:close/>
                <a:moveTo>
                  <a:pt x="281980" y="187028"/>
                </a:moveTo>
                <a:lnTo>
                  <a:pt x="281980" y="120849"/>
                </a:lnTo>
                <a:cubicBezTo>
                  <a:pt x="281980" y="54094"/>
                  <a:pt x="227886" y="0"/>
                  <a:pt x="161132" y="0"/>
                </a:cubicBezTo>
                <a:cubicBezTo>
                  <a:pt x="94377" y="0"/>
                  <a:pt x="40283" y="54094"/>
                  <a:pt x="40283" y="120849"/>
                </a:cubicBezTo>
                <a:lnTo>
                  <a:pt x="40283" y="187028"/>
                </a:lnTo>
                <a:lnTo>
                  <a:pt x="0" y="189905"/>
                </a:lnTo>
                <a:lnTo>
                  <a:pt x="0" y="408584"/>
                </a:lnTo>
                <a:lnTo>
                  <a:pt x="161132" y="420093"/>
                </a:lnTo>
                <a:lnTo>
                  <a:pt x="322263" y="408584"/>
                </a:lnTo>
                <a:lnTo>
                  <a:pt x="322263" y="189905"/>
                </a:lnTo>
                <a:lnTo>
                  <a:pt x="281980" y="187028"/>
                </a:lnTo>
                <a:close/>
              </a:path>
            </a:pathLst>
          </a:custGeom>
          <a:solidFill>
            <a:srgbClr val="000000"/>
          </a:solidFill>
          <a:ln w="5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D5016-96E9-E004-E1CB-78A778E56546}"/>
              </a:ext>
            </a:extLst>
          </p:cNvPr>
          <p:cNvSpPr/>
          <p:nvPr/>
        </p:nvSpPr>
        <p:spPr>
          <a:xfrm rot="169902">
            <a:off x="4513904" y="4122053"/>
            <a:ext cx="108238" cy="5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Stopwatch with solid fill">
            <a:extLst>
              <a:ext uri="{FF2B5EF4-FFF2-40B4-BE49-F238E27FC236}">
                <a16:creationId xmlns:a16="http://schemas.microsoft.com/office/drawing/2014/main" id="{CE3B83F2-A5EE-956C-00B1-02956B27D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1575" y="3986239"/>
            <a:ext cx="473329" cy="473329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84CD97C9-E5F9-B460-C995-4E389A68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926" y="3950152"/>
            <a:ext cx="552451" cy="552451"/>
          </a:xfrm>
          <a:prstGeom prst="rect">
            <a:avLst/>
          </a:prstGeom>
        </p:spPr>
      </p:pic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E93A7F7B-4564-0AE0-44E3-4A690111FB54}"/>
              </a:ext>
            </a:extLst>
          </p:cNvPr>
          <p:cNvSpPr/>
          <p:nvPr/>
        </p:nvSpPr>
        <p:spPr>
          <a:xfrm>
            <a:off x="1238250" y="2518138"/>
            <a:ext cx="2127250" cy="715852"/>
          </a:xfrm>
          <a:prstGeom prst="rightArrowCallout">
            <a:avLst>
              <a:gd name="adj1" fmla="val 10057"/>
              <a:gd name="adj2" fmla="val 10473"/>
              <a:gd name="adj3" fmla="val 25000"/>
              <a:gd name="adj4" fmla="val 6497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locks the buffer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ACDE654C-6535-65F3-AE1B-CE10358CA4A1}"/>
              </a:ext>
            </a:extLst>
          </p:cNvPr>
          <p:cNvSpPr/>
          <p:nvPr/>
        </p:nvSpPr>
        <p:spPr>
          <a:xfrm>
            <a:off x="1327149" y="3339505"/>
            <a:ext cx="2509353" cy="768928"/>
          </a:xfrm>
          <a:prstGeom prst="rightArrowCallout">
            <a:avLst>
              <a:gd name="adj1" fmla="val 10057"/>
              <a:gd name="adj2" fmla="val 10473"/>
              <a:gd name="adj3" fmla="val 25000"/>
              <a:gd name="adj4" fmla="val 538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 waits because the data is locked</a:t>
            </a:r>
          </a:p>
        </p:txBody>
      </p:sp>
      <p:sp>
        <p:nvSpPr>
          <p:cNvPr id="20" name="Callout: Left Arrow 19">
            <a:extLst>
              <a:ext uri="{FF2B5EF4-FFF2-40B4-BE49-F238E27FC236}">
                <a16:creationId xmlns:a16="http://schemas.microsoft.com/office/drawing/2014/main" id="{DD0D9AA3-6E5A-431A-5B2C-1450101A754E}"/>
              </a:ext>
            </a:extLst>
          </p:cNvPr>
          <p:cNvSpPr/>
          <p:nvPr/>
        </p:nvSpPr>
        <p:spPr>
          <a:xfrm>
            <a:off x="4525241" y="2507259"/>
            <a:ext cx="2882900" cy="652268"/>
          </a:xfrm>
          <a:prstGeom prst="leftArrowCallout">
            <a:avLst>
              <a:gd name="adj1" fmla="val 14174"/>
              <a:gd name="adj2" fmla="val 11947"/>
              <a:gd name="adj3" fmla="val 25000"/>
              <a:gd name="adj4" fmla="val 4767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releases lock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96B55664-3FF5-9B9C-42E6-2BE4229855E8}"/>
              </a:ext>
            </a:extLst>
          </p:cNvPr>
          <p:cNvSpPr/>
          <p:nvPr/>
        </p:nvSpPr>
        <p:spPr>
          <a:xfrm>
            <a:off x="5084042" y="3437564"/>
            <a:ext cx="2528453" cy="695382"/>
          </a:xfrm>
          <a:prstGeom prst="leftArrowCallout">
            <a:avLst>
              <a:gd name="adj1" fmla="val 14174"/>
              <a:gd name="adj2" fmla="val 11947"/>
              <a:gd name="adj3" fmla="val 25000"/>
              <a:gd name="adj4" fmla="val 554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 can now lock the buffer</a:t>
            </a:r>
          </a:p>
        </p:txBody>
      </p:sp>
    </p:spTree>
    <p:extLst>
      <p:ext uri="{BB962C8B-B14F-4D97-AF65-F5344CB8AC3E}">
        <p14:creationId xmlns:p14="http://schemas.microsoft.com/office/powerpoint/2010/main" val="189994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kind of lock is called a mutex (short for </a:t>
            </a:r>
            <a:r>
              <a:rPr lang="en-US" sz="2400" b="1" dirty="0" err="1"/>
              <a:t>MUT</a:t>
            </a:r>
            <a:r>
              <a:rPr lang="en-US" sz="2400" dirty="0" err="1"/>
              <a:t>ual</a:t>
            </a:r>
            <a:r>
              <a:rPr lang="en-US" sz="2400" dirty="0"/>
              <a:t> </a:t>
            </a:r>
            <a:r>
              <a:rPr lang="en-US" sz="2400" b="1" dirty="0"/>
              <a:t>Ex</a:t>
            </a:r>
            <a:r>
              <a:rPr lang="en-US" sz="2400" dirty="0"/>
              <a:t>clusion)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mutex can be locked by a thread to secure a resource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another thread tries to lock a mutex that is already locked, it will stall until it can acquire the lock</a:t>
            </a:r>
          </a:p>
        </p:txBody>
      </p:sp>
      <p:pic>
        <p:nvPicPr>
          <p:cNvPr id="2" name="Graphic 1" descr="Lock with solid fill">
            <a:extLst>
              <a:ext uri="{FF2B5EF4-FFF2-40B4-BE49-F238E27FC236}">
                <a16:creationId xmlns:a16="http://schemas.microsoft.com/office/drawing/2014/main" id="{00366A52-45BE-C1EB-3635-4D4A5160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524" y="1704974"/>
            <a:ext cx="2263776" cy="22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make a mutex in C++?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dirty="0"/>
              <a:t>Step 0: Include mutex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Create global mutex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2: Lock and unlock the mutex to secure the resource</a:t>
            </a:r>
            <a:endParaRPr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537EA-3362-B5AF-C35D-5DB70317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58" y="1996222"/>
            <a:ext cx="2114845" cy="34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F3785-CAF7-0838-ADE3-0AE266CD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863" y="2699395"/>
            <a:ext cx="1133633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189A8-2349-2C1A-7AAA-B0AEB0E24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27" y="3380350"/>
            <a:ext cx="1324160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C3C6C9-E165-78B8-6E9B-611B73670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495" y="3809035"/>
            <a:ext cx="160042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32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Demo Code and Slides:</a:t>
            </a:r>
            <a:endParaRPr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653EC-1BBC-0926-8D53-F319DE91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5" y="1805638"/>
            <a:ext cx="3121210" cy="30743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468582"/>
            <a:ext cx="8520600" cy="15240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Mutex Locked </a:t>
            </a:r>
          </a:p>
          <a:p>
            <a:pPr algn="ctr"/>
            <a:r>
              <a:rPr lang="en-US" sz="4400" dirty="0"/>
              <a:t>and Threaded </a:t>
            </a:r>
          </a:p>
          <a:p>
            <a:pPr algn="ctr"/>
            <a:r>
              <a:rPr lang="en-US" sz="44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41491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4" y="1129750"/>
            <a:ext cx="6886725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does the computer simultaneously execute multiple threads?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</a:t>
            </a:r>
            <a:r>
              <a:rPr lang="en-US" sz="2400" b="1" dirty="0"/>
              <a:t>operating system </a:t>
            </a:r>
            <a:r>
              <a:rPr lang="en-US" sz="2400" dirty="0"/>
              <a:t>manages memory for each thread and then swaps back and forth between each thread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86492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292432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operating system creates separate stack space for each thread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Other memory space is shared (heap, data, </a:t>
            </a:r>
            <a:r>
              <a:rPr lang="en-US" sz="2400" dirty="0" err="1"/>
              <a:t>bss</a:t>
            </a:r>
            <a:r>
              <a:rPr lang="en-US" sz="2400" dirty="0"/>
              <a:t>)</a:t>
            </a:r>
            <a:endParaRPr sz="2400" dirty="0"/>
          </a:p>
        </p:txBody>
      </p:sp>
      <p:pic>
        <p:nvPicPr>
          <p:cNvPr id="1026" name="Picture 2" descr="Operating Systems: Threads">
            <a:extLst>
              <a:ext uri="{FF2B5EF4-FFF2-40B4-BE49-F238E27FC236}">
                <a16:creationId xmlns:a16="http://schemas.microsoft.com/office/drawing/2014/main" id="{3C472D98-3BC0-99CD-340F-62322BB8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5" y="1320096"/>
            <a:ext cx="5187325" cy="299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D65C6-F0A7-CD31-7102-0E1EB8547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41"/>
          <a:stretch/>
        </p:blipFill>
        <p:spPr>
          <a:xfrm>
            <a:off x="1247775" y="2282190"/>
            <a:ext cx="6800850" cy="2861310"/>
          </a:xfrm>
          <a:prstGeom prst="rect">
            <a:avLst/>
          </a:prstGeom>
        </p:spPr>
      </p:pic>
      <p:sp>
        <p:nvSpPr>
          <p:cNvPr id="3" name="Google Shape;61;p15">
            <a:extLst>
              <a:ext uri="{FF2B5EF4-FFF2-40B4-BE49-F238E27FC236}">
                <a16:creationId xmlns:a16="http://schemas.microsoft.com/office/drawing/2014/main" id="{84968A79-5E3F-CFBD-BD16-A0D1404E413B}"/>
              </a:ext>
            </a:extLst>
          </p:cNvPr>
          <p:cNvSpPr txBox="1"/>
          <p:nvPr/>
        </p:nvSpPr>
        <p:spPr>
          <a:xfrm>
            <a:off x="904724" y="1129750"/>
            <a:ext cx="666955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operating system’s thread scheduler lets each thread have execution time on the CPU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C3EF-368C-0804-0EEB-071AAED4AD45}"/>
              </a:ext>
            </a:extLst>
          </p:cNvPr>
          <p:cNvSpPr/>
          <p:nvPr/>
        </p:nvSpPr>
        <p:spPr>
          <a:xfrm>
            <a:off x="1968942" y="2340251"/>
            <a:ext cx="3578418" cy="462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5">
            <a:extLst>
              <a:ext uri="{FF2B5EF4-FFF2-40B4-BE49-F238E27FC236}">
                <a16:creationId xmlns:a16="http://schemas.microsoft.com/office/drawing/2014/main" id="{84968A79-5E3F-CFBD-BD16-A0D1404E413B}"/>
              </a:ext>
            </a:extLst>
          </p:cNvPr>
          <p:cNvSpPr txBox="1"/>
          <p:nvPr/>
        </p:nvSpPr>
        <p:spPr>
          <a:xfrm>
            <a:off x="904725" y="1129750"/>
            <a:ext cx="29814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single-core CPU will have to run threads concurrently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Multi-core CPUs can run threads in parallel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65FC8B-3793-7194-7BD2-18CEE8A6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80" y="1129750"/>
            <a:ext cx="46482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6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468582"/>
            <a:ext cx="8520600" cy="15240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Thank You for Coming!</a:t>
            </a:r>
          </a:p>
          <a:p>
            <a:pPr algn="ctr"/>
            <a:endParaRPr lang="en-US" sz="4400" dirty="0"/>
          </a:p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170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73209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 have an application in C++ that extracts edges from several user-specified images.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16E0D-B394-BE12-31B0-71309DD5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" y="23185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53BF33-22DA-0B3A-BADF-A6B00C2C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87" y="23185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CDE57EC-1A66-068B-2235-DC5F80B82058}"/>
              </a:ext>
            </a:extLst>
          </p:cNvPr>
          <p:cNvSpPr/>
          <p:nvPr/>
        </p:nvSpPr>
        <p:spPr>
          <a:xfrm>
            <a:off x="3528646" y="2518117"/>
            <a:ext cx="2086707" cy="1903827"/>
          </a:xfrm>
          <a:prstGeom prst="rightArrow">
            <a:avLst>
              <a:gd name="adj1" fmla="val 78571"/>
              <a:gd name="adj2" fmla="val 50000"/>
            </a:avLst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Blur + </a:t>
            </a:r>
          </a:p>
          <a:p>
            <a:pPr algn="ctr"/>
            <a:r>
              <a:rPr lang="en-US" dirty="0"/>
              <a:t>Laplacian Edge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237773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Current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Application Flowchart</a:t>
            </a:r>
            <a:endParaRPr sz="2400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4240C7C7-60BC-8044-EFDC-1963791E67BF}"/>
              </a:ext>
            </a:extLst>
          </p:cNvPr>
          <p:cNvSpPr/>
          <p:nvPr/>
        </p:nvSpPr>
        <p:spPr>
          <a:xfrm>
            <a:off x="3282461" y="942538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A4CE-247D-0862-1F42-44254121F928}"/>
              </a:ext>
            </a:extLst>
          </p:cNvPr>
          <p:cNvSpPr/>
          <p:nvPr/>
        </p:nvSpPr>
        <p:spPr>
          <a:xfrm>
            <a:off x="3434865" y="1619252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AF6E7-2D67-13C4-0654-869BDE76E384}"/>
              </a:ext>
            </a:extLst>
          </p:cNvPr>
          <p:cNvSpPr/>
          <p:nvPr/>
        </p:nvSpPr>
        <p:spPr>
          <a:xfrm>
            <a:off x="3434864" y="2268710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05D23-3A86-126C-A384-27800CFE0563}"/>
              </a:ext>
            </a:extLst>
          </p:cNvPr>
          <p:cNvSpPr/>
          <p:nvPr/>
        </p:nvSpPr>
        <p:spPr>
          <a:xfrm>
            <a:off x="3434863" y="2873033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466946F-F786-4F3E-14F5-E410379AC7E5}"/>
              </a:ext>
            </a:extLst>
          </p:cNvPr>
          <p:cNvSpPr/>
          <p:nvPr/>
        </p:nvSpPr>
        <p:spPr>
          <a:xfrm>
            <a:off x="3279427" y="3505197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CF759-91F0-BF0D-CB35-B4E63DEC20B2}"/>
              </a:ext>
            </a:extLst>
          </p:cNvPr>
          <p:cNvSpPr/>
          <p:nvPr/>
        </p:nvSpPr>
        <p:spPr>
          <a:xfrm>
            <a:off x="3434860" y="4209752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DFB77-A9D5-602E-C393-06E36BACE3CF}"/>
              </a:ext>
            </a:extLst>
          </p:cNvPr>
          <p:cNvSpPr txBox="1"/>
          <p:nvPr/>
        </p:nvSpPr>
        <p:spPr>
          <a:xfrm rot="5400000">
            <a:off x="4295335" y="4549528"/>
            <a:ext cx="43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053DD-9402-3BDD-6CBF-26C1C4028CF1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358640" y="1491179"/>
            <a:ext cx="4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E8A92-054F-7A45-9079-00CE61BAC00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4358643" y="2095502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A11F0-235F-1AFE-1088-CC3F3BA4805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358642" y="2744960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E05EB-028F-1C33-B861-64183AA7294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flipH="1">
            <a:off x="4355606" y="3349283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756F9-4B4A-A7C5-E07A-B07804802A1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355606" y="4053838"/>
            <a:ext cx="3033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Application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320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Problem: </a:t>
            </a:r>
            <a:r>
              <a:rPr lang="en-US" sz="2400" dirty="0"/>
              <a:t>The process of detecting the edges takes a long time, and so does the user typing in the file name.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Desire: </a:t>
            </a:r>
            <a:r>
              <a:rPr lang="en-US" sz="2400" dirty="0"/>
              <a:t>I would like to collect user input while the program also processes the image in the background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2643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237773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Desired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Application Flowchart</a:t>
            </a:r>
            <a:endParaRPr sz="2400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4240C7C7-60BC-8044-EFDC-1963791E67BF}"/>
              </a:ext>
            </a:extLst>
          </p:cNvPr>
          <p:cNvSpPr/>
          <p:nvPr/>
        </p:nvSpPr>
        <p:spPr>
          <a:xfrm>
            <a:off x="3282461" y="942538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A4CE-247D-0862-1F42-44254121F928}"/>
              </a:ext>
            </a:extLst>
          </p:cNvPr>
          <p:cNvSpPr/>
          <p:nvPr/>
        </p:nvSpPr>
        <p:spPr>
          <a:xfrm>
            <a:off x="6037383" y="1727105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AF6E7-2D67-13C4-0654-869BDE76E384}"/>
              </a:ext>
            </a:extLst>
          </p:cNvPr>
          <p:cNvSpPr/>
          <p:nvPr/>
        </p:nvSpPr>
        <p:spPr>
          <a:xfrm>
            <a:off x="6037382" y="2376563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05D23-3A86-126C-A384-27800CFE0563}"/>
              </a:ext>
            </a:extLst>
          </p:cNvPr>
          <p:cNvSpPr/>
          <p:nvPr/>
        </p:nvSpPr>
        <p:spPr>
          <a:xfrm>
            <a:off x="6037382" y="2971946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466946F-F786-4F3E-14F5-E410379AC7E5}"/>
              </a:ext>
            </a:extLst>
          </p:cNvPr>
          <p:cNvSpPr/>
          <p:nvPr/>
        </p:nvSpPr>
        <p:spPr>
          <a:xfrm>
            <a:off x="3270736" y="2024431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DFB77-A9D5-602E-C393-06E36BACE3CF}"/>
              </a:ext>
            </a:extLst>
          </p:cNvPr>
          <p:cNvSpPr txBox="1"/>
          <p:nvPr/>
        </p:nvSpPr>
        <p:spPr>
          <a:xfrm rot="5400000">
            <a:off x="4276578" y="3829888"/>
            <a:ext cx="43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053DD-9402-3BDD-6CBF-26C1C4028CF1}"/>
              </a:ext>
            </a:extLst>
          </p:cNvPr>
          <p:cNvCxnSpPr>
            <a:cxnSpLocks/>
            <a:stCxn id="2" idx="4"/>
            <a:endCxn id="7" idx="1"/>
          </p:cNvCxnSpPr>
          <p:nvPr/>
        </p:nvCxnSpPr>
        <p:spPr>
          <a:xfrm flipH="1">
            <a:off x="4346915" y="1491179"/>
            <a:ext cx="11725" cy="53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E8A92-054F-7A45-9079-00CE61BAC00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961161" y="2203355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A11F0-235F-1AFE-1088-CC3F3BA480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61160" y="2852813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E05EB-028F-1C33-B861-64183AA7294A}"/>
              </a:ext>
            </a:extLst>
          </p:cNvPr>
          <p:cNvCxnSpPr>
            <a:cxnSpLocks/>
          </p:cNvCxnSpPr>
          <p:nvPr/>
        </p:nvCxnSpPr>
        <p:spPr>
          <a:xfrm flipH="1">
            <a:off x="6961160" y="1589582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756F9-4B4A-A7C5-E07A-B07804802A13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346914" y="2573072"/>
            <a:ext cx="1" cy="73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92A9E7-5C3B-ED42-6782-86D546D78449}"/>
              </a:ext>
            </a:extLst>
          </p:cNvPr>
          <p:cNvCxnSpPr>
            <a:cxnSpLocks/>
          </p:cNvCxnSpPr>
          <p:nvPr/>
        </p:nvCxnSpPr>
        <p:spPr>
          <a:xfrm flipH="1">
            <a:off x="4355605" y="1589582"/>
            <a:ext cx="2605555" cy="18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BEB1C-4061-A182-5BE7-EF12A49F242A}"/>
              </a:ext>
            </a:extLst>
          </p:cNvPr>
          <p:cNvSpPr/>
          <p:nvPr/>
        </p:nvSpPr>
        <p:spPr>
          <a:xfrm>
            <a:off x="1069834" y="3018988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60A9-A4DD-4740-3D83-6F4C71A2EC78}"/>
              </a:ext>
            </a:extLst>
          </p:cNvPr>
          <p:cNvSpPr/>
          <p:nvPr/>
        </p:nvSpPr>
        <p:spPr>
          <a:xfrm>
            <a:off x="1069833" y="3668446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9A2DF-59C0-017E-4F24-5E2275367902}"/>
              </a:ext>
            </a:extLst>
          </p:cNvPr>
          <p:cNvSpPr/>
          <p:nvPr/>
        </p:nvSpPr>
        <p:spPr>
          <a:xfrm>
            <a:off x="1069833" y="4263829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AEB31C-F541-3D9B-109C-01C014B83C67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1993612" y="3495238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85F154-D63A-820E-E757-350CE4B550A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993611" y="4144696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7FE82-5E12-22B2-79C4-3786591EF088}"/>
              </a:ext>
            </a:extLst>
          </p:cNvPr>
          <p:cNvCxnSpPr>
            <a:cxnSpLocks/>
          </p:cNvCxnSpPr>
          <p:nvPr/>
        </p:nvCxnSpPr>
        <p:spPr>
          <a:xfrm flipH="1">
            <a:off x="1993611" y="2881465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03F50-374A-AEF0-F069-E4DDA25CA33F}"/>
              </a:ext>
            </a:extLst>
          </p:cNvPr>
          <p:cNvCxnSpPr>
            <a:cxnSpLocks/>
          </p:cNvCxnSpPr>
          <p:nvPr/>
        </p:nvCxnSpPr>
        <p:spPr>
          <a:xfrm flipH="1">
            <a:off x="1967958" y="2863011"/>
            <a:ext cx="2387647" cy="1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C121E5DF-E7CD-846A-586E-FAC6C5F4B4C5}"/>
              </a:ext>
            </a:extLst>
          </p:cNvPr>
          <p:cNvSpPr/>
          <p:nvPr/>
        </p:nvSpPr>
        <p:spPr>
          <a:xfrm>
            <a:off x="3270735" y="3326215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</p:spTree>
    <p:extLst>
      <p:ext uri="{BB962C8B-B14F-4D97-AF65-F5344CB8AC3E}">
        <p14:creationId xmlns:p14="http://schemas.microsoft.com/office/powerpoint/2010/main" val="165997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3209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get our application to simultaneously execute different lines of code?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Answer: </a:t>
            </a:r>
            <a:r>
              <a:rPr lang="en-US" sz="2400" b="1" dirty="0"/>
              <a:t>Threads!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70136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432830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Threads allow lines of code to be executed simultaneously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can organize our code into functions, give the thread the function to execute, and continue executing other code while the thread works at the same time </a:t>
            </a:r>
            <a:endParaRPr sz="3500" dirty="0"/>
          </a:p>
        </p:txBody>
      </p:sp>
      <p:pic>
        <p:nvPicPr>
          <p:cNvPr id="2050" name="Picture 2" descr="C++ Tutorial: C++11/C++14 Thread 1. Creating Threads - 2017">
            <a:extLst>
              <a:ext uri="{FF2B5EF4-FFF2-40B4-BE49-F238E27FC236}">
                <a16:creationId xmlns:a16="http://schemas.microsoft.com/office/drawing/2014/main" id="{47A68BF5-2DAB-7E63-8FAB-48F3BD66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34" y="1388012"/>
            <a:ext cx="3641268" cy="31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5D625A-2FDA-E1EE-662E-87FF43B1BFB9}"/>
              </a:ext>
            </a:extLst>
          </p:cNvPr>
          <p:cNvSpPr/>
          <p:nvPr/>
        </p:nvSpPr>
        <p:spPr>
          <a:xfrm>
            <a:off x="6522721" y="3427827"/>
            <a:ext cx="1425526" cy="56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16B06-E022-0530-9346-D836BF288716}"/>
              </a:ext>
            </a:extLst>
          </p:cNvPr>
          <p:cNvSpPr/>
          <p:nvPr/>
        </p:nvSpPr>
        <p:spPr>
          <a:xfrm>
            <a:off x="6272986" y="3092336"/>
            <a:ext cx="390411" cy="1348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C5874-1ACF-F5C1-0FAB-A2639E1BF609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468192" y="3092336"/>
            <a:ext cx="0" cy="13483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13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629</Words>
  <Application>Microsoft Office PowerPoint</Application>
  <PresentationFormat>On-screen Show (16:9)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Helvetica Neue</vt:lpstr>
      <vt:lpstr>Oswald</vt:lpstr>
      <vt:lpstr>Simple Light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Shue</cp:lastModifiedBy>
  <cp:revision>61</cp:revision>
  <dcterms:modified xsi:type="dcterms:W3CDTF">2022-11-04T01:06:44Z</dcterms:modified>
</cp:coreProperties>
</file>