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bea40e059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bea40e059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ea40e059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ea40e059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bea40e059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bea40e059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ea40e059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ea40e059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bea40e059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bea40e059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bea40e059d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bea40e059d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bea40e059d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bea40e059d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ea40e059d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bea40e059d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bea40e059d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bea40e059d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bea40e059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bea40e059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ea40e059d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ea40e059d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bea40e059d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bea40e059d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bea40e059d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bea40e059d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bea40e059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bea40e059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bea40e059d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bea40e059d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bea40e059d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bea40e059d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bea40e059d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bea40e059d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bea40e059d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bea40e059d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bea40e059d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bea40e059d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bea40e059d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bea40e059d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bea40e059d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bea40e059d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ea40e059d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ea40e059d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bea40e059d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bea40e059d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bea40e059d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bea40e059d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bea40e059d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bea40e059d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ea40e05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ea40e05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ea40e05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ea40e05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ea40e05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ea40e05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ea40e059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ea40e059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ea40e059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ea40e059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ea40e059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ea40e059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Final Python Project</a:t>
            </a:r>
            <a:endParaRPr/>
          </a:p>
        </p:txBody>
      </p:sp>
      <p:sp>
        <p:nvSpPr>
          <p:cNvPr id="86" name="Google Shape;86;p13"/>
          <p:cNvSpPr txBox="1"/>
          <p:nvPr>
            <p:ph idx="1" type="subTitle"/>
          </p:nvPr>
        </p:nvSpPr>
        <p:spPr>
          <a:xfrm>
            <a:off x="598100" y="2715970"/>
            <a:ext cx="8222100" cy="20259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-Samyak rakesh meshram</a:t>
            </a:r>
            <a:endParaRPr/>
          </a:p>
          <a:p>
            <a:pPr indent="0" lvl="0" marL="0" rtl="0" algn="r">
              <a:spcBef>
                <a:spcPts val="0"/>
              </a:spcBef>
              <a:spcAft>
                <a:spcPts val="0"/>
              </a:spcAft>
              <a:buNone/>
            </a:pPr>
            <a:r>
              <a:rPr lang="en"/>
              <a:t>-Nidhi shyamsundar berde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Labeling Categorical Data</a:t>
            </a:r>
            <a:endParaRPr/>
          </a:p>
        </p:txBody>
      </p:sp>
      <p:sp>
        <p:nvSpPr>
          <p:cNvPr id="148" name="Google Shape;148;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2"/>
          <p:cNvPicPr preferRelativeResize="0"/>
          <p:nvPr/>
        </p:nvPicPr>
        <p:blipFill>
          <a:blip r:embed="rId3">
            <a:alphaModFix/>
          </a:blip>
          <a:stretch>
            <a:fillRect/>
          </a:stretch>
        </p:blipFill>
        <p:spPr>
          <a:xfrm>
            <a:off x="311700" y="1091338"/>
            <a:ext cx="8115300" cy="3400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Labelled Data</a:t>
            </a:r>
            <a:endParaRPr/>
          </a:p>
        </p:txBody>
      </p:sp>
      <p:sp>
        <p:nvSpPr>
          <p:cNvPr id="155" name="Google Shape;155;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3"/>
          <p:cNvPicPr preferRelativeResize="0"/>
          <p:nvPr/>
        </p:nvPicPr>
        <p:blipFill>
          <a:blip r:embed="rId3">
            <a:alphaModFix/>
          </a:blip>
          <a:stretch>
            <a:fillRect/>
          </a:stretch>
        </p:blipFill>
        <p:spPr>
          <a:xfrm>
            <a:off x="0" y="1926610"/>
            <a:ext cx="9143999" cy="27541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Merging data</a:t>
            </a:r>
            <a:endParaRPr/>
          </a:p>
        </p:txBody>
      </p:sp>
      <p:sp>
        <p:nvSpPr>
          <p:cNvPr id="162" name="Google Shape;162;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4"/>
          <p:cNvPicPr preferRelativeResize="0"/>
          <p:nvPr/>
        </p:nvPicPr>
        <p:blipFill>
          <a:blip r:embed="rId3">
            <a:alphaModFix/>
          </a:blip>
          <a:stretch>
            <a:fillRect/>
          </a:stretch>
        </p:blipFill>
        <p:spPr>
          <a:xfrm>
            <a:off x="402813" y="2397175"/>
            <a:ext cx="8639175" cy="217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Heatmap</a:t>
            </a:r>
            <a:endParaRPr/>
          </a:p>
        </p:txBody>
      </p:sp>
      <p:sp>
        <p:nvSpPr>
          <p:cNvPr id="169" name="Google Shape;169;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25"/>
          <p:cNvPicPr preferRelativeResize="0"/>
          <p:nvPr/>
        </p:nvPicPr>
        <p:blipFill>
          <a:blip r:embed="rId3">
            <a:alphaModFix/>
          </a:blip>
          <a:stretch>
            <a:fillRect/>
          </a:stretch>
        </p:blipFill>
        <p:spPr>
          <a:xfrm>
            <a:off x="254675" y="1207938"/>
            <a:ext cx="7391400" cy="208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6"/>
          <p:cNvPicPr preferRelativeResize="0"/>
          <p:nvPr/>
        </p:nvPicPr>
        <p:blipFill>
          <a:blip r:embed="rId3">
            <a:alphaModFix/>
          </a:blip>
          <a:stretch>
            <a:fillRect/>
          </a:stretch>
        </p:blipFill>
        <p:spPr>
          <a:xfrm>
            <a:off x="762000" y="0"/>
            <a:ext cx="7780424"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Classifying Main Offense Type</a:t>
            </a:r>
            <a:endParaRPr/>
          </a:p>
        </p:txBody>
      </p:sp>
      <p:sp>
        <p:nvSpPr>
          <p:cNvPr id="183" name="Google Shape;183;p27"/>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a:t>
            </a:r>
            <a:endParaRPr/>
          </a:p>
        </p:txBody>
      </p:sp>
      <p:sp>
        <p:nvSpPr>
          <p:cNvPr id="189" name="Google Shape;189;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8"/>
          <p:cNvPicPr preferRelativeResize="0"/>
          <p:nvPr/>
        </p:nvPicPr>
        <p:blipFill>
          <a:blip r:embed="rId3">
            <a:alphaModFix/>
          </a:blip>
          <a:stretch>
            <a:fillRect/>
          </a:stretch>
        </p:blipFill>
        <p:spPr>
          <a:xfrm>
            <a:off x="4140700" y="0"/>
            <a:ext cx="4291550" cy="4156924"/>
          </a:xfrm>
          <a:prstGeom prst="rect">
            <a:avLst/>
          </a:prstGeom>
          <a:noFill/>
          <a:ln>
            <a:noFill/>
          </a:ln>
        </p:spPr>
      </p:pic>
      <p:pic>
        <p:nvPicPr>
          <p:cNvPr id="191" name="Google Shape;191;p28"/>
          <p:cNvPicPr preferRelativeResize="0"/>
          <p:nvPr/>
        </p:nvPicPr>
        <p:blipFill>
          <a:blip r:embed="rId4">
            <a:alphaModFix/>
          </a:blip>
          <a:stretch>
            <a:fillRect/>
          </a:stretch>
        </p:blipFill>
        <p:spPr>
          <a:xfrm>
            <a:off x="70025" y="4200025"/>
            <a:ext cx="8639175" cy="943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Splitting training and testing data</a:t>
            </a:r>
            <a:endParaRPr/>
          </a:p>
        </p:txBody>
      </p:sp>
      <p:sp>
        <p:nvSpPr>
          <p:cNvPr id="197" name="Google Shape;197;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9"/>
          <p:cNvPicPr preferRelativeResize="0"/>
          <p:nvPr/>
        </p:nvPicPr>
        <p:blipFill>
          <a:blip r:embed="rId3">
            <a:alphaModFix/>
          </a:blip>
          <a:stretch>
            <a:fillRect/>
          </a:stretch>
        </p:blipFill>
        <p:spPr>
          <a:xfrm>
            <a:off x="2102724" y="1017799"/>
            <a:ext cx="4938550" cy="39804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KNN model</a:t>
            </a:r>
            <a:endParaRPr/>
          </a:p>
        </p:txBody>
      </p:sp>
      <p:sp>
        <p:nvSpPr>
          <p:cNvPr id="204" name="Google Shape;204;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30"/>
          <p:cNvPicPr preferRelativeResize="0"/>
          <p:nvPr/>
        </p:nvPicPr>
        <p:blipFill>
          <a:blip r:embed="rId3">
            <a:alphaModFix/>
          </a:blip>
          <a:stretch>
            <a:fillRect/>
          </a:stretch>
        </p:blipFill>
        <p:spPr>
          <a:xfrm>
            <a:off x="2009775" y="1266825"/>
            <a:ext cx="5124450" cy="2609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Scores</a:t>
            </a:r>
            <a:endParaRPr/>
          </a:p>
        </p:txBody>
      </p:sp>
      <p:sp>
        <p:nvSpPr>
          <p:cNvPr id="211" name="Google Shape;211;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31"/>
          <p:cNvPicPr preferRelativeResize="0"/>
          <p:nvPr/>
        </p:nvPicPr>
        <p:blipFill>
          <a:blip r:embed="rId3">
            <a:alphaModFix/>
          </a:blip>
          <a:stretch>
            <a:fillRect/>
          </a:stretch>
        </p:blipFill>
        <p:spPr>
          <a:xfrm>
            <a:off x="311700" y="1189625"/>
            <a:ext cx="4180099" cy="3419475"/>
          </a:xfrm>
          <a:prstGeom prst="rect">
            <a:avLst/>
          </a:prstGeom>
          <a:noFill/>
          <a:ln>
            <a:noFill/>
          </a:ln>
        </p:spPr>
      </p:pic>
      <p:pic>
        <p:nvPicPr>
          <p:cNvPr id="213" name="Google Shape;213;p31"/>
          <p:cNvPicPr preferRelativeResize="0"/>
          <p:nvPr/>
        </p:nvPicPr>
        <p:blipFill>
          <a:blip r:embed="rId4">
            <a:alphaModFix/>
          </a:blip>
          <a:stretch>
            <a:fillRect/>
          </a:stretch>
        </p:blipFill>
        <p:spPr>
          <a:xfrm>
            <a:off x="4672275" y="1189625"/>
            <a:ext cx="4282499" cy="345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Used</a:t>
            </a:r>
            <a:endParaRPr/>
          </a:p>
        </p:txBody>
      </p:sp>
      <p:sp>
        <p:nvSpPr>
          <p:cNvPr id="92" name="Google Shape;92;p14"/>
          <p:cNvSpPr txBox="1"/>
          <p:nvPr>
            <p:ph idx="1" type="subTitle"/>
          </p:nvPr>
        </p:nvSpPr>
        <p:spPr>
          <a:xfrm>
            <a:off x="598100" y="2715916"/>
            <a:ext cx="8222100" cy="15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NYC historical crimes (2010-2021)</a:t>
            </a:r>
            <a:endParaRPr/>
          </a:p>
          <a:p>
            <a:pPr indent="0" lvl="0" marL="0" rtl="0" algn="l">
              <a:spcBef>
                <a:spcPts val="0"/>
              </a:spcBef>
              <a:spcAft>
                <a:spcPts val="0"/>
              </a:spcAft>
              <a:buNone/>
            </a:pPr>
            <a:r>
              <a:t/>
            </a:r>
            <a:endParaRPr/>
          </a:p>
          <a:p>
            <a:pPr indent="0" lvl="0" marL="0" rtl="0" algn="r">
              <a:spcBef>
                <a:spcPts val="0"/>
              </a:spcBef>
              <a:spcAft>
                <a:spcPts val="0"/>
              </a:spcAft>
              <a:buNone/>
            </a:pPr>
            <a:r>
              <a:rPr lang="en"/>
              <a:t>-nyc.gov</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Decision tree (random Forest)</a:t>
            </a:r>
            <a:endParaRPr/>
          </a:p>
        </p:txBody>
      </p:sp>
      <p:sp>
        <p:nvSpPr>
          <p:cNvPr id="219" name="Google Shape;219;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32"/>
          <p:cNvPicPr preferRelativeResize="0"/>
          <p:nvPr/>
        </p:nvPicPr>
        <p:blipFill>
          <a:blip r:embed="rId3">
            <a:alphaModFix/>
          </a:blip>
          <a:stretch>
            <a:fillRect/>
          </a:stretch>
        </p:blipFill>
        <p:spPr>
          <a:xfrm>
            <a:off x="1752600" y="1824038"/>
            <a:ext cx="5638800" cy="1495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Scores</a:t>
            </a:r>
            <a:endParaRPr/>
          </a:p>
        </p:txBody>
      </p:sp>
      <p:sp>
        <p:nvSpPr>
          <p:cNvPr id="226" name="Google Shape;226;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33"/>
          <p:cNvPicPr preferRelativeResize="0"/>
          <p:nvPr/>
        </p:nvPicPr>
        <p:blipFill>
          <a:blip r:embed="rId3">
            <a:alphaModFix/>
          </a:blip>
          <a:stretch>
            <a:fillRect/>
          </a:stretch>
        </p:blipFill>
        <p:spPr>
          <a:xfrm>
            <a:off x="144375" y="1229875"/>
            <a:ext cx="4305300" cy="3552825"/>
          </a:xfrm>
          <a:prstGeom prst="rect">
            <a:avLst/>
          </a:prstGeom>
          <a:noFill/>
          <a:ln>
            <a:noFill/>
          </a:ln>
        </p:spPr>
      </p:pic>
      <p:pic>
        <p:nvPicPr>
          <p:cNvPr id="228" name="Google Shape;228;p33"/>
          <p:cNvPicPr preferRelativeResize="0"/>
          <p:nvPr/>
        </p:nvPicPr>
        <p:blipFill>
          <a:blip r:embed="rId4">
            <a:alphaModFix/>
          </a:blip>
          <a:stretch>
            <a:fillRect/>
          </a:stretch>
        </p:blipFill>
        <p:spPr>
          <a:xfrm>
            <a:off x="4527000" y="1229878"/>
            <a:ext cx="4305300" cy="3552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p:txBody>
      </p:sp>
      <p:sp>
        <p:nvSpPr>
          <p:cNvPr id="234" name="Google Shape;234;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34"/>
          <p:cNvPicPr preferRelativeResize="0"/>
          <p:nvPr/>
        </p:nvPicPr>
        <p:blipFill>
          <a:blip r:embed="rId3">
            <a:alphaModFix/>
          </a:blip>
          <a:stretch>
            <a:fillRect/>
          </a:stretch>
        </p:blipFill>
        <p:spPr>
          <a:xfrm>
            <a:off x="199025" y="1607225"/>
            <a:ext cx="3510725" cy="1828800"/>
          </a:xfrm>
          <a:prstGeom prst="rect">
            <a:avLst/>
          </a:prstGeom>
          <a:noFill/>
          <a:ln>
            <a:noFill/>
          </a:ln>
        </p:spPr>
      </p:pic>
      <p:pic>
        <p:nvPicPr>
          <p:cNvPr id="236" name="Google Shape;236;p34"/>
          <p:cNvPicPr preferRelativeResize="0"/>
          <p:nvPr/>
        </p:nvPicPr>
        <p:blipFill>
          <a:blip r:embed="rId4">
            <a:alphaModFix/>
          </a:blip>
          <a:stretch>
            <a:fillRect/>
          </a:stretch>
        </p:blipFill>
        <p:spPr>
          <a:xfrm>
            <a:off x="4012013" y="265838"/>
            <a:ext cx="4772025" cy="4105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Predicting</a:t>
            </a:r>
            <a:r>
              <a:rPr lang="en"/>
              <a:t> the Boroughs where the crime took place</a:t>
            </a:r>
            <a:endParaRPr/>
          </a:p>
        </p:txBody>
      </p:sp>
      <p:sp>
        <p:nvSpPr>
          <p:cNvPr id="242" name="Google Shape;242;p35"/>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a:t>
            </a:r>
            <a:endParaRPr/>
          </a:p>
        </p:txBody>
      </p:sp>
      <p:sp>
        <p:nvSpPr>
          <p:cNvPr id="248" name="Google Shape;248;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9" name="Google Shape;249;p36"/>
          <p:cNvPicPr preferRelativeResize="0"/>
          <p:nvPr/>
        </p:nvPicPr>
        <p:blipFill>
          <a:blip r:embed="rId3">
            <a:alphaModFix/>
          </a:blip>
          <a:stretch>
            <a:fillRect/>
          </a:stretch>
        </p:blipFill>
        <p:spPr>
          <a:xfrm>
            <a:off x="3750725" y="340900"/>
            <a:ext cx="4519350" cy="3408950"/>
          </a:xfrm>
          <a:prstGeom prst="rect">
            <a:avLst/>
          </a:prstGeom>
          <a:noFill/>
          <a:ln>
            <a:noFill/>
          </a:ln>
        </p:spPr>
      </p:pic>
      <p:pic>
        <p:nvPicPr>
          <p:cNvPr id="250" name="Google Shape;250;p36"/>
          <p:cNvPicPr preferRelativeResize="0"/>
          <p:nvPr/>
        </p:nvPicPr>
        <p:blipFill>
          <a:blip r:embed="rId4">
            <a:alphaModFix/>
          </a:blip>
          <a:stretch>
            <a:fillRect/>
          </a:stretch>
        </p:blipFill>
        <p:spPr>
          <a:xfrm>
            <a:off x="164425" y="3919563"/>
            <a:ext cx="8458200" cy="1038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Splitting the data into test and train splits</a:t>
            </a:r>
            <a:endParaRPr/>
          </a:p>
        </p:txBody>
      </p:sp>
      <p:sp>
        <p:nvSpPr>
          <p:cNvPr id="256" name="Google Shape;256;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7" name="Google Shape;257;p37"/>
          <p:cNvPicPr preferRelativeResize="0"/>
          <p:nvPr/>
        </p:nvPicPr>
        <p:blipFill>
          <a:blip r:embed="rId3">
            <a:alphaModFix/>
          </a:blip>
          <a:stretch>
            <a:fillRect/>
          </a:stretch>
        </p:blipFill>
        <p:spPr>
          <a:xfrm>
            <a:off x="311700" y="1229863"/>
            <a:ext cx="4686300" cy="2600325"/>
          </a:xfrm>
          <a:prstGeom prst="rect">
            <a:avLst/>
          </a:prstGeom>
          <a:noFill/>
          <a:ln>
            <a:noFill/>
          </a:ln>
        </p:spPr>
      </p:pic>
      <p:pic>
        <p:nvPicPr>
          <p:cNvPr id="258" name="Google Shape;258;p37"/>
          <p:cNvPicPr preferRelativeResize="0"/>
          <p:nvPr/>
        </p:nvPicPr>
        <p:blipFill>
          <a:blip r:embed="rId4">
            <a:alphaModFix/>
          </a:blip>
          <a:stretch>
            <a:fillRect/>
          </a:stretch>
        </p:blipFill>
        <p:spPr>
          <a:xfrm>
            <a:off x="5141725" y="1464000"/>
            <a:ext cx="3690575" cy="1400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the KNN model</a:t>
            </a:r>
            <a:endParaRPr/>
          </a:p>
        </p:txBody>
      </p:sp>
      <p:sp>
        <p:nvSpPr>
          <p:cNvPr id="264" name="Google Shape;264;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5" name="Google Shape;265;p38"/>
          <p:cNvPicPr preferRelativeResize="0"/>
          <p:nvPr/>
        </p:nvPicPr>
        <p:blipFill>
          <a:blip r:embed="rId3">
            <a:alphaModFix/>
          </a:blip>
          <a:stretch>
            <a:fillRect/>
          </a:stretch>
        </p:blipFill>
        <p:spPr>
          <a:xfrm>
            <a:off x="1355050" y="1566600"/>
            <a:ext cx="5391150" cy="2571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271" name="Google Shape;271;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2" name="Google Shape;272;p39"/>
          <p:cNvPicPr preferRelativeResize="0"/>
          <p:nvPr/>
        </p:nvPicPr>
        <p:blipFill>
          <a:blip r:embed="rId3">
            <a:alphaModFix/>
          </a:blip>
          <a:stretch>
            <a:fillRect/>
          </a:stretch>
        </p:blipFill>
        <p:spPr>
          <a:xfrm>
            <a:off x="311700" y="1229875"/>
            <a:ext cx="4190125" cy="3409950"/>
          </a:xfrm>
          <a:prstGeom prst="rect">
            <a:avLst/>
          </a:prstGeom>
          <a:noFill/>
          <a:ln>
            <a:noFill/>
          </a:ln>
        </p:spPr>
      </p:pic>
      <p:pic>
        <p:nvPicPr>
          <p:cNvPr id="273" name="Google Shape;273;p39"/>
          <p:cNvPicPr preferRelativeResize="0"/>
          <p:nvPr/>
        </p:nvPicPr>
        <p:blipFill>
          <a:blip r:embed="rId4">
            <a:alphaModFix/>
          </a:blip>
          <a:stretch>
            <a:fillRect/>
          </a:stretch>
        </p:blipFill>
        <p:spPr>
          <a:xfrm>
            <a:off x="4802600" y="1229875"/>
            <a:ext cx="4133350" cy="3409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Decision Trees (random forest)</a:t>
            </a:r>
            <a:endParaRPr/>
          </a:p>
        </p:txBody>
      </p:sp>
      <p:sp>
        <p:nvSpPr>
          <p:cNvPr id="279" name="Google Shape;279;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0" name="Google Shape;280;p40"/>
          <p:cNvPicPr preferRelativeResize="0"/>
          <p:nvPr/>
        </p:nvPicPr>
        <p:blipFill>
          <a:blip r:embed="rId3">
            <a:alphaModFix/>
          </a:blip>
          <a:stretch>
            <a:fillRect/>
          </a:stretch>
        </p:blipFill>
        <p:spPr>
          <a:xfrm>
            <a:off x="1647563" y="2089750"/>
            <a:ext cx="5648325" cy="1619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286" name="Google Shape;286;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7" name="Google Shape;287;p41"/>
          <p:cNvPicPr preferRelativeResize="0"/>
          <p:nvPr/>
        </p:nvPicPr>
        <p:blipFill>
          <a:blip r:embed="rId3">
            <a:alphaModFix/>
          </a:blip>
          <a:stretch>
            <a:fillRect/>
          </a:stretch>
        </p:blipFill>
        <p:spPr>
          <a:xfrm>
            <a:off x="156400" y="1229875"/>
            <a:ext cx="4786575" cy="3339000"/>
          </a:xfrm>
          <a:prstGeom prst="rect">
            <a:avLst/>
          </a:prstGeom>
          <a:noFill/>
          <a:ln>
            <a:noFill/>
          </a:ln>
        </p:spPr>
      </p:pic>
      <p:pic>
        <p:nvPicPr>
          <p:cNvPr id="288" name="Google Shape;288;p41"/>
          <p:cNvPicPr preferRelativeResize="0"/>
          <p:nvPr/>
        </p:nvPicPr>
        <p:blipFill>
          <a:blip r:embed="rId4">
            <a:alphaModFix/>
          </a:blip>
          <a:stretch>
            <a:fillRect/>
          </a:stretch>
        </p:blipFill>
        <p:spPr>
          <a:xfrm>
            <a:off x="5263825" y="1229875"/>
            <a:ext cx="3718250" cy="3382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598100" y="3963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Definition:</a:t>
            </a:r>
            <a:endParaRPr/>
          </a:p>
        </p:txBody>
      </p:sp>
      <p:sp>
        <p:nvSpPr>
          <p:cNvPr id="98" name="Google Shape;98;p15"/>
          <p:cNvSpPr txBox="1"/>
          <p:nvPr>
            <p:ph idx="1" type="subTitle"/>
          </p:nvPr>
        </p:nvSpPr>
        <p:spPr>
          <a:xfrm>
            <a:off x="598100" y="1382470"/>
            <a:ext cx="8222100" cy="2026500"/>
          </a:xfrm>
          <a:prstGeom prst="rect">
            <a:avLst/>
          </a:prstGeom>
        </p:spPr>
        <p:txBody>
          <a:bodyPr anchorCtr="0" anchor="t" bIns="91425" lIns="91425" spcFirstLastPara="1" rIns="91425" wrap="square" tIns="91425">
            <a:normAutofit fontScale="92500" lnSpcReduction="10000"/>
          </a:bodyPr>
          <a:lstStyle/>
          <a:p>
            <a:pPr indent="0" lvl="0" marL="0" rtl="0" algn="l">
              <a:lnSpc>
                <a:spcPct val="115000"/>
              </a:lnSpc>
              <a:spcBef>
                <a:spcPts val="800"/>
              </a:spcBef>
              <a:spcAft>
                <a:spcPts val="0"/>
              </a:spcAft>
              <a:buNone/>
            </a:pPr>
            <a:r>
              <a:rPr lang="en" sz="1500">
                <a:solidFill>
                  <a:srgbClr val="FFFFFF"/>
                </a:solidFill>
                <a:latin typeface="Arial"/>
                <a:ea typeface="Arial"/>
                <a:cs typeface="Arial"/>
                <a:sym typeface="Arial"/>
              </a:rPr>
              <a:t>This Dataset includes all valid felony, misdemeanor and violation reported to the New York City Police Department till the year 2021. After cleaning the data, we will analyze various crimes that happen in NYC, boroughs that are affected the most, location and time of crimes, Seasonal Crimes etc.</a:t>
            </a:r>
            <a:endParaRPr sz="1500">
              <a:solidFill>
                <a:srgbClr val="FFFFFF"/>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rPr lang="en"/>
              <a:t>Based on data features, try to find out:</a:t>
            </a:r>
            <a:endParaRPr/>
          </a:p>
          <a:p>
            <a:pPr indent="-351948" lvl="0" marL="457200" rtl="0" algn="l">
              <a:spcBef>
                <a:spcPts val="0"/>
              </a:spcBef>
              <a:spcAft>
                <a:spcPts val="0"/>
              </a:spcAft>
              <a:buSzPct val="100000"/>
              <a:buAutoNum type="arabicPeriod"/>
            </a:pPr>
            <a:r>
              <a:rPr lang="en"/>
              <a:t>Main offence type</a:t>
            </a:r>
            <a:endParaRPr/>
          </a:p>
          <a:p>
            <a:pPr indent="-351948" lvl="0" marL="457200" rtl="0" algn="l">
              <a:spcBef>
                <a:spcPts val="0"/>
              </a:spcBef>
              <a:spcAft>
                <a:spcPts val="0"/>
              </a:spcAft>
              <a:buSzPct val="100000"/>
              <a:buAutoNum type="arabicPeriod"/>
            </a:pPr>
            <a:r>
              <a:rPr lang="en"/>
              <a:t>Borough where the crime took place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p:txBody>
      </p:sp>
      <p:sp>
        <p:nvSpPr>
          <p:cNvPr id="294" name="Google Shape;294;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5" name="Google Shape;295;p42"/>
          <p:cNvPicPr preferRelativeResize="0"/>
          <p:nvPr/>
        </p:nvPicPr>
        <p:blipFill>
          <a:blip r:embed="rId3">
            <a:alphaModFix/>
          </a:blip>
          <a:stretch>
            <a:fillRect/>
          </a:stretch>
        </p:blipFill>
        <p:spPr>
          <a:xfrm>
            <a:off x="311698" y="1757148"/>
            <a:ext cx="3367950" cy="1454525"/>
          </a:xfrm>
          <a:prstGeom prst="rect">
            <a:avLst/>
          </a:prstGeom>
          <a:noFill/>
          <a:ln>
            <a:noFill/>
          </a:ln>
        </p:spPr>
      </p:pic>
      <p:pic>
        <p:nvPicPr>
          <p:cNvPr id="296" name="Google Shape;296;p42"/>
          <p:cNvPicPr preferRelativeResize="0"/>
          <p:nvPr/>
        </p:nvPicPr>
        <p:blipFill>
          <a:blip r:embed="rId4">
            <a:alphaModFix/>
          </a:blip>
          <a:stretch>
            <a:fillRect/>
          </a:stretch>
        </p:blipFill>
        <p:spPr>
          <a:xfrm>
            <a:off x="3970425" y="410000"/>
            <a:ext cx="4653976" cy="4038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ctrTitle"/>
          </p:nvPr>
        </p:nvSpPr>
        <p:spPr>
          <a:xfrm>
            <a:off x="460950" y="2913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Final Thoughts</a:t>
            </a:r>
            <a:endParaRPr/>
          </a:p>
        </p:txBody>
      </p:sp>
      <p:sp>
        <p:nvSpPr>
          <p:cNvPr id="302" name="Google Shape;302;p43"/>
          <p:cNvSpPr txBox="1"/>
          <p:nvPr>
            <p:ph idx="1" type="subTitle"/>
          </p:nvPr>
        </p:nvSpPr>
        <p:spPr>
          <a:xfrm>
            <a:off x="460950" y="1466352"/>
            <a:ext cx="8222100" cy="3387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The features in our </a:t>
            </a:r>
            <a:r>
              <a:rPr lang="en"/>
              <a:t>dataset are not correlated enough</a:t>
            </a:r>
            <a:endParaRPr/>
          </a:p>
          <a:p>
            <a:pPr indent="-361950" lvl="0" marL="457200" rtl="0" algn="l">
              <a:spcBef>
                <a:spcPts val="0"/>
              </a:spcBef>
              <a:spcAft>
                <a:spcPts val="0"/>
              </a:spcAft>
              <a:buSzPts val="2100"/>
              <a:buChar char="●"/>
            </a:pPr>
            <a:r>
              <a:rPr lang="en"/>
              <a:t>The selected features not intuitive enough</a:t>
            </a:r>
            <a:endParaRPr/>
          </a:p>
          <a:p>
            <a:pPr indent="-361950" lvl="0" marL="457200" rtl="0" algn="l">
              <a:spcBef>
                <a:spcPts val="0"/>
              </a:spcBef>
              <a:spcAft>
                <a:spcPts val="0"/>
              </a:spcAft>
              <a:buSzPts val="2100"/>
              <a:buChar char="●"/>
            </a:pPr>
            <a:r>
              <a:rPr lang="en"/>
              <a:t>We might get more accurate results if we used other classification methods like SVMs or Neural Networks</a:t>
            </a:r>
            <a:endParaRPr/>
          </a:p>
          <a:p>
            <a:pPr indent="-361950" lvl="0" marL="457200" rtl="0" algn="l">
              <a:spcBef>
                <a:spcPts val="0"/>
              </a:spcBef>
              <a:spcAft>
                <a:spcPts val="0"/>
              </a:spcAft>
              <a:buSzPts val="2100"/>
              <a:buChar char="●"/>
            </a:pPr>
            <a:r>
              <a:rPr lang="en"/>
              <a:t>Find additional data for recognizing more intuitive data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308" name="Google Shape;308;p44"/>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of Data</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17"/>
          <p:cNvPicPr preferRelativeResize="0"/>
          <p:nvPr/>
        </p:nvPicPr>
        <p:blipFill>
          <a:blip r:embed="rId3">
            <a:alphaModFix/>
          </a:blip>
          <a:stretch>
            <a:fillRect/>
          </a:stretch>
        </p:blipFill>
        <p:spPr>
          <a:xfrm>
            <a:off x="0" y="154825"/>
            <a:ext cx="9144001" cy="498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of Data</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1234125" y="2064875"/>
            <a:ext cx="2228850" cy="1238250"/>
          </a:xfrm>
          <a:prstGeom prst="rect">
            <a:avLst/>
          </a:prstGeom>
          <a:noFill/>
          <a:ln>
            <a:noFill/>
          </a:ln>
        </p:spPr>
      </p:pic>
      <p:pic>
        <p:nvPicPr>
          <p:cNvPr id="119" name="Google Shape;119;p18"/>
          <p:cNvPicPr preferRelativeResize="0"/>
          <p:nvPr/>
        </p:nvPicPr>
        <p:blipFill>
          <a:blip r:embed="rId4">
            <a:alphaModFix/>
          </a:blip>
          <a:stretch>
            <a:fillRect/>
          </a:stretch>
        </p:blipFill>
        <p:spPr>
          <a:xfrm>
            <a:off x="5407600" y="94250"/>
            <a:ext cx="2888800" cy="4848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Heatmap</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19"/>
          <p:cNvPicPr preferRelativeResize="0"/>
          <p:nvPr/>
        </p:nvPicPr>
        <p:blipFill>
          <a:blip r:embed="rId3">
            <a:alphaModFix/>
          </a:blip>
          <a:stretch>
            <a:fillRect/>
          </a:stretch>
        </p:blipFill>
        <p:spPr>
          <a:xfrm>
            <a:off x="260675" y="1229875"/>
            <a:ext cx="5624775" cy="3662975"/>
          </a:xfrm>
          <a:prstGeom prst="rect">
            <a:avLst/>
          </a:prstGeom>
          <a:noFill/>
          <a:ln>
            <a:noFill/>
          </a:ln>
        </p:spPr>
      </p:pic>
      <p:pic>
        <p:nvPicPr>
          <p:cNvPr id="127" name="Google Shape;127;p19"/>
          <p:cNvPicPr preferRelativeResize="0"/>
          <p:nvPr/>
        </p:nvPicPr>
        <p:blipFill>
          <a:blip r:embed="rId4">
            <a:alphaModFix/>
          </a:blip>
          <a:stretch>
            <a:fillRect/>
          </a:stretch>
        </p:blipFill>
        <p:spPr>
          <a:xfrm>
            <a:off x="6009175" y="0"/>
            <a:ext cx="2888800" cy="4848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Separating</a:t>
            </a:r>
            <a:r>
              <a:rPr lang="en"/>
              <a:t> Numerical Data</a:t>
            </a:r>
            <a:endParaRPr/>
          </a:p>
        </p:txBody>
      </p:sp>
      <p:sp>
        <p:nvSpPr>
          <p:cNvPr id="133" name="Google Shape;133;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0"/>
          <p:cNvPicPr preferRelativeResize="0"/>
          <p:nvPr/>
        </p:nvPicPr>
        <p:blipFill>
          <a:blip r:embed="rId3">
            <a:alphaModFix/>
          </a:blip>
          <a:stretch>
            <a:fillRect/>
          </a:stretch>
        </p:blipFill>
        <p:spPr>
          <a:xfrm>
            <a:off x="1373598" y="1017798"/>
            <a:ext cx="5945876" cy="3934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Separating</a:t>
            </a:r>
            <a:r>
              <a:rPr lang="en"/>
              <a:t> categorical data</a:t>
            </a:r>
            <a:endParaRPr/>
          </a:p>
        </p:txBody>
      </p:sp>
      <p:sp>
        <p:nvSpPr>
          <p:cNvPr id="140" name="Google Shape;140;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1"/>
          <p:cNvPicPr preferRelativeResize="0"/>
          <p:nvPr/>
        </p:nvPicPr>
        <p:blipFill>
          <a:blip r:embed="rId3">
            <a:alphaModFix/>
          </a:blip>
          <a:stretch>
            <a:fillRect/>
          </a:stretch>
        </p:blipFill>
        <p:spPr>
          <a:xfrm>
            <a:off x="311688" y="1129613"/>
            <a:ext cx="7553325" cy="1133475"/>
          </a:xfrm>
          <a:prstGeom prst="rect">
            <a:avLst/>
          </a:prstGeom>
          <a:noFill/>
          <a:ln>
            <a:noFill/>
          </a:ln>
        </p:spPr>
      </p:pic>
      <p:pic>
        <p:nvPicPr>
          <p:cNvPr id="142" name="Google Shape;142;p21"/>
          <p:cNvPicPr preferRelativeResize="0"/>
          <p:nvPr/>
        </p:nvPicPr>
        <p:blipFill>
          <a:blip r:embed="rId4">
            <a:alphaModFix/>
          </a:blip>
          <a:stretch>
            <a:fillRect/>
          </a:stretch>
        </p:blipFill>
        <p:spPr>
          <a:xfrm>
            <a:off x="0" y="2325387"/>
            <a:ext cx="9144001" cy="25982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