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2" r:id="rId1"/>
  </p:sldMasterIdLst>
  <p:notesMasterIdLst>
    <p:notesMasterId r:id="rId12"/>
  </p:notesMasterIdLst>
  <p:handoutMasterIdLst>
    <p:handoutMasterId r:id="rId13"/>
  </p:handoutMasterIdLst>
  <p:sldIdLst>
    <p:sldId id="256" r:id="rId2"/>
    <p:sldId id="257" r:id="rId3"/>
    <p:sldId id="258" r:id="rId4"/>
    <p:sldId id="259" r:id="rId5"/>
    <p:sldId id="260" r:id="rId6"/>
    <p:sldId id="262" r:id="rId7"/>
    <p:sldId id="264" r:id="rId8"/>
    <p:sldId id="268" r:id="rId9"/>
    <p:sldId id="267"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9E9"/>
    <a:srgbClr val="E4E4E4"/>
    <a:srgbClr val="FFFA00"/>
    <a:srgbClr val="FF9900"/>
    <a:srgbClr val="ED8428"/>
    <a:srgbClr val="FFFF6B"/>
    <a:srgbClr val="F6D935"/>
    <a:srgbClr val="3C474C"/>
    <a:srgbClr val="F2D900"/>
    <a:srgbClr val="84A4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17" autoAdjust="0"/>
    <p:restoredTop sz="88719" autoAdjust="0"/>
  </p:normalViewPr>
  <p:slideViewPr>
    <p:cSldViewPr snapToGrid="0">
      <p:cViewPr>
        <p:scale>
          <a:sx n="75" d="100"/>
          <a:sy n="75" d="100"/>
        </p:scale>
        <p:origin x="1410" y="648"/>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a:extLst>
              <a:ext uri="{FF2B5EF4-FFF2-40B4-BE49-F238E27FC236}">
                <a16:creationId xmlns:a16="http://schemas.microsoft.com/office/drawing/2014/main" id="{F4DE9CFC-6D0F-4AE0-96D9-778E671068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átum helye 2">
            <a:extLst>
              <a:ext uri="{FF2B5EF4-FFF2-40B4-BE49-F238E27FC236}">
                <a16:creationId xmlns:a16="http://schemas.microsoft.com/office/drawing/2014/main" id="{E5AD83B1-D30D-480B-B41C-3F3F5578079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DE4F4D-1B25-44DB-B3F6-E3D3A8137726}" type="datetimeFigureOut">
              <a:rPr lang="en-US" smtClean="0"/>
              <a:t>10/5/2020</a:t>
            </a:fld>
            <a:endParaRPr lang="en-US"/>
          </a:p>
        </p:txBody>
      </p:sp>
      <p:sp>
        <p:nvSpPr>
          <p:cNvPr id="4" name="Élőláb helye 3">
            <a:extLst>
              <a:ext uri="{FF2B5EF4-FFF2-40B4-BE49-F238E27FC236}">
                <a16:creationId xmlns:a16="http://schemas.microsoft.com/office/drawing/2014/main" id="{8EE694BF-E49D-4D2A-B499-5AD84B6165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Dia számának helye 4">
            <a:extLst>
              <a:ext uri="{FF2B5EF4-FFF2-40B4-BE49-F238E27FC236}">
                <a16:creationId xmlns:a16="http://schemas.microsoft.com/office/drawing/2014/main" id="{80C72832-1408-48FD-92D6-DEE43311CB7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EAC0A5-188B-4F00-BF64-5CD014E31C15}" type="slidenum">
              <a:rPr lang="en-US" smtClean="0"/>
              <a:t>‹#›</a:t>
            </a:fld>
            <a:endParaRPr lang="en-US"/>
          </a:p>
        </p:txBody>
      </p:sp>
    </p:spTree>
    <p:extLst>
      <p:ext uri="{BB962C8B-B14F-4D97-AF65-F5344CB8AC3E}">
        <p14:creationId xmlns:p14="http://schemas.microsoft.com/office/powerpoint/2010/main" val="36478624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5FD975-F71D-4919-BDD6-97C7A504423E}" type="datetimeFigureOut">
              <a:rPr lang="hu-HU" smtClean="0"/>
              <a:t>2020. 10. 05.</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917DE7-2F84-4366-A710-27A7D5DF04FB}" type="slidenum">
              <a:rPr lang="hu-HU" smtClean="0"/>
              <a:t>‹#›</a:t>
            </a:fld>
            <a:endParaRPr lang="hu-HU"/>
          </a:p>
        </p:txBody>
      </p:sp>
    </p:spTree>
    <p:extLst>
      <p:ext uri="{BB962C8B-B14F-4D97-AF65-F5344CB8AC3E}">
        <p14:creationId xmlns:p14="http://schemas.microsoft.com/office/powerpoint/2010/main" val="663142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98917DE7-2F84-4366-A710-27A7D5DF04FB}" type="slidenum">
              <a:rPr lang="hu-HU" smtClean="0"/>
              <a:t>1</a:t>
            </a:fld>
            <a:endParaRPr lang="hu-HU"/>
          </a:p>
        </p:txBody>
      </p:sp>
    </p:spTree>
    <p:extLst>
      <p:ext uri="{BB962C8B-B14F-4D97-AF65-F5344CB8AC3E}">
        <p14:creationId xmlns:p14="http://schemas.microsoft.com/office/powerpoint/2010/main" val="1312489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98917DE7-2F84-4366-A710-27A7D5DF04FB}" type="slidenum">
              <a:rPr lang="hu-HU" smtClean="0"/>
              <a:t>10</a:t>
            </a:fld>
            <a:endParaRPr lang="hu-HU"/>
          </a:p>
        </p:txBody>
      </p:sp>
    </p:spTree>
    <p:extLst>
      <p:ext uri="{BB962C8B-B14F-4D97-AF65-F5344CB8AC3E}">
        <p14:creationId xmlns:p14="http://schemas.microsoft.com/office/powerpoint/2010/main" val="2910939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hu-HU" dirty="0"/>
          </a:p>
        </p:txBody>
      </p:sp>
      <p:sp>
        <p:nvSpPr>
          <p:cNvPr id="4" name="Dia számának helye 3"/>
          <p:cNvSpPr>
            <a:spLocks noGrp="1"/>
          </p:cNvSpPr>
          <p:nvPr>
            <p:ph type="sldNum" sz="quarter" idx="5"/>
          </p:nvPr>
        </p:nvSpPr>
        <p:spPr/>
        <p:txBody>
          <a:bodyPr/>
          <a:lstStyle/>
          <a:p>
            <a:fld id="{98917DE7-2F84-4366-A710-27A7D5DF04FB}" type="slidenum">
              <a:rPr lang="hu-HU" smtClean="0"/>
              <a:t>2</a:t>
            </a:fld>
            <a:endParaRPr lang="hu-HU"/>
          </a:p>
        </p:txBody>
      </p:sp>
    </p:spTree>
    <p:extLst>
      <p:ext uri="{BB962C8B-B14F-4D97-AF65-F5344CB8AC3E}">
        <p14:creationId xmlns:p14="http://schemas.microsoft.com/office/powerpoint/2010/main" val="905807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a:t>The risk of business failure is reduced by franchising. Your business is based on a proven idea. You can check how successful other franchises are before committing yourself.</a:t>
            </a:r>
            <a:endParaRPr lang="hu-HU" dirty="0"/>
          </a:p>
        </p:txBody>
      </p:sp>
      <p:sp>
        <p:nvSpPr>
          <p:cNvPr id="4" name="Dia számának helye 3"/>
          <p:cNvSpPr>
            <a:spLocks noGrp="1"/>
          </p:cNvSpPr>
          <p:nvPr>
            <p:ph type="sldNum" sz="quarter" idx="5"/>
          </p:nvPr>
        </p:nvSpPr>
        <p:spPr/>
        <p:txBody>
          <a:bodyPr/>
          <a:lstStyle/>
          <a:p>
            <a:fld id="{98917DE7-2F84-4366-A710-27A7D5DF04FB}" type="slidenum">
              <a:rPr lang="hu-HU" smtClean="0"/>
              <a:t>3</a:t>
            </a:fld>
            <a:endParaRPr lang="hu-HU"/>
          </a:p>
        </p:txBody>
      </p:sp>
    </p:spTree>
    <p:extLst>
      <p:ext uri="{BB962C8B-B14F-4D97-AF65-F5344CB8AC3E}">
        <p14:creationId xmlns:p14="http://schemas.microsoft.com/office/powerpoint/2010/main" val="3794237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The </a:t>
            </a:r>
            <a:r>
              <a:rPr lang="hu-HU" dirty="0" err="1"/>
              <a:t>franchises</a:t>
            </a:r>
            <a:r>
              <a:rPr lang="hu-HU" dirty="0"/>
              <a:t> </a:t>
            </a:r>
            <a:r>
              <a:rPr lang="hu-HU" dirty="0" err="1"/>
              <a:t>are</a:t>
            </a:r>
            <a:r>
              <a:rPr lang="hu-HU" dirty="0"/>
              <a:t> </a:t>
            </a:r>
            <a:r>
              <a:rPr lang="hu-HU" dirty="0" err="1"/>
              <a:t>usually</a:t>
            </a:r>
            <a:r>
              <a:rPr lang="hu-HU" dirty="0"/>
              <a:t> </a:t>
            </a:r>
            <a:r>
              <a:rPr lang="hu-HU" dirty="0" err="1"/>
              <a:t>established</a:t>
            </a:r>
            <a:r>
              <a:rPr lang="hu-HU" dirty="0"/>
              <a:t> and </a:t>
            </a:r>
            <a:r>
              <a:rPr lang="hu-HU" dirty="0" err="1"/>
              <a:t>recognized</a:t>
            </a:r>
            <a:r>
              <a:rPr lang="hu-HU" dirty="0"/>
              <a:t> </a:t>
            </a:r>
            <a:r>
              <a:rPr lang="hu-HU" dirty="0" err="1"/>
              <a:t>buisnesses</a:t>
            </a:r>
            <a:r>
              <a:rPr lang="hu-HU" dirty="0"/>
              <a:t>, </a:t>
            </a:r>
            <a:r>
              <a:rPr lang="hu-HU" dirty="0" err="1"/>
              <a:t>therefore</a:t>
            </a:r>
            <a:r>
              <a:rPr lang="hu-HU" dirty="0"/>
              <a:t> </a:t>
            </a:r>
            <a:r>
              <a:rPr lang="hu-HU" dirty="0" err="1"/>
              <a:t>there</a:t>
            </a:r>
            <a:r>
              <a:rPr lang="hu-HU" dirty="0"/>
              <a:t> </a:t>
            </a:r>
            <a:r>
              <a:rPr lang="hu-HU" dirty="0" err="1"/>
              <a:t>will</a:t>
            </a:r>
            <a:r>
              <a:rPr lang="hu-HU" dirty="0"/>
              <a:t> be no </a:t>
            </a:r>
            <a:r>
              <a:rPr lang="hu-HU" dirty="0" err="1"/>
              <a:t>need</a:t>
            </a:r>
            <a:r>
              <a:rPr lang="hu-HU" dirty="0"/>
              <a:t> </a:t>
            </a:r>
            <a:r>
              <a:rPr lang="hu-HU" dirty="0" err="1"/>
              <a:t>for</a:t>
            </a:r>
            <a:r>
              <a:rPr lang="hu-HU" dirty="0"/>
              <a:t> market testing</a:t>
            </a:r>
          </a:p>
        </p:txBody>
      </p:sp>
      <p:sp>
        <p:nvSpPr>
          <p:cNvPr id="4" name="Dia számának helye 3"/>
          <p:cNvSpPr>
            <a:spLocks noGrp="1"/>
          </p:cNvSpPr>
          <p:nvPr>
            <p:ph type="sldNum" sz="quarter" idx="5"/>
          </p:nvPr>
        </p:nvSpPr>
        <p:spPr/>
        <p:txBody>
          <a:bodyPr/>
          <a:lstStyle/>
          <a:p>
            <a:fld id="{98917DE7-2F84-4366-A710-27A7D5DF04FB}" type="slidenum">
              <a:rPr lang="hu-HU" smtClean="0"/>
              <a:t>4</a:t>
            </a:fld>
            <a:endParaRPr lang="hu-HU"/>
          </a:p>
        </p:txBody>
      </p:sp>
    </p:spTree>
    <p:extLst>
      <p:ext uri="{BB962C8B-B14F-4D97-AF65-F5344CB8AC3E}">
        <p14:creationId xmlns:p14="http://schemas.microsoft.com/office/powerpoint/2010/main" val="4118283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a:t>They</a:t>
            </a:r>
            <a:r>
              <a:rPr lang="hu-HU" dirty="0"/>
              <a:t> </a:t>
            </a:r>
            <a:r>
              <a:rPr lang="hu-HU" dirty="0" err="1"/>
              <a:t>provide</a:t>
            </a:r>
            <a:r>
              <a:rPr lang="hu-HU" dirty="0"/>
              <a:t> </a:t>
            </a:r>
            <a:r>
              <a:rPr lang="hu-HU" dirty="0" err="1"/>
              <a:t>you</a:t>
            </a:r>
            <a:r>
              <a:rPr lang="hu-HU" dirty="0"/>
              <a:t> </a:t>
            </a:r>
            <a:r>
              <a:rPr lang="hu-HU" dirty="0" err="1"/>
              <a:t>chances</a:t>
            </a:r>
            <a:r>
              <a:rPr lang="hu-HU" dirty="0"/>
              <a:t> </a:t>
            </a:r>
            <a:r>
              <a:rPr lang="hu-HU" dirty="0" err="1"/>
              <a:t>to</a:t>
            </a:r>
            <a:r>
              <a:rPr lang="hu-HU" dirty="0"/>
              <a:t> </a:t>
            </a:r>
            <a:r>
              <a:rPr lang="hu-HU" dirty="0" err="1"/>
              <a:t>improve</a:t>
            </a:r>
            <a:r>
              <a:rPr lang="hu-HU" dirty="0"/>
              <a:t> and </a:t>
            </a:r>
            <a:r>
              <a:rPr lang="hu-HU" dirty="0" err="1"/>
              <a:t>help</a:t>
            </a:r>
            <a:r>
              <a:rPr lang="hu-HU" dirty="0"/>
              <a:t> </a:t>
            </a:r>
            <a:r>
              <a:rPr lang="hu-HU" dirty="0" err="1"/>
              <a:t>you</a:t>
            </a:r>
            <a:r>
              <a:rPr lang="hu-HU" dirty="0"/>
              <a:t> </a:t>
            </a:r>
            <a:r>
              <a:rPr lang="hu-HU" dirty="0" err="1"/>
              <a:t>to</a:t>
            </a:r>
            <a:r>
              <a:rPr lang="hu-HU" dirty="0"/>
              <a:t> </a:t>
            </a:r>
            <a:r>
              <a:rPr lang="hu-HU" dirty="0" err="1"/>
              <a:t>run</a:t>
            </a:r>
            <a:r>
              <a:rPr lang="hu-HU" dirty="0"/>
              <a:t> </a:t>
            </a:r>
            <a:r>
              <a:rPr lang="hu-HU" dirty="0" err="1"/>
              <a:t>your</a:t>
            </a:r>
            <a:r>
              <a:rPr lang="hu-HU" dirty="0"/>
              <a:t> </a:t>
            </a:r>
            <a:r>
              <a:rPr lang="hu-HU" dirty="0" err="1"/>
              <a:t>buisness</a:t>
            </a:r>
            <a:r>
              <a:rPr lang="hu-HU" dirty="0"/>
              <a:t> </a:t>
            </a:r>
            <a:r>
              <a:rPr lang="hu-HU" dirty="0" err="1"/>
              <a:t>as</a:t>
            </a:r>
            <a:r>
              <a:rPr lang="hu-HU" dirty="0"/>
              <a:t> </a:t>
            </a:r>
            <a:r>
              <a:rPr lang="hu-HU" dirty="0" err="1"/>
              <a:t>successful</a:t>
            </a:r>
            <a:r>
              <a:rPr lang="hu-HU" dirty="0"/>
              <a:t> </a:t>
            </a:r>
            <a:r>
              <a:rPr lang="hu-HU" dirty="0" err="1"/>
              <a:t>as</a:t>
            </a:r>
            <a:r>
              <a:rPr lang="hu-HU" dirty="0"/>
              <a:t> </a:t>
            </a:r>
            <a:r>
              <a:rPr lang="hu-HU" dirty="0" err="1"/>
              <a:t>possible</a:t>
            </a:r>
            <a:r>
              <a:rPr lang="hu-HU" dirty="0"/>
              <a:t>. </a:t>
            </a:r>
            <a:r>
              <a:rPr lang="hu-HU" dirty="0" err="1"/>
              <a:t>Usually</a:t>
            </a:r>
            <a:r>
              <a:rPr lang="hu-HU" dirty="0"/>
              <a:t> </a:t>
            </a:r>
            <a:r>
              <a:rPr lang="hu-HU" dirty="0" err="1"/>
              <a:t>you</a:t>
            </a:r>
            <a:r>
              <a:rPr lang="hu-HU" dirty="0"/>
              <a:t> </a:t>
            </a:r>
            <a:r>
              <a:rPr lang="hu-HU" dirty="0" err="1"/>
              <a:t>pay</a:t>
            </a:r>
            <a:r>
              <a:rPr lang="hu-HU" dirty="0"/>
              <a:t> </a:t>
            </a:r>
            <a:r>
              <a:rPr lang="hu-HU" dirty="0" err="1"/>
              <a:t>some</a:t>
            </a:r>
            <a:r>
              <a:rPr lang="hu-HU" dirty="0"/>
              <a:t> </a:t>
            </a:r>
            <a:r>
              <a:rPr lang="hu-HU" dirty="0" err="1"/>
              <a:t>percentage</a:t>
            </a:r>
            <a:r>
              <a:rPr lang="hu-HU" dirty="0"/>
              <a:t> of </a:t>
            </a:r>
            <a:r>
              <a:rPr lang="hu-HU" dirty="0" err="1"/>
              <a:t>your</a:t>
            </a:r>
            <a:r>
              <a:rPr lang="hu-HU" dirty="0"/>
              <a:t> </a:t>
            </a:r>
            <a:r>
              <a:rPr lang="hu-HU" dirty="0" err="1"/>
              <a:t>income</a:t>
            </a:r>
            <a:r>
              <a:rPr lang="hu-HU" dirty="0"/>
              <a:t> </a:t>
            </a:r>
            <a:r>
              <a:rPr lang="hu-HU" dirty="0" err="1"/>
              <a:t>to</a:t>
            </a:r>
            <a:r>
              <a:rPr lang="hu-HU" dirty="0"/>
              <a:t> </a:t>
            </a:r>
            <a:r>
              <a:rPr lang="hu-HU" dirty="0" err="1"/>
              <a:t>your</a:t>
            </a:r>
            <a:r>
              <a:rPr lang="hu-HU" dirty="0"/>
              <a:t> </a:t>
            </a:r>
            <a:r>
              <a:rPr lang="hu-HU" dirty="0" err="1"/>
              <a:t>franchiser</a:t>
            </a:r>
            <a:r>
              <a:rPr lang="hu-HU" dirty="0"/>
              <a:t>, </a:t>
            </a:r>
            <a:r>
              <a:rPr lang="hu-HU" dirty="0" err="1"/>
              <a:t>so</a:t>
            </a:r>
            <a:r>
              <a:rPr lang="hu-HU" dirty="0"/>
              <a:t> </a:t>
            </a:r>
            <a:r>
              <a:rPr lang="hu-HU" dirty="0" err="1"/>
              <a:t>their</a:t>
            </a:r>
            <a:r>
              <a:rPr lang="hu-HU" dirty="0"/>
              <a:t> </a:t>
            </a:r>
            <a:r>
              <a:rPr lang="hu-HU" dirty="0" err="1"/>
              <a:t>goal</a:t>
            </a:r>
            <a:r>
              <a:rPr lang="hu-HU" dirty="0"/>
              <a:t> is </a:t>
            </a:r>
            <a:r>
              <a:rPr lang="hu-HU" dirty="0" err="1"/>
              <a:t>also</a:t>
            </a:r>
            <a:r>
              <a:rPr lang="hu-HU" dirty="0"/>
              <a:t> </a:t>
            </a:r>
            <a:r>
              <a:rPr lang="hu-HU" dirty="0" err="1"/>
              <a:t>to</a:t>
            </a:r>
            <a:r>
              <a:rPr lang="hu-HU" dirty="0"/>
              <a:t> </a:t>
            </a:r>
            <a:r>
              <a:rPr lang="hu-HU" dirty="0" err="1"/>
              <a:t>make</a:t>
            </a:r>
            <a:r>
              <a:rPr lang="hu-HU" dirty="0"/>
              <a:t> </a:t>
            </a:r>
            <a:r>
              <a:rPr lang="hu-HU" dirty="0" err="1"/>
              <a:t>you</a:t>
            </a:r>
            <a:r>
              <a:rPr lang="hu-HU" dirty="0"/>
              <a:t> outstanding. </a:t>
            </a:r>
            <a:r>
              <a:rPr lang="en-US" dirty="0"/>
              <a:t>You can benefit from communicating and sharing ideas with, and receiving support from, other franchisees in the network.</a:t>
            </a:r>
            <a:endParaRPr lang="hu-HU" dirty="0"/>
          </a:p>
        </p:txBody>
      </p:sp>
      <p:sp>
        <p:nvSpPr>
          <p:cNvPr id="4" name="Dia számának helye 3"/>
          <p:cNvSpPr>
            <a:spLocks noGrp="1"/>
          </p:cNvSpPr>
          <p:nvPr>
            <p:ph type="sldNum" sz="quarter" idx="5"/>
          </p:nvPr>
        </p:nvSpPr>
        <p:spPr/>
        <p:txBody>
          <a:bodyPr/>
          <a:lstStyle/>
          <a:p>
            <a:fld id="{98917DE7-2F84-4366-A710-27A7D5DF04FB}" type="slidenum">
              <a:rPr lang="hu-HU" smtClean="0"/>
              <a:t>5</a:t>
            </a:fld>
            <a:endParaRPr lang="hu-HU"/>
          </a:p>
        </p:txBody>
      </p:sp>
    </p:spTree>
    <p:extLst>
      <p:ext uri="{BB962C8B-B14F-4D97-AF65-F5344CB8AC3E}">
        <p14:creationId xmlns:p14="http://schemas.microsoft.com/office/powerpoint/2010/main" val="2030348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98917DE7-2F84-4366-A710-27A7D5DF04FB}" type="slidenum">
              <a:rPr lang="hu-HU" smtClean="0"/>
              <a:t>6</a:t>
            </a:fld>
            <a:endParaRPr lang="hu-HU"/>
          </a:p>
        </p:txBody>
      </p:sp>
    </p:spTree>
    <p:extLst>
      <p:ext uri="{BB962C8B-B14F-4D97-AF65-F5344CB8AC3E}">
        <p14:creationId xmlns:p14="http://schemas.microsoft.com/office/powerpoint/2010/main" val="1321320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a:t>You usually have exclusive rights in your territory. The franchisor won't sell any other franchises in the same territory.</a:t>
            </a:r>
            <a:r>
              <a:rPr lang="hu-HU" dirty="0"/>
              <a:t> </a:t>
            </a:r>
            <a:r>
              <a:rPr lang="hu-HU" dirty="0" err="1"/>
              <a:t>For</a:t>
            </a:r>
            <a:r>
              <a:rPr lang="hu-HU" dirty="0"/>
              <a:t> </a:t>
            </a:r>
            <a:r>
              <a:rPr lang="hu-HU" dirty="0" err="1"/>
              <a:t>example</a:t>
            </a:r>
            <a:r>
              <a:rPr lang="hu-HU" dirty="0"/>
              <a:t> </a:t>
            </a:r>
            <a:r>
              <a:rPr lang="hu-HU" dirty="0" err="1"/>
              <a:t>where</a:t>
            </a:r>
            <a:r>
              <a:rPr lang="hu-HU" dirty="0"/>
              <a:t> i </a:t>
            </a:r>
            <a:r>
              <a:rPr lang="hu-HU" dirty="0" err="1"/>
              <a:t>work</a:t>
            </a:r>
            <a:r>
              <a:rPr lang="hu-HU" dirty="0"/>
              <a:t> </a:t>
            </a:r>
            <a:r>
              <a:rPr lang="hu-HU" dirty="0" err="1"/>
              <a:t>the</a:t>
            </a:r>
            <a:r>
              <a:rPr lang="hu-HU" dirty="0"/>
              <a:t> </a:t>
            </a:r>
            <a:r>
              <a:rPr lang="hu-HU" dirty="0" err="1"/>
              <a:t>other</a:t>
            </a:r>
            <a:r>
              <a:rPr lang="hu-HU" dirty="0"/>
              <a:t> </a:t>
            </a:r>
            <a:r>
              <a:rPr lang="hu-HU" dirty="0" err="1"/>
              <a:t>partners</a:t>
            </a:r>
            <a:r>
              <a:rPr lang="hu-HU" dirty="0"/>
              <a:t> </a:t>
            </a:r>
            <a:r>
              <a:rPr lang="hu-HU" dirty="0" err="1"/>
              <a:t>cant</a:t>
            </a:r>
            <a:r>
              <a:rPr lang="hu-HU" dirty="0"/>
              <a:t> </a:t>
            </a:r>
            <a:r>
              <a:rPr lang="hu-HU" dirty="0" err="1"/>
              <a:t>advertise</a:t>
            </a:r>
            <a:r>
              <a:rPr lang="hu-HU" dirty="0"/>
              <a:t> </a:t>
            </a:r>
            <a:r>
              <a:rPr lang="hu-HU" dirty="0" err="1"/>
              <a:t>themselves</a:t>
            </a:r>
            <a:r>
              <a:rPr lang="hu-HU" dirty="0"/>
              <a:t> in </a:t>
            </a:r>
            <a:r>
              <a:rPr lang="hu-HU" dirty="0" err="1"/>
              <a:t>our</a:t>
            </a:r>
            <a:r>
              <a:rPr lang="hu-HU" dirty="0"/>
              <a:t> </a:t>
            </a:r>
            <a:r>
              <a:rPr lang="hu-HU" dirty="0" err="1"/>
              <a:t>territory</a:t>
            </a:r>
            <a:endParaRPr lang="hu-HU" dirty="0"/>
          </a:p>
        </p:txBody>
      </p:sp>
      <p:sp>
        <p:nvSpPr>
          <p:cNvPr id="4" name="Dia számának helye 3"/>
          <p:cNvSpPr>
            <a:spLocks noGrp="1"/>
          </p:cNvSpPr>
          <p:nvPr>
            <p:ph type="sldNum" sz="quarter" idx="5"/>
          </p:nvPr>
        </p:nvSpPr>
        <p:spPr/>
        <p:txBody>
          <a:bodyPr/>
          <a:lstStyle/>
          <a:p>
            <a:fld id="{98917DE7-2F84-4366-A710-27A7D5DF04FB}" type="slidenum">
              <a:rPr lang="hu-HU" smtClean="0"/>
              <a:t>7</a:t>
            </a:fld>
            <a:endParaRPr lang="hu-HU"/>
          </a:p>
        </p:txBody>
      </p:sp>
    </p:spTree>
    <p:extLst>
      <p:ext uri="{BB962C8B-B14F-4D97-AF65-F5344CB8AC3E}">
        <p14:creationId xmlns:p14="http://schemas.microsoft.com/office/powerpoint/2010/main" val="2510236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The </a:t>
            </a:r>
            <a:r>
              <a:rPr lang="hu-HU" dirty="0" err="1"/>
              <a:t>people</a:t>
            </a:r>
            <a:r>
              <a:rPr lang="hu-HU" dirty="0"/>
              <a:t> </a:t>
            </a:r>
            <a:r>
              <a:rPr lang="hu-HU" dirty="0" err="1"/>
              <a:t>know</a:t>
            </a:r>
            <a:r>
              <a:rPr lang="hu-HU" dirty="0"/>
              <a:t> </a:t>
            </a:r>
            <a:r>
              <a:rPr lang="hu-HU" dirty="0" err="1"/>
              <a:t>your</a:t>
            </a:r>
            <a:r>
              <a:rPr lang="hu-HU" dirty="0"/>
              <a:t> </a:t>
            </a:r>
            <a:r>
              <a:rPr lang="hu-HU" dirty="0" err="1"/>
              <a:t>company</a:t>
            </a:r>
            <a:r>
              <a:rPr lang="hu-HU" dirty="0"/>
              <a:t> and </a:t>
            </a:r>
            <a:r>
              <a:rPr lang="hu-HU" dirty="0" err="1"/>
              <a:t>the</a:t>
            </a:r>
            <a:r>
              <a:rPr lang="hu-HU" dirty="0"/>
              <a:t> </a:t>
            </a:r>
            <a:r>
              <a:rPr lang="hu-HU" dirty="0" err="1"/>
              <a:t>brand</a:t>
            </a:r>
            <a:r>
              <a:rPr lang="hu-HU" dirty="0"/>
              <a:t> is </a:t>
            </a:r>
            <a:r>
              <a:rPr lang="hu-HU" dirty="0" err="1"/>
              <a:t>already</a:t>
            </a:r>
            <a:r>
              <a:rPr lang="hu-HU" dirty="0"/>
              <a:t> </a:t>
            </a:r>
            <a:r>
              <a:rPr lang="hu-HU" dirty="0" err="1"/>
              <a:t>hyped</a:t>
            </a:r>
            <a:r>
              <a:rPr lang="hu-HU" dirty="0"/>
              <a:t> </a:t>
            </a:r>
            <a:r>
              <a:rPr lang="hu-HU" dirty="0" err="1"/>
              <a:t>up</a:t>
            </a:r>
            <a:r>
              <a:rPr lang="hu-HU" dirty="0"/>
              <a:t> </a:t>
            </a:r>
          </a:p>
        </p:txBody>
      </p:sp>
      <p:sp>
        <p:nvSpPr>
          <p:cNvPr id="4" name="Dia számának helye 3"/>
          <p:cNvSpPr>
            <a:spLocks noGrp="1"/>
          </p:cNvSpPr>
          <p:nvPr>
            <p:ph type="sldNum" sz="quarter" idx="5"/>
          </p:nvPr>
        </p:nvSpPr>
        <p:spPr/>
        <p:txBody>
          <a:bodyPr/>
          <a:lstStyle/>
          <a:p>
            <a:fld id="{98917DE7-2F84-4366-A710-27A7D5DF04FB}" type="slidenum">
              <a:rPr lang="hu-HU" smtClean="0"/>
              <a:t>8</a:t>
            </a:fld>
            <a:endParaRPr lang="hu-HU"/>
          </a:p>
        </p:txBody>
      </p:sp>
    </p:spTree>
    <p:extLst>
      <p:ext uri="{BB962C8B-B14F-4D97-AF65-F5344CB8AC3E}">
        <p14:creationId xmlns:p14="http://schemas.microsoft.com/office/powerpoint/2010/main" val="2303861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Costs may be higher than you expect. As well as the initial costs of buying the franchise, you pay continuing management service fees and you may have to agree to buy products from the franchisor.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franchise agreement usually includes restrictions on how you can run the business. You might not be able to make changes to suit your local market.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may find that after some time, ongoing franchisor monitoring becomes intrusive.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franchisor might go out of business.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Other franchisees could give the brand a bad reputation, so the recruitment process needs to be thorough.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may find it difficult to sell your franchise - you can only sell it to someone approved by the franchisor.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profits (a percentage of sales) are usually shared with the franchisor.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inflexible nature of a franchise may restrict your ability to introduce changes to the business to respond to the market or make the business grow.</a:t>
            </a:r>
            <a:endParaRPr lang="hu-HU" dirty="0"/>
          </a:p>
        </p:txBody>
      </p:sp>
      <p:sp>
        <p:nvSpPr>
          <p:cNvPr id="4" name="Dia számának helye 3"/>
          <p:cNvSpPr>
            <a:spLocks noGrp="1"/>
          </p:cNvSpPr>
          <p:nvPr>
            <p:ph type="sldNum" sz="quarter" idx="5"/>
          </p:nvPr>
        </p:nvSpPr>
        <p:spPr/>
        <p:txBody>
          <a:bodyPr/>
          <a:lstStyle/>
          <a:p>
            <a:fld id="{98917DE7-2F84-4366-A710-27A7D5DF04FB}" type="slidenum">
              <a:rPr lang="hu-HU" smtClean="0"/>
              <a:t>9</a:t>
            </a:fld>
            <a:endParaRPr lang="hu-HU"/>
          </a:p>
        </p:txBody>
      </p:sp>
    </p:spTree>
    <p:extLst>
      <p:ext uri="{BB962C8B-B14F-4D97-AF65-F5344CB8AC3E}">
        <p14:creationId xmlns:p14="http://schemas.microsoft.com/office/powerpoint/2010/main" val="3523131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solidFill>
                  <a:srgbClr val="FF9900"/>
                </a:solidFill>
              </a:defRPr>
            </a:lvl1pPr>
          </a:lstStyle>
          <a:p>
            <a:r>
              <a:rPr lang="hu-HU" dirty="0"/>
              <a:t>Mintacím szerkesztése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dirty="0"/>
              <a:t>Kattintson ide az alcím mintájának szerkesztéséhez</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60209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ámakép képaláírással">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hu-HU"/>
              <a:t>Mintacím szerkesztése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ED291B17-9318-49DB-B28B-6E5994AE9581}" type="datetime1">
              <a:rPr lang="en-US" smtClean="0"/>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2107546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ím és képaláírás">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hu-HU"/>
              <a:t>Mintacím szerkesztése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ED291B17-9318-49DB-B28B-6E5994AE9581}" type="datetime1">
              <a:rPr lang="en-US" smtClean="0"/>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9083643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dézet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hu-HU"/>
              <a:t>Mintacím szerkesztése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ED291B17-9318-49DB-B28B-6E5994AE9581}" type="datetime1">
              <a:rPr lang="en-US" smtClean="0"/>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1997095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évkártya">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hu-HU"/>
              <a:t>Mintacím szerkesztése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ED291B17-9318-49DB-B28B-6E5994AE9581}" type="datetime1">
              <a:rPr lang="en-US" smtClean="0"/>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813306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hasáb">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hu-HU"/>
              <a:t>Mintacím szerkesztése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3" name="Date Placeholder 2"/>
          <p:cNvSpPr>
            <a:spLocks noGrp="1"/>
          </p:cNvSpPr>
          <p:nvPr>
            <p:ph type="dt" sz="half" idx="10"/>
          </p:nvPr>
        </p:nvSpPr>
        <p:spPr/>
        <p:txBody>
          <a:bodyPr/>
          <a:lstStyle/>
          <a:p>
            <a:fld id="{ED291B17-9318-49DB-B28B-6E5994AE9581}" type="datetime1">
              <a:rPr lang="en-US" smtClean="0"/>
              <a:t>10/5/2020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216923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éphasáb">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hu-HU"/>
              <a:t>Mintacím szerkesztése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3" name="Date Placeholder 2"/>
          <p:cNvSpPr>
            <a:spLocks noGrp="1"/>
          </p:cNvSpPr>
          <p:nvPr>
            <p:ph type="dt" sz="half" idx="10"/>
          </p:nvPr>
        </p:nvSpPr>
        <p:spPr/>
        <p:txBody>
          <a:bodyPr/>
          <a:lstStyle/>
          <a:p>
            <a:fld id="{ED291B17-9318-49DB-B28B-6E5994AE9581}" type="datetime1">
              <a:rPr lang="en-US" smtClean="0"/>
              <a:t>10/5/2020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7401100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ncho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5919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hu-HU"/>
              <a:t>Mintacím szerkesztése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309551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a:xfrm>
            <a:off x="822355" y="1702287"/>
            <a:ext cx="10353762" cy="4058751"/>
          </a:xfrm>
        </p:spPr>
        <p:txBody>
          <a:bodyPr/>
          <a:lstStyle>
            <a:lvl1pPr>
              <a:defRPr cap="all" baseline="0">
                <a:solidFill>
                  <a:srgbClr val="FF9900"/>
                </a:solidFill>
              </a:defRPr>
            </a:lvl1p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9709687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hu-HU"/>
              <a:t>Mintacím szerkesztése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ED291B17-9318-49DB-B28B-6E5994AE9581}" type="datetime1">
              <a:rPr lang="en-US" smtClean="0"/>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72105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
        <p:nvSpPr>
          <p:cNvPr id="5" name="Date Placeholder 4"/>
          <p:cNvSpPr>
            <a:spLocks noGrp="1"/>
          </p:cNvSpPr>
          <p:nvPr>
            <p:ph type="dt" sz="half" idx="10"/>
          </p:nvPr>
        </p:nvSpPr>
        <p:spPr/>
        <p:txBody>
          <a:bodyPr/>
          <a:lstStyle/>
          <a:p>
            <a:fld id="{ED291B17-9318-49DB-B28B-6E5994AE9581}" type="datetime1">
              <a:rPr lang="en-US" smtClean="0"/>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3595627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hu-HU"/>
              <a:t>Mintacím szerkesztése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10/5/2020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569153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ED291B17-9318-49DB-B28B-6E5994AE9581}" type="datetime1">
              <a:rPr lang="en-US" smtClean="0"/>
              <a:t>10/5/2020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636826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91B17-9318-49DB-B28B-6E5994AE9581}" type="datetime1">
              <a:rPr lang="en-US" smtClean="0"/>
              <a:t>10/5/2020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808806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hu-HU"/>
              <a:t>Mintacím szerkesztése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p:txBody>
          <a:bodyPr/>
          <a:lstStyle/>
          <a:p>
            <a:fld id="{ED291B17-9318-49DB-B28B-6E5994AE9581}" type="datetime1">
              <a:rPr lang="en-US" smtClean="0"/>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7553716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hu-HU"/>
              <a:t>Mintacím szerkesztése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p:txBody>
          <a:bodyPr/>
          <a:lstStyle/>
          <a:p>
            <a:fld id="{ED291B17-9318-49DB-B28B-6E5994AE9581}" type="datetime1">
              <a:rPr lang="en-US" smtClean="0"/>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522985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hu-HU" dirty="0"/>
              <a:t>Mintacím szerkesztése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D291B17-9318-49DB-B28B-6E5994AE9581}" type="datetime1">
              <a:rPr lang="en-US" smtClean="0"/>
              <a:t>10/5/2020</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465358897"/>
      </p:ext>
    </p:extLst>
  </p:cSld>
  <p:clrMap bg1="dk1" tx1="lt1" bg2="dk2" tx2="lt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 id="2147483938" r:id="rId6"/>
    <p:sldLayoutId id="2147483939" r:id="rId7"/>
    <p:sldLayoutId id="2147483940" r:id="rId8"/>
    <p:sldLayoutId id="2147483941" r:id="rId9"/>
    <p:sldLayoutId id="2147483942" r:id="rId10"/>
    <p:sldLayoutId id="2147483943" r:id="rId11"/>
    <p:sldLayoutId id="2147483944" r:id="rId12"/>
    <p:sldLayoutId id="2147483945" r:id="rId13"/>
    <p:sldLayoutId id="2147483946" r:id="rId14"/>
    <p:sldLayoutId id="2147483947" r:id="rId15"/>
    <p:sldLayoutId id="2147483948" r:id="rId16"/>
    <p:sldLayoutId id="2147483949" r:id="rId1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lvl1pPr algn="ctr" defTabSz="457200" rtl="0" eaLnBrk="1" latinLnBrk="0" hangingPunct="1">
        <a:spcBef>
          <a:spcPct val="0"/>
        </a:spcBef>
        <a:buNone/>
        <a:defRPr sz="4000" kern="1200" cap="small" baseline="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cap="all" baseline="0">
          <a:ln>
            <a:solidFill>
              <a:schemeClr val="bg1">
                <a:lumMod val="75000"/>
                <a:lumOff val="25000"/>
                <a:alpha val="10000"/>
              </a:schemeClr>
            </a:solidFill>
          </a:ln>
          <a:solidFill>
            <a:srgbClr val="FF9900"/>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theconversation.com/does-matched-funding-give-industry-too-much-control-over-research-the-experts-respond-1798" TargetMode="Externa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54CCE8E-1914-46C9-BF04-3ACF3A2C1F4B}"/>
              </a:ext>
            </a:extLst>
          </p:cNvPr>
          <p:cNvSpPr>
            <a:spLocks noGrp="1"/>
          </p:cNvSpPr>
          <p:nvPr>
            <p:ph type="ctrTitle"/>
          </p:nvPr>
        </p:nvSpPr>
        <p:spPr>
          <a:xfrm>
            <a:off x="386399" y="978977"/>
            <a:ext cx="4015674" cy="3844430"/>
          </a:xfrm>
        </p:spPr>
        <p:txBody>
          <a:bodyPr anchor="ctr">
            <a:normAutofit fontScale="90000"/>
          </a:bodyPr>
          <a:lstStyle/>
          <a:p>
            <a:r>
              <a:rPr lang="en-US" dirty="0"/>
              <a:t>Advantages and disadvantages of being a franchise partner</a:t>
            </a:r>
            <a:endParaRPr lang="hu-HU" dirty="0"/>
          </a:p>
        </p:txBody>
      </p:sp>
      <p:sp>
        <p:nvSpPr>
          <p:cNvPr id="3" name="Alcím 2">
            <a:extLst>
              <a:ext uri="{FF2B5EF4-FFF2-40B4-BE49-F238E27FC236}">
                <a16:creationId xmlns:a16="http://schemas.microsoft.com/office/drawing/2014/main" id="{F6FA2808-2DF3-4690-97C2-AF71E68BB702}"/>
              </a:ext>
            </a:extLst>
          </p:cNvPr>
          <p:cNvSpPr>
            <a:spLocks noGrp="1"/>
          </p:cNvSpPr>
          <p:nvPr>
            <p:ph type="subTitle" idx="1"/>
          </p:nvPr>
        </p:nvSpPr>
        <p:spPr>
          <a:xfrm>
            <a:off x="638620" y="5420778"/>
            <a:ext cx="3511233" cy="1147054"/>
          </a:xfrm>
        </p:spPr>
        <p:txBody>
          <a:bodyPr anchor="t">
            <a:normAutofit/>
          </a:bodyPr>
          <a:lstStyle/>
          <a:p>
            <a:r>
              <a:rPr lang="hu-HU" sz="2000" dirty="0"/>
              <a:t>Bendegúz</a:t>
            </a:r>
            <a:r>
              <a:rPr lang="hu-HU" sz="2200" dirty="0">
                <a:solidFill>
                  <a:srgbClr val="84A44B"/>
                </a:solidFill>
              </a:rPr>
              <a:t> </a:t>
            </a:r>
            <a:r>
              <a:rPr lang="hu-HU" sz="2000" dirty="0"/>
              <a:t>nagy</a:t>
            </a:r>
          </a:p>
        </p:txBody>
      </p:sp>
      <p:pic>
        <p:nvPicPr>
          <p:cNvPr id="6" name="Kép 5" descr="A képen kültéri, személy, férfi, tartás látható&#10;&#10;Automatikusan generált leírás">
            <a:extLst>
              <a:ext uri="{FF2B5EF4-FFF2-40B4-BE49-F238E27FC236}">
                <a16:creationId xmlns:a16="http://schemas.microsoft.com/office/drawing/2014/main" id="{44A63833-45E3-487D-80A8-119137D80E10}"/>
              </a:ext>
            </a:extLst>
          </p:cNvPr>
          <p:cNvPicPr>
            <a:picLocks noChangeAspect="1"/>
          </p:cNvPicPr>
          <p:nvPr/>
        </p:nvPicPr>
        <p:blipFill>
          <a:blip r:embed="rId3">
            <a:duotone>
              <a:prstClr val="black"/>
              <a:srgbClr val="FFFA00">
                <a:tint val="45000"/>
                <a:satMod val="400000"/>
              </a:srgbClr>
            </a:duotone>
            <a:extLst>
              <a:ext uri="{BEBA8EAE-BF5A-486C-A8C5-ECC9F3942E4B}">
                <a14:imgProps xmlns:a14="http://schemas.microsoft.com/office/drawing/2010/main">
                  <a14:imgLayer r:embed="rId4">
                    <a14:imgEffect>
                      <a14:colorTemperature colorTemp="7000"/>
                    </a14:imgEffect>
                    <a14:imgEffect>
                      <a14:brightnessContrast bright="40000" contrast="-4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654294" y="-1"/>
            <a:ext cx="7537706" cy="6853257"/>
          </a:xfrm>
          <a:prstGeom prst="rect">
            <a:avLst/>
          </a:prstGeom>
        </p:spPr>
      </p:pic>
      <p:sp>
        <p:nvSpPr>
          <p:cNvPr id="9" name="Téglalap 8">
            <a:extLst>
              <a:ext uri="{FF2B5EF4-FFF2-40B4-BE49-F238E27FC236}">
                <a16:creationId xmlns:a16="http://schemas.microsoft.com/office/drawing/2014/main" id="{AD8EE776-CB57-4384-B28B-B97F8407AD2A}"/>
              </a:ext>
            </a:extLst>
          </p:cNvPr>
          <p:cNvSpPr/>
          <p:nvPr/>
        </p:nvSpPr>
        <p:spPr>
          <a:xfrm>
            <a:off x="638620" y="290168"/>
            <a:ext cx="3511233" cy="914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34113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27DB75F-D8DD-4997-A7D2-6DF6521ECDC3}"/>
              </a:ext>
            </a:extLst>
          </p:cNvPr>
          <p:cNvSpPr>
            <a:spLocks noGrp="1"/>
          </p:cNvSpPr>
          <p:nvPr>
            <p:ph type="ctrTitle"/>
          </p:nvPr>
        </p:nvSpPr>
        <p:spPr>
          <a:xfrm>
            <a:off x="638620" y="1216121"/>
            <a:ext cx="3511233" cy="1355630"/>
          </a:xfrm>
        </p:spPr>
        <p:txBody>
          <a:bodyPr anchor="ctr">
            <a:normAutofit fontScale="90000"/>
          </a:bodyPr>
          <a:lstStyle/>
          <a:p>
            <a:r>
              <a:rPr lang="hu-HU" dirty="0" err="1">
                <a:solidFill>
                  <a:schemeClr val="tx1"/>
                </a:solidFill>
              </a:rPr>
              <a:t>Thank</a:t>
            </a:r>
            <a:r>
              <a:rPr lang="hu-HU" dirty="0">
                <a:solidFill>
                  <a:schemeClr val="tx1"/>
                </a:solidFill>
              </a:rPr>
              <a:t> </a:t>
            </a:r>
            <a:r>
              <a:rPr lang="hu-HU" dirty="0" err="1">
                <a:solidFill>
                  <a:schemeClr val="tx1"/>
                </a:solidFill>
              </a:rPr>
              <a:t>you</a:t>
            </a:r>
            <a:r>
              <a:rPr lang="hu-HU" dirty="0">
                <a:solidFill>
                  <a:schemeClr val="tx1"/>
                </a:solidFill>
              </a:rPr>
              <a:t> </a:t>
            </a:r>
            <a:r>
              <a:rPr lang="hu-HU" dirty="0" err="1">
                <a:solidFill>
                  <a:schemeClr val="tx1"/>
                </a:solidFill>
              </a:rPr>
              <a:t>for</a:t>
            </a:r>
            <a:r>
              <a:rPr lang="hu-HU" dirty="0">
                <a:solidFill>
                  <a:schemeClr val="tx1"/>
                </a:solidFill>
              </a:rPr>
              <a:t> </a:t>
            </a:r>
            <a:r>
              <a:rPr lang="hu-HU" dirty="0" err="1">
                <a:solidFill>
                  <a:schemeClr val="tx1"/>
                </a:solidFill>
              </a:rPr>
              <a:t>your</a:t>
            </a:r>
            <a:r>
              <a:rPr lang="hu-HU" dirty="0">
                <a:solidFill>
                  <a:schemeClr val="tx1"/>
                </a:solidFill>
              </a:rPr>
              <a:t> </a:t>
            </a:r>
            <a:r>
              <a:rPr lang="hu-HU" dirty="0" err="1">
                <a:solidFill>
                  <a:schemeClr val="tx1"/>
                </a:solidFill>
              </a:rPr>
              <a:t>attention</a:t>
            </a:r>
            <a:r>
              <a:rPr lang="hu-HU" dirty="0">
                <a:solidFill>
                  <a:schemeClr val="tx1"/>
                </a:solidFill>
              </a:rPr>
              <a:t>!</a:t>
            </a:r>
          </a:p>
        </p:txBody>
      </p:sp>
      <p:sp>
        <p:nvSpPr>
          <p:cNvPr id="3" name="Alcím 2">
            <a:extLst>
              <a:ext uri="{FF2B5EF4-FFF2-40B4-BE49-F238E27FC236}">
                <a16:creationId xmlns:a16="http://schemas.microsoft.com/office/drawing/2014/main" id="{263D5271-03F7-49D0-9F22-18BB57E3906E}"/>
              </a:ext>
            </a:extLst>
          </p:cNvPr>
          <p:cNvSpPr>
            <a:spLocks noGrp="1"/>
          </p:cNvSpPr>
          <p:nvPr>
            <p:ph type="subTitle" idx="1"/>
          </p:nvPr>
        </p:nvSpPr>
        <p:spPr>
          <a:xfrm>
            <a:off x="571531" y="3600449"/>
            <a:ext cx="3511233" cy="3257549"/>
          </a:xfrm>
        </p:spPr>
        <p:txBody>
          <a:bodyPr anchor="t">
            <a:normAutofit fontScale="92500" lnSpcReduction="20000"/>
          </a:bodyPr>
          <a:lstStyle/>
          <a:p>
            <a:pPr algn="l"/>
            <a:r>
              <a:rPr lang="hu-HU" sz="2200" dirty="0" err="1">
                <a:solidFill>
                  <a:srgbClr val="FF9900"/>
                </a:solidFill>
              </a:rPr>
              <a:t>Sources</a:t>
            </a:r>
            <a:r>
              <a:rPr lang="hu-HU" sz="2200" dirty="0">
                <a:solidFill>
                  <a:srgbClr val="FF9900"/>
                </a:solidFill>
              </a:rPr>
              <a:t>:</a:t>
            </a:r>
          </a:p>
          <a:p>
            <a:pPr algn="l"/>
            <a:r>
              <a:rPr lang="hu-HU" sz="2200" dirty="0">
                <a:solidFill>
                  <a:srgbClr val="FF9900"/>
                </a:solidFill>
              </a:rPr>
              <a:t>https://prezi.com/qqeoclq955av/advantagesdisadvantages-of-a-franchise/</a:t>
            </a:r>
          </a:p>
          <a:p>
            <a:pPr algn="l"/>
            <a:r>
              <a:rPr lang="hu-HU" sz="2200" dirty="0">
                <a:solidFill>
                  <a:srgbClr val="FF9900"/>
                </a:solidFill>
              </a:rPr>
              <a:t>https://www.business.qld.gov.au/starting-business/buying-business/buying-franchise/advantages-disadvantages</a:t>
            </a:r>
          </a:p>
        </p:txBody>
      </p:sp>
      <p:pic>
        <p:nvPicPr>
          <p:cNvPr id="5" name="Picture 4">
            <a:extLst>
              <a:ext uri="{FF2B5EF4-FFF2-40B4-BE49-F238E27FC236}">
                <a16:creationId xmlns:a16="http://schemas.microsoft.com/office/drawing/2014/main" id="{C7406110-380B-440B-A6F5-DD157C4174EA}"/>
              </a:ext>
            </a:extLst>
          </p:cNvPr>
          <p:cNvPicPr>
            <a:picLocks noChangeAspect="1"/>
          </p:cNvPicPr>
          <p:nvPr/>
        </p:nvPicPr>
        <p:blipFill rotWithShape="1">
          <a:blip r:embed="rId3"/>
          <a:srcRect l="15242" r="2325"/>
          <a:stretch/>
        </p:blipFill>
        <p:spPr>
          <a:xfrm>
            <a:off x="4654295" y="10"/>
            <a:ext cx="7537705" cy="6857990"/>
          </a:xfrm>
          <a:prstGeom prst="rect">
            <a:avLst/>
          </a:prstGeom>
        </p:spPr>
      </p:pic>
      <p:sp>
        <p:nvSpPr>
          <p:cNvPr id="14" name="Téglalap 13">
            <a:extLst>
              <a:ext uri="{FF2B5EF4-FFF2-40B4-BE49-F238E27FC236}">
                <a16:creationId xmlns:a16="http://schemas.microsoft.com/office/drawing/2014/main" id="{15E4895E-ECC7-4EE5-83E8-5757277B2B9E}"/>
              </a:ext>
            </a:extLst>
          </p:cNvPr>
          <p:cNvSpPr/>
          <p:nvPr/>
        </p:nvSpPr>
        <p:spPr>
          <a:xfrm>
            <a:off x="638620" y="457200"/>
            <a:ext cx="3511233" cy="914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3258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C27398E-CFDE-441A-8592-3F5D52996FEB}"/>
              </a:ext>
            </a:extLst>
          </p:cNvPr>
          <p:cNvSpPr>
            <a:spLocks noGrp="1"/>
          </p:cNvSpPr>
          <p:nvPr>
            <p:ph type="ctrTitle"/>
          </p:nvPr>
        </p:nvSpPr>
        <p:spPr>
          <a:xfrm>
            <a:off x="2261921" y="2924175"/>
            <a:ext cx="4459508" cy="1009650"/>
          </a:xfrm>
        </p:spPr>
        <p:txBody>
          <a:bodyPr anchor="ctr">
            <a:normAutofit fontScale="90000"/>
          </a:bodyPr>
          <a:lstStyle/>
          <a:p>
            <a:pPr algn="r"/>
            <a:r>
              <a:rPr lang="hu-HU" sz="6600" dirty="0">
                <a:solidFill>
                  <a:srgbClr val="FF9900">
                    <a:alpha val="90000"/>
                  </a:srgbClr>
                </a:solidFill>
              </a:rPr>
              <a:t>Franchise?</a:t>
            </a:r>
          </a:p>
        </p:txBody>
      </p:sp>
      <p:sp>
        <p:nvSpPr>
          <p:cNvPr id="4" name="Szövegdoboz 3">
            <a:extLst>
              <a:ext uri="{FF2B5EF4-FFF2-40B4-BE49-F238E27FC236}">
                <a16:creationId xmlns:a16="http://schemas.microsoft.com/office/drawing/2014/main" id="{37ACFF28-D8E0-4795-BAD8-C8F82BE7C584}"/>
              </a:ext>
            </a:extLst>
          </p:cNvPr>
          <p:cNvSpPr txBox="1"/>
          <p:nvPr/>
        </p:nvSpPr>
        <p:spPr>
          <a:xfrm>
            <a:off x="4142600" y="2339400"/>
            <a:ext cx="2380019" cy="584775"/>
          </a:xfrm>
          <a:prstGeom prst="rect">
            <a:avLst/>
          </a:prstGeom>
          <a:noFill/>
        </p:spPr>
        <p:txBody>
          <a:bodyPr wrap="square" rtlCol="0">
            <a:spAutoFit/>
          </a:bodyPr>
          <a:lstStyle/>
          <a:p>
            <a:r>
              <a:rPr lang="hu-HU" sz="3200" dirty="0">
                <a:solidFill>
                  <a:srgbClr val="FF9900"/>
                </a:solidFill>
              </a:rPr>
              <a:t>WHAT</a:t>
            </a:r>
            <a:r>
              <a:rPr lang="hu-HU" sz="3200" dirty="0"/>
              <a:t> </a:t>
            </a:r>
            <a:r>
              <a:rPr lang="hu-HU" sz="3200" dirty="0">
                <a:solidFill>
                  <a:srgbClr val="FF9900"/>
                </a:solidFill>
              </a:rPr>
              <a:t>IS A </a:t>
            </a:r>
          </a:p>
        </p:txBody>
      </p:sp>
      <p:sp>
        <p:nvSpPr>
          <p:cNvPr id="5" name="Téglalap 4">
            <a:extLst>
              <a:ext uri="{FF2B5EF4-FFF2-40B4-BE49-F238E27FC236}">
                <a16:creationId xmlns:a16="http://schemas.microsoft.com/office/drawing/2014/main" id="{8449E56A-1BB1-4F05-A6F5-1743110C774F}"/>
              </a:ext>
            </a:extLst>
          </p:cNvPr>
          <p:cNvSpPr/>
          <p:nvPr/>
        </p:nvSpPr>
        <p:spPr>
          <a:xfrm>
            <a:off x="870824" y="5845203"/>
            <a:ext cx="7828233" cy="369332"/>
          </a:xfrm>
          <a:prstGeom prst="rect">
            <a:avLst/>
          </a:prstGeom>
        </p:spPr>
        <p:txBody>
          <a:bodyPr wrap="none">
            <a:spAutoFit/>
          </a:bodyPr>
          <a:lstStyle/>
          <a:p>
            <a:r>
              <a:rPr lang="hu-HU" dirty="0"/>
              <a:t>WHY IS IT BETTER THAN JUST START A NEW INDEPENDENT BUISNESS? </a:t>
            </a:r>
            <a:r>
              <a:rPr lang="hu-HU" dirty="0">
                <a:sym typeface="Wingdings" panose="05000000000000000000" pitchFamily="2" charset="2"/>
              </a:rPr>
              <a:t></a:t>
            </a:r>
            <a:endParaRPr lang="en-US" dirty="0"/>
          </a:p>
        </p:txBody>
      </p:sp>
      <p:sp>
        <p:nvSpPr>
          <p:cNvPr id="10" name="Téglalap 9">
            <a:extLst>
              <a:ext uri="{FF2B5EF4-FFF2-40B4-BE49-F238E27FC236}">
                <a16:creationId xmlns:a16="http://schemas.microsoft.com/office/drawing/2014/main" id="{20FF5F4E-4B1F-4743-AF29-8D0666FF8BBB}"/>
              </a:ext>
            </a:extLst>
          </p:cNvPr>
          <p:cNvSpPr/>
          <p:nvPr/>
        </p:nvSpPr>
        <p:spPr>
          <a:xfrm rot="5400000">
            <a:off x="5176124" y="3371220"/>
            <a:ext cx="3703320" cy="750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zövegdoboz 5">
            <a:extLst>
              <a:ext uri="{FF2B5EF4-FFF2-40B4-BE49-F238E27FC236}">
                <a16:creationId xmlns:a16="http://schemas.microsoft.com/office/drawing/2014/main" id="{C9E6AEFF-194E-495E-9C5E-D15CD18C30E6}"/>
              </a:ext>
            </a:extLst>
          </p:cNvPr>
          <p:cNvSpPr txBox="1"/>
          <p:nvPr/>
        </p:nvSpPr>
        <p:spPr>
          <a:xfrm>
            <a:off x="7686675" y="805205"/>
            <a:ext cx="3906354" cy="5247590"/>
          </a:xfrm>
          <a:prstGeom prst="rect">
            <a:avLst/>
          </a:prstGeom>
          <a:noFill/>
        </p:spPr>
        <p:txBody>
          <a:bodyPr wrap="square" rtlCol="0">
            <a:spAutoFit/>
          </a:bodyPr>
          <a:lstStyle/>
          <a:p>
            <a:pPr lvl="0">
              <a:spcBef>
                <a:spcPct val="20000"/>
              </a:spcBef>
              <a:spcAft>
                <a:spcPts val="600"/>
              </a:spcAft>
              <a:buClr>
                <a:srgbClr val="CCDDEA"/>
              </a:buClr>
              <a:buSzPct val="70000"/>
            </a:pPr>
            <a:r>
              <a:rPr lang="en-US" sz="2400" cap="all" dirty="0">
                <a:ln>
                  <a:solidFill>
                    <a:srgbClr val="000000">
                      <a:lumMod val="75000"/>
                      <a:lumOff val="25000"/>
                      <a:alpha val="10000"/>
                    </a:srgbClr>
                  </a:solidFill>
                </a:ln>
                <a:solidFill>
                  <a:srgbClr val="FFFFFF"/>
                </a:solidFill>
                <a:effectLst>
                  <a:outerShdw blurRad="9525" dist="25400" dir="14640000" algn="tl" rotWithShape="0">
                    <a:srgbClr val="000000">
                      <a:alpha val="30000"/>
                    </a:srgbClr>
                  </a:outerShdw>
                </a:effectLst>
              </a:rPr>
              <a:t>A franchise is a type of license that grants a franchisee access to a franchisor's proprietary business knowledge, processes and trademarks, thus allowing the franchisee to sell a product or service under the franchisor's business name.</a:t>
            </a:r>
            <a:endParaRPr lang="hu-HU" sz="2400" cap="all" dirty="0">
              <a:ln>
                <a:solidFill>
                  <a:srgbClr val="000000">
                    <a:lumMod val="75000"/>
                    <a:lumOff val="25000"/>
                    <a:alpha val="10000"/>
                  </a:srgbClr>
                </a:solidFill>
              </a:ln>
              <a:solidFill>
                <a:srgbClr val="FFFFFF"/>
              </a:solidFill>
              <a:effectLst>
                <a:outerShdw blurRad="9525" dist="25400" dir="14640000" algn="tl" rotWithShape="0">
                  <a:srgbClr val="000000">
                    <a:alpha val="30000"/>
                  </a:srgbClr>
                </a:outerShdw>
              </a:effectLst>
            </a:endParaRPr>
          </a:p>
          <a:p>
            <a:endParaRPr lang="en-US" dirty="0"/>
          </a:p>
        </p:txBody>
      </p:sp>
    </p:spTree>
    <p:extLst>
      <p:ext uri="{BB962C8B-B14F-4D97-AF65-F5344CB8AC3E}">
        <p14:creationId xmlns:p14="http://schemas.microsoft.com/office/powerpoint/2010/main" val="3350483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43B2912-C254-4C9D-ADC9-FD5F2D248A0C}"/>
              </a:ext>
            </a:extLst>
          </p:cNvPr>
          <p:cNvSpPr>
            <a:spLocks noGrp="1"/>
          </p:cNvSpPr>
          <p:nvPr>
            <p:ph type="ctrTitle"/>
          </p:nvPr>
        </p:nvSpPr>
        <p:spPr>
          <a:xfrm>
            <a:off x="638616" y="1257565"/>
            <a:ext cx="3511233" cy="1637486"/>
          </a:xfrm>
        </p:spPr>
        <p:txBody>
          <a:bodyPr anchor="ctr">
            <a:normAutofit fontScale="90000"/>
          </a:bodyPr>
          <a:lstStyle/>
          <a:p>
            <a:r>
              <a:rPr lang="hu-HU" dirty="0">
                <a:solidFill>
                  <a:schemeClr val="tx1"/>
                </a:solidFill>
              </a:rPr>
              <a:t>The </a:t>
            </a:r>
            <a:r>
              <a:rPr lang="hu-HU" dirty="0" err="1">
                <a:solidFill>
                  <a:schemeClr val="tx1"/>
                </a:solidFill>
              </a:rPr>
              <a:t>risk</a:t>
            </a:r>
            <a:r>
              <a:rPr lang="hu-HU" dirty="0">
                <a:solidFill>
                  <a:schemeClr val="tx1"/>
                </a:solidFill>
              </a:rPr>
              <a:t> of </a:t>
            </a:r>
            <a:r>
              <a:rPr lang="hu-HU" dirty="0" err="1">
                <a:solidFill>
                  <a:schemeClr val="tx1"/>
                </a:solidFill>
              </a:rPr>
              <a:t>failure</a:t>
            </a:r>
            <a:r>
              <a:rPr lang="hu-HU" dirty="0">
                <a:solidFill>
                  <a:schemeClr val="tx1"/>
                </a:solidFill>
              </a:rPr>
              <a:t> is </a:t>
            </a:r>
            <a:r>
              <a:rPr lang="hu-HU" dirty="0" err="1">
                <a:solidFill>
                  <a:schemeClr val="tx1"/>
                </a:solidFill>
              </a:rPr>
              <a:t>reduced</a:t>
            </a:r>
            <a:endParaRPr lang="hu-HU" dirty="0">
              <a:solidFill>
                <a:schemeClr val="tx1"/>
              </a:solidFill>
            </a:endParaRPr>
          </a:p>
        </p:txBody>
      </p:sp>
      <p:sp>
        <p:nvSpPr>
          <p:cNvPr id="3" name="Alcím 2">
            <a:extLst>
              <a:ext uri="{FF2B5EF4-FFF2-40B4-BE49-F238E27FC236}">
                <a16:creationId xmlns:a16="http://schemas.microsoft.com/office/drawing/2014/main" id="{10A075BF-86E4-4E34-9DEC-D70BDEB2655C}"/>
              </a:ext>
            </a:extLst>
          </p:cNvPr>
          <p:cNvSpPr>
            <a:spLocks noGrp="1"/>
          </p:cNvSpPr>
          <p:nvPr>
            <p:ph type="subTitle" idx="1"/>
          </p:nvPr>
        </p:nvSpPr>
        <p:spPr>
          <a:xfrm>
            <a:off x="638617" y="3603978"/>
            <a:ext cx="3511233" cy="2228850"/>
          </a:xfrm>
        </p:spPr>
        <p:txBody>
          <a:bodyPr anchor="t">
            <a:normAutofit/>
          </a:bodyPr>
          <a:lstStyle/>
          <a:p>
            <a:pPr algn="l"/>
            <a:r>
              <a:rPr lang="en-US" sz="2200" dirty="0">
                <a:solidFill>
                  <a:srgbClr val="FF9900"/>
                </a:solidFill>
              </a:rPr>
              <a:t>Your business is based on a </a:t>
            </a:r>
            <a:r>
              <a:rPr lang="en-US" sz="2200" dirty="0">
                <a:solidFill>
                  <a:srgbClr val="FFFA00"/>
                </a:solidFill>
              </a:rPr>
              <a:t>proven idea</a:t>
            </a:r>
            <a:r>
              <a:rPr lang="en-US" sz="2200" dirty="0">
                <a:solidFill>
                  <a:srgbClr val="FF9900"/>
                </a:solidFill>
              </a:rPr>
              <a:t>. You can check how </a:t>
            </a:r>
            <a:r>
              <a:rPr lang="en-US" sz="2200" dirty="0">
                <a:solidFill>
                  <a:srgbClr val="FFFA00"/>
                </a:solidFill>
              </a:rPr>
              <a:t>successful</a:t>
            </a:r>
            <a:r>
              <a:rPr lang="en-US" sz="2200" dirty="0">
                <a:solidFill>
                  <a:srgbClr val="FF9900"/>
                </a:solidFill>
              </a:rPr>
              <a:t> other franchises are before committing yourself.</a:t>
            </a:r>
            <a:endParaRPr lang="hu-HU" sz="2200" dirty="0">
              <a:solidFill>
                <a:srgbClr val="FF9900"/>
              </a:solidFill>
            </a:endParaRPr>
          </a:p>
        </p:txBody>
      </p:sp>
      <p:sp>
        <p:nvSpPr>
          <p:cNvPr id="12" name="Téglalap 11">
            <a:extLst>
              <a:ext uri="{FF2B5EF4-FFF2-40B4-BE49-F238E27FC236}">
                <a16:creationId xmlns:a16="http://schemas.microsoft.com/office/drawing/2014/main" id="{8A682288-DD14-4EFD-A27A-AFAEEF2FD801}"/>
              </a:ext>
            </a:extLst>
          </p:cNvPr>
          <p:cNvSpPr/>
          <p:nvPr/>
        </p:nvSpPr>
        <p:spPr>
          <a:xfrm>
            <a:off x="638620" y="457199"/>
            <a:ext cx="3511233" cy="914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églalap 6">
            <a:extLst>
              <a:ext uri="{FF2B5EF4-FFF2-40B4-BE49-F238E27FC236}">
                <a16:creationId xmlns:a16="http://schemas.microsoft.com/office/drawing/2014/main" id="{06CE00B2-D7E1-45B7-9435-A6A4CB3E5A9F}"/>
              </a:ext>
            </a:extLst>
          </p:cNvPr>
          <p:cNvSpPr/>
          <p:nvPr/>
        </p:nvSpPr>
        <p:spPr>
          <a:xfrm>
            <a:off x="4650377" y="0"/>
            <a:ext cx="7541623" cy="6858000"/>
          </a:xfrm>
          <a:prstGeom prst="rect">
            <a:avLst/>
          </a:prstGeom>
          <a:solidFill>
            <a:srgbClr val="F6D935"/>
          </a:solidFill>
          <a:ln>
            <a:solidFill>
              <a:srgbClr val="F6D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Kép 5">
            <a:extLst>
              <a:ext uri="{FF2B5EF4-FFF2-40B4-BE49-F238E27FC236}">
                <a16:creationId xmlns:a16="http://schemas.microsoft.com/office/drawing/2014/main" id="{B3B6505C-7989-45D0-A496-649338AA958C}"/>
              </a:ext>
            </a:extLst>
          </p:cNvPr>
          <p:cNvPicPr>
            <a:picLocks noChangeAspect="1"/>
          </p:cNvPicPr>
          <p:nvPr/>
        </p:nvPicPr>
        <p:blipFill>
          <a:blip r:embed="rId3">
            <a:clrChange>
              <a:clrFrom>
                <a:srgbClr val="FFFFFF"/>
              </a:clrFrom>
              <a:clrTo>
                <a:srgbClr val="FFFFFF">
                  <a:alpha val="0"/>
                </a:srgbClr>
              </a:clrTo>
            </a:clrChange>
            <a:duotone>
              <a:prstClr val="black"/>
              <a:srgbClr val="F6D935">
                <a:tint val="45000"/>
                <a:satMod val="400000"/>
              </a:srgbClr>
            </a:duotone>
            <a:extLst>
              <a:ext uri="{BEBA8EAE-BF5A-486C-A8C5-ECC9F3942E4B}">
                <a14:imgProps xmlns:a14="http://schemas.microsoft.com/office/drawing/2010/main">
                  <a14:imgLayer r:embed="rId4">
                    <a14:imgEffect>
                      <a14:artisticPaintStrokes/>
                    </a14:imgEffect>
                    <a14:imgEffect>
                      <a14:sharpenSoften amount="-250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650374" y="0"/>
            <a:ext cx="9681643" cy="6858000"/>
          </a:xfrm>
          <a:prstGeom prst="rect">
            <a:avLst/>
          </a:prstGeom>
        </p:spPr>
      </p:pic>
    </p:spTree>
    <p:extLst>
      <p:ext uri="{BB962C8B-B14F-4D97-AF65-F5344CB8AC3E}">
        <p14:creationId xmlns:p14="http://schemas.microsoft.com/office/powerpoint/2010/main" val="22258485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AC49CDA-F279-49F6-9D33-0B4817325ECA}"/>
              </a:ext>
            </a:extLst>
          </p:cNvPr>
          <p:cNvSpPr>
            <a:spLocks noGrp="1"/>
          </p:cNvSpPr>
          <p:nvPr>
            <p:ph type="ctrTitle"/>
          </p:nvPr>
        </p:nvSpPr>
        <p:spPr>
          <a:xfrm>
            <a:off x="658173" y="548639"/>
            <a:ext cx="3511233" cy="1694154"/>
          </a:xfrm>
        </p:spPr>
        <p:txBody>
          <a:bodyPr anchor="ctr">
            <a:noAutofit/>
          </a:bodyPr>
          <a:lstStyle/>
          <a:p>
            <a:r>
              <a:rPr lang="hu-HU" sz="4800" dirty="0" err="1">
                <a:solidFill>
                  <a:schemeClr val="tx1"/>
                </a:solidFill>
              </a:rPr>
              <a:t>Established</a:t>
            </a:r>
            <a:r>
              <a:rPr lang="hu-HU" sz="4800" dirty="0">
                <a:solidFill>
                  <a:schemeClr val="tx1"/>
                </a:solidFill>
              </a:rPr>
              <a:t> market </a:t>
            </a:r>
            <a:r>
              <a:rPr lang="hu-HU" sz="4800" dirty="0" err="1">
                <a:solidFill>
                  <a:schemeClr val="tx1"/>
                </a:solidFill>
              </a:rPr>
              <a:t>share</a:t>
            </a:r>
            <a:endParaRPr lang="hu-HU" sz="4800" dirty="0">
              <a:solidFill>
                <a:schemeClr val="tx1"/>
              </a:solidFill>
            </a:endParaRPr>
          </a:p>
        </p:txBody>
      </p:sp>
      <p:sp>
        <p:nvSpPr>
          <p:cNvPr id="3" name="Alcím 2">
            <a:extLst>
              <a:ext uri="{FF2B5EF4-FFF2-40B4-BE49-F238E27FC236}">
                <a16:creationId xmlns:a16="http://schemas.microsoft.com/office/drawing/2014/main" id="{4DDE455A-B2CE-43CC-925C-0093DE2766AB}"/>
              </a:ext>
            </a:extLst>
          </p:cNvPr>
          <p:cNvSpPr>
            <a:spLocks noGrp="1"/>
          </p:cNvSpPr>
          <p:nvPr>
            <p:ph type="subTitle" idx="1"/>
          </p:nvPr>
        </p:nvSpPr>
        <p:spPr>
          <a:xfrm>
            <a:off x="658172" y="3009900"/>
            <a:ext cx="3511233" cy="2966631"/>
          </a:xfrm>
        </p:spPr>
        <p:txBody>
          <a:bodyPr anchor="t">
            <a:noAutofit/>
          </a:bodyPr>
          <a:lstStyle/>
          <a:p>
            <a:pPr algn="l">
              <a:lnSpc>
                <a:spcPct val="90000"/>
              </a:lnSpc>
            </a:pPr>
            <a:r>
              <a:rPr lang="en-US" sz="2400" dirty="0">
                <a:solidFill>
                  <a:srgbClr val="ED8428"/>
                </a:solidFill>
              </a:rPr>
              <a:t>The franchises are usually</a:t>
            </a:r>
            <a:r>
              <a:rPr lang="en-US" sz="2400" dirty="0"/>
              <a:t> </a:t>
            </a:r>
            <a:r>
              <a:rPr lang="en-US" sz="2400" dirty="0">
                <a:solidFill>
                  <a:srgbClr val="F6D935"/>
                </a:solidFill>
              </a:rPr>
              <a:t>established </a:t>
            </a:r>
            <a:r>
              <a:rPr lang="en-US" sz="2400" dirty="0">
                <a:solidFill>
                  <a:srgbClr val="ED8428"/>
                </a:solidFill>
              </a:rPr>
              <a:t>and</a:t>
            </a:r>
            <a:r>
              <a:rPr lang="en-US" sz="2400" dirty="0"/>
              <a:t> </a:t>
            </a:r>
            <a:r>
              <a:rPr lang="en-US" sz="2400" dirty="0">
                <a:solidFill>
                  <a:srgbClr val="F6D935"/>
                </a:solidFill>
              </a:rPr>
              <a:t>recognized </a:t>
            </a:r>
            <a:r>
              <a:rPr lang="en-US" sz="2400" dirty="0" err="1">
                <a:solidFill>
                  <a:srgbClr val="ED8428"/>
                </a:solidFill>
              </a:rPr>
              <a:t>buisnesses</a:t>
            </a:r>
            <a:r>
              <a:rPr lang="en-US" sz="2400" dirty="0">
                <a:solidFill>
                  <a:srgbClr val="ED8428"/>
                </a:solidFill>
              </a:rPr>
              <a:t>, therefore there will be no need for market testing</a:t>
            </a:r>
          </a:p>
          <a:p>
            <a:pPr>
              <a:lnSpc>
                <a:spcPct val="90000"/>
              </a:lnSpc>
            </a:pPr>
            <a:endParaRPr lang="hu-HU" sz="1800" dirty="0"/>
          </a:p>
        </p:txBody>
      </p:sp>
      <p:sp>
        <p:nvSpPr>
          <p:cNvPr id="18" name="Téglalap 17">
            <a:extLst>
              <a:ext uri="{FF2B5EF4-FFF2-40B4-BE49-F238E27FC236}">
                <a16:creationId xmlns:a16="http://schemas.microsoft.com/office/drawing/2014/main" id="{728B08A3-4D2B-4930-8654-A40A06743750}"/>
              </a:ext>
            </a:extLst>
          </p:cNvPr>
          <p:cNvSpPr/>
          <p:nvPr/>
        </p:nvSpPr>
        <p:spPr>
          <a:xfrm>
            <a:off x="4654295" y="0"/>
            <a:ext cx="7537705"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Kép 14">
            <a:extLst>
              <a:ext uri="{FF2B5EF4-FFF2-40B4-BE49-F238E27FC236}">
                <a16:creationId xmlns:a16="http://schemas.microsoft.com/office/drawing/2014/main" id="{32C7F9EE-23B4-4981-A318-A63058D5F8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3848" y="548639"/>
            <a:ext cx="7560484" cy="5706532"/>
          </a:xfrm>
          <a:prstGeom prst="rect">
            <a:avLst/>
          </a:prstGeom>
        </p:spPr>
      </p:pic>
      <p:sp>
        <p:nvSpPr>
          <p:cNvPr id="21" name="Téglalap 20">
            <a:extLst>
              <a:ext uri="{FF2B5EF4-FFF2-40B4-BE49-F238E27FC236}">
                <a16:creationId xmlns:a16="http://schemas.microsoft.com/office/drawing/2014/main" id="{A525A4FB-6D7F-4286-A284-BB0CE5C53D67}"/>
              </a:ext>
            </a:extLst>
          </p:cNvPr>
          <p:cNvSpPr/>
          <p:nvPr/>
        </p:nvSpPr>
        <p:spPr>
          <a:xfrm>
            <a:off x="658173" y="6309361"/>
            <a:ext cx="3511233" cy="914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32074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B9C4637-DEC4-4778-8825-8D2D163F970A}"/>
              </a:ext>
            </a:extLst>
          </p:cNvPr>
          <p:cNvSpPr>
            <a:spLocks noGrp="1"/>
          </p:cNvSpPr>
          <p:nvPr>
            <p:ph type="ctrTitle"/>
          </p:nvPr>
        </p:nvSpPr>
        <p:spPr>
          <a:xfrm>
            <a:off x="638620" y="863695"/>
            <a:ext cx="3511233" cy="2353638"/>
          </a:xfrm>
        </p:spPr>
        <p:txBody>
          <a:bodyPr anchor="ctr">
            <a:normAutofit fontScale="90000"/>
          </a:bodyPr>
          <a:lstStyle/>
          <a:p>
            <a:r>
              <a:rPr lang="hu-HU" dirty="0" err="1">
                <a:solidFill>
                  <a:schemeClr val="tx1"/>
                </a:solidFill>
              </a:rPr>
              <a:t>They</a:t>
            </a:r>
            <a:r>
              <a:rPr lang="hu-HU" dirty="0">
                <a:solidFill>
                  <a:schemeClr val="tx1"/>
                </a:solidFill>
              </a:rPr>
              <a:t> </a:t>
            </a:r>
            <a:r>
              <a:rPr lang="hu-HU" dirty="0" err="1">
                <a:solidFill>
                  <a:schemeClr val="tx1"/>
                </a:solidFill>
              </a:rPr>
              <a:t>provide</a:t>
            </a:r>
            <a:r>
              <a:rPr lang="hu-HU" dirty="0">
                <a:solidFill>
                  <a:schemeClr val="tx1"/>
                </a:solidFill>
              </a:rPr>
              <a:t> </a:t>
            </a:r>
            <a:r>
              <a:rPr lang="hu-HU" dirty="0" err="1">
                <a:solidFill>
                  <a:schemeClr val="tx1"/>
                </a:solidFill>
              </a:rPr>
              <a:t>training</a:t>
            </a:r>
            <a:r>
              <a:rPr lang="hu-HU" dirty="0">
                <a:solidFill>
                  <a:schemeClr val="tx1"/>
                </a:solidFill>
              </a:rPr>
              <a:t> and </a:t>
            </a:r>
            <a:r>
              <a:rPr lang="hu-HU" dirty="0" err="1">
                <a:solidFill>
                  <a:schemeClr val="tx1"/>
                </a:solidFill>
              </a:rPr>
              <a:t>support</a:t>
            </a:r>
            <a:endParaRPr lang="hu-HU" dirty="0">
              <a:solidFill>
                <a:schemeClr val="tx1"/>
              </a:solidFill>
            </a:endParaRPr>
          </a:p>
        </p:txBody>
      </p:sp>
      <p:sp>
        <p:nvSpPr>
          <p:cNvPr id="3" name="Alcím 2">
            <a:extLst>
              <a:ext uri="{FF2B5EF4-FFF2-40B4-BE49-F238E27FC236}">
                <a16:creationId xmlns:a16="http://schemas.microsoft.com/office/drawing/2014/main" id="{3CF33D43-6CDE-40A6-8012-F6A7D4A82CDB}"/>
              </a:ext>
            </a:extLst>
          </p:cNvPr>
          <p:cNvSpPr>
            <a:spLocks noGrp="1"/>
          </p:cNvSpPr>
          <p:nvPr>
            <p:ph type="subTitle" idx="1"/>
          </p:nvPr>
        </p:nvSpPr>
        <p:spPr>
          <a:xfrm>
            <a:off x="638620" y="4116918"/>
            <a:ext cx="3511233" cy="2546431"/>
          </a:xfrm>
        </p:spPr>
        <p:txBody>
          <a:bodyPr anchor="t">
            <a:normAutofit/>
          </a:bodyPr>
          <a:lstStyle/>
          <a:p>
            <a:pPr algn="l"/>
            <a:r>
              <a:rPr lang="hu-HU" sz="2200" dirty="0" err="1">
                <a:solidFill>
                  <a:srgbClr val="FF9900"/>
                </a:solidFill>
              </a:rPr>
              <a:t>They</a:t>
            </a:r>
            <a:r>
              <a:rPr lang="hu-HU" sz="2200" dirty="0">
                <a:solidFill>
                  <a:srgbClr val="FF9900"/>
                </a:solidFill>
              </a:rPr>
              <a:t> </a:t>
            </a:r>
            <a:r>
              <a:rPr lang="hu-HU" sz="2200" dirty="0" err="1">
                <a:solidFill>
                  <a:srgbClr val="FFFA00"/>
                </a:solidFill>
              </a:rPr>
              <a:t>provide</a:t>
            </a:r>
            <a:r>
              <a:rPr lang="hu-HU" sz="2200" dirty="0">
                <a:solidFill>
                  <a:srgbClr val="FF9900"/>
                </a:solidFill>
              </a:rPr>
              <a:t> </a:t>
            </a:r>
            <a:r>
              <a:rPr lang="hu-HU" sz="2200" dirty="0" err="1">
                <a:solidFill>
                  <a:srgbClr val="FF9900"/>
                </a:solidFill>
              </a:rPr>
              <a:t>you</a:t>
            </a:r>
            <a:r>
              <a:rPr lang="hu-HU" sz="2200" dirty="0">
                <a:solidFill>
                  <a:srgbClr val="FF9900"/>
                </a:solidFill>
              </a:rPr>
              <a:t> </a:t>
            </a:r>
            <a:r>
              <a:rPr lang="hu-HU" sz="2200" dirty="0" err="1">
                <a:solidFill>
                  <a:srgbClr val="FF9900"/>
                </a:solidFill>
              </a:rPr>
              <a:t>chances</a:t>
            </a:r>
            <a:r>
              <a:rPr lang="hu-HU" sz="2200" dirty="0">
                <a:solidFill>
                  <a:srgbClr val="FF9900"/>
                </a:solidFill>
              </a:rPr>
              <a:t> </a:t>
            </a:r>
            <a:r>
              <a:rPr lang="hu-HU" sz="2200" dirty="0" err="1">
                <a:solidFill>
                  <a:srgbClr val="FF9900"/>
                </a:solidFill>
              </a:rPr>
              <a:t>to</a:t>
            </a:r>
            <a:r>
              <a:rPr lang="hu-HU" sz="2200" dirty="0">
                <a:solidFill>
                  <a:srgbClr val="FF9900"/>
                </a:solidFill>
              </a:rPr>
              <a:t> </a:t>
            </a:r>
            <a:r>
              <a:rPr lang="hu-HU" sz="2200" dirty="0" err="1">
                <a:solidFill>
                  <a:srgbClr val="FF9900"/>
                </a:solidFill>
              </a:rPr>
              <a:t>improve</a:t>
            </a:r>
            <a:r>
              <a:rPr lang="hu-HU" sz="2200" dirty="0">
                <a:solidFill>
                  <a:srgbClr val="FF9900"/>
                </a:solidFill>
              </a:rPr>
              <a:t> and </a:t>
            </a:r>
            <a:r>
              <a:rPr lang="hu-HU" sz="2200" dirty="0" err="1">
                <a:solidFill>
                  <a:srgbClr val="FFFA00"/>
                </a:solidFill>
              </a:rPr>
              <a:t>help</a:t>
            </a:r>
            <a:r>
              <a:rPr lang="hu-HU" sz="2200" dirty="0">
                <a:solidFill>
                  <a:srgbClr val="FF9900"/>
                </a:solidFill>
              </a:rPr>
              <a:t> </a:t>
            </a:r>
            <a:r>
              <a:rPr lang="hu-HU" sz="2200" dirty="0" err="1">
                <a:solidFill>
                  <a:srgbClr val="FF9900"/>
                </a:solidFill>
              </a:rPr>
              <a:t>you</a:t>
            </a:r>
            <a:r>
              <a:rPr lang="hu-HU" sz="2200" dirty="0">
                <a:solidFill>
                  <a:srgbClr val="FF9900"/>
                </a:solidFill>
              </a:rPr>
              <a:t> </a:t>
            </a:r>
            <a:r>
              <a:rPr lang="hu-HU" sz="2200" dirty="0" err="1">
                <a:solidFill>
                  <a:srgbClr val="FF9900"/>
                </a:solidFill>
              </a:rPr>
              <a:t>to</a:t>
            </a:r>
            <a:r>
              <a:rPr lang="hu-HU" sz="2200" dirty="0">
                <a:solidFill>
                  <a:srgbClr val="FF9900"/>
                </a:solidFill>
              </a:rPr>
              <a:t> </a:t>
            </a:r>
            <a:r>
              <a:rPr lang="hu-HU" sz="2200" dirty="0" err="1">
                <a:solidFill>
                  <a:srgbClr val="FF9900"/>
                </a:solidFill>
              </a:rPr>
              <a:t>run</a:t>
            </a:r>
            <a:r>
              <a:rPr lang="hu-HU" sz="2200" dirty="0">
                <a:solidFill>
                  <a:srgbClr val="FF9900"/>
                </a:solidFill>
              </a:rPr>
              <a:t> </a:t>
            </a:r>
            <a:r>
              <a:rPr lang="hu-HU" sz="2200" dirty="0" err="1">
                <a:solidFill>
                  <a:srgbClr val="FF9900"/>
                </a:solidFill>
              </a:rPr>
              <a:t>your</a:t>
            </a:r>
            <a:r>
              <a:rPr lang="hu-HU" sz="2200" dirty="0">
                <a:solidFill>
                  <a:srgbClr val="FF9900"/>
                </a:solidFill>
              </a:rPr>
              <a:t> </a:t>
            </a:r>
            <a:r>
              <a:rPr lang="hu-HU" sz="2200" dirty="0" err="1">
                <a:solidFill>
                  <a:srgbClr val="FF9900"/>
                </a:solidFill>
              </a:rPr>
              <a:t>buisness</a:t>
            </a:r>
            <a:r>
              <a:rPr lang="hu-HU" sz="2200" dirty="0">
                <a:solidFill>
                  <a:srgbClr val="FF9900"/>
                </a:solidFill>
              </a:rPr>
              <a:t> </a:t>
            </a:r>
            <a:r>
              <a:rPr lang="hu-HU" sz="2200" dirty="0" err="1">
                <a:solidFill>
                  <a:srgbClr val="FF9900"/>
                </a:solidFill>
              </a:rPr>
              <a:t>as</a:t>
            </a:r>
            <a:r>
              <a:rPr lang="hu-HU" sz="2200" dirty="0">
                <a:solidFill>
                  <a:srgbClr val="FF9900"/>
                </a:solidFill>
              </a:rPr>
              <a:t> </a:t>
            </a:r>
            <a:r>
              <a:rPr lang="hu-HU" sz="2200" dirty="0" err="1">
                <a:solidFill>
                  <a:srgbClr val="FF9900"/>
                </a:solidFill>
              </a:rPr>
              <a:t>successful</a:t>
            </a:r>
            <a:r>
              <a:rPr lang="hu-HU" sz="2200" dirty="0">
                <a:solidFill>
                  <a:srgbClr val="FF9900"/>
                </a:solidFill>
              </a:rPr>
              <a:t> </a:t>
            </a:r>
            <a:r>
              <a:rPr lang="hu-HU" sz="2200" dirty="0" err="1">
                <a:solidFill>
                  <a:srgbClr val="FF9900"/>
                </a:solidFill>
              </a:rPr>
              <a:t>as</a:t>
            </a:r>
            <a:r>
              <a:rPr lang="hu-HU" sz="2200" dirty="0">
                <a:solidFill>
                  <a:srgbClr val="FF9900"/>
                </a:solidFill>
              </a:rPr>
              <a:t> </a:t>
            </a:r>
            <a:r>
              <a:rPr lang="hu-HU" sz="2200" dirty="0" err="1">
                <a:solidFill>
                  <a:srgbClr val="FF9900"/>
                </a:solidFill>
              </a:rPr>
              <a:t>possible</a:t>
            </a:r>
            <a:endParaRPr lang="hu-HU" sz="2200" dirty="0">
              <a:solidFill>
                <a:srgbClr val="FF9900"/>
              </a:solidFill>
            </a:endParaRPr>
          </a:p>
        </p:txBody>
      </p:sp>
      <p:sp>
        <p:nvSpPr>
          <p:cNvPr id="14" name="Téglalap 13">
            <a:extLst>
              <a:ext uri="{FF2B5EF4-FFF2-40B4-BE49-F238E27FC236}">
                <a16:creationId xmlns:a16="http://schemas.microsoft.com/office/drawing/2014/main" id="{1F609A12-DB7E-4104-BDC5-5747CD23C6F4}"/>
              </a:ext>
            </a:extLst>
          </p:cNvPr>
          <p:cNvSpPr/>
          <p:nvPr/>
        </p:nvSpPr>
        <p:spPr>
          <a:xfrm>
            <a:off x="4654294" y="0"/>
            <a:ext cx="7537706"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18" name="Picture 4">
            <a:extLst>
              <a:ext uri="{FF2B5EF4-FFF2-40B4-BE49-F238E27FC236}">
                <a16:creationId xmlns:a16="http://schemas.microsoft.com/office/drawing/2014/main" id="{2518EA86-18A4-4E69-AF3B-FF1BE9B62080}"/>
              </a:ext>
            </a:extLst>
          </p:cNvPr>
          <p:cNvPicPr>
            <a:picLocks noChangeAspect="1"/>
          </p:cNvPicPr>
          <p:nvPr/>
        </p:nvPicPr>
        <p:blipFill rotWithShape="1">
          <a:blip r:embed="rId3"/>
          <a:srcRect l="32405"/>
          <a:stretch/>
        </p:blipFill>
        <p:spPr>
          <a:xfrm>
            <a:off x="4721383" y="10"/>
            <a:ext cx="7537705" cy="6857990"/>
          </a:xfrm>
          <a:prstGeom prst="rect">
            <a:avLst/>
          </a:prstGeom>
          <a:ln>
            <a:solidFill>
              <a:srgbClr val="F6D935"/>
            </a:solidFill>
          </a:ln>
        </p:spPr>
      </p:pic>
      <p:sp>
        <p:nvSpPr>
          <p:cNvPr id="11" name="Szövegdoboz 10">
            <a:extLst>
              <a:ext uri="{FF2B5EF4-FFF2-40B4-BE49-F238E27FC236}">
                <a16:creationId xmlns:a16="http://schemas.microsoft.com/office/drawing/2014/main" id="{266C9A20-9978-4FA1-B908-71EC012E26C7}"/>
              </a:ext>
            </a:extLst>
          </p:cNvPr>
          <p:cNvSpPr txBox="1"/>
          <p:nvPr/>
        </p:nvSpPr>
        <p:spPr>
          <a:xfrm>
            <a:off x="5154882" y="4720233"/>
            <a:ext cx="3335353" cy="1569660"/>
          </a:xfrm>
          <a:prstGeom prst="rect">
            <a:avLst/>
          </a:prstGeom>
          <a:noFill/>
        </p:spPr>
        <p:txBody>
          <a:bodyPr wrap="square" rtlCol="0">
            <a:spAutoFit/>
          </a:bodyPr>
          <a:lstStyle/>
          <a:p>
            <a:r>
              <a:rPr lang="hu-HU" sz="4800" b="1" dirty="0">
                <a:ln>
                  <a:solidFill>
                    <a:schemeClr val="bg1"/>
                  </a:solidFill>
                </a:ln>
                <a:solidFill>
                  <a:srgbClr val="FF9900"/>
                </a:solidFill>
              </a:rPr>
              <a:t>TIPS AND TRICKS</a:t>
            </a:r>
            <a:endParaRPr lang="en-US" sz="4800" b="1" dirty="0">
              <a:ln>
                <a:solidFill>
                  <a:schemeClr val="bg1"/>
                </a:solidFill>
              </a:ln>
              <a:solidFill>
                <a:srgbClr val="FF9900"/>
              </a:solidFill>
            </a:endParaRPr>
          </a:p>
        </p:txBody>
      </p:sp>
      <p:sp>
        <p:nvSpPr>
          <p:cNvPr id="19" name="Téglalap 18">
            <a:extLst>
              <a:ext uri="{FF2B5EF4-FFF2-40B4-BE49-F238E27FC236}">
                <a16:creationId xmlns:a16="http://schemas.microsoft.com/office/drawing/2014/main" id="{CA395D39-4A50-4C21-9CED-77085CAB76A4}"/>
              </a:ext>
            </a:extLst>
          </p:cNvPr>
          <p:cNvSpPr/>
          <p:nvPr/>
        </p:nvSpPr>
        <p:spPr>
          <a:xfrm>
            <a:off x="638620" y="457199"/>
            <a:ext cx="3511233" cy="914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1435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40F4104-EBE5-40F0-AFB8-DB5D1960BEC0}"/>
              </a:ext>
            </a:extLst>
          </p:cNvPr>
          <p:cNvSpPr>
            <a:spLocks noGrp="1"/>
          </p:cNvSpPr>
          <p:nvPr>
            <p:ph type="ctrTitle"/>
          </p:nvPr>
        </p:nvSpPr>
        <p:spPr>
          <a:xfrm>
            <a:off x="639457" y="1087898"/>
            <a:ext cx="3511233" cy="1004016"/>
          </a:xfrm>
        </p:spPr>
        <p:txBody>
          <a:bodyPr anchor="ctr">
            <a:normAutofit fontScale="90000"/>
          </a:bodyPr>
          <a:lstStyle/>
          <a:p>
            <a:r>
              <a:rPr lang="hu-HU" dirty="0" err="1">
                <a:solidFill>
                  <a:schemeClr val="tx1"/>
                </a:solidFill>
              </a:rPr>
              <a:t>compete</a:t>
            </a:r>
            <a:r>
              <a:rPr lang="hu-HU" dirty="0">
                <a:solidFill>
                  <a:schemeClr val="tx1"/>
                </a:solidFill>
              </a:rPr>
              <a:t> </a:t>
            </a:r>
            <a:r>
              <a:rPr lang="hu-HU" dirty="0" err="1">
                <a:solidFill>
                  <a:schemeClr val="tx1"/>
                </a:solidFill>
              </a:rPr>
              <a:t>with</a:t>
            </a:r>
            <a:r>
              <a:rPr lang="hu-HU" dirty="0">
                <a:solidFill>
                  <a:schemeClr val="tx1"/>
                </a:solidFill>
              </a:rPr>
              <a:t> </a:t>
            </a:r>
            <a:r>
              <a:rPr lang="hu-HU" dirty="0" err="1">
                <a:solidFill>
                  <a:schemeClr val="tx1"/>
                </a:solidFill>
              </a:rPr>
              <a:t>big</a:t>
            </a:r>
            <a:r>
              <a:rPr lang="hu-HU" dirty="0">
                <a:solidFill>
                  <a:schemeClr val="tx1"/>
                </a:solidFill>
              </a:rPr>
              <a:t> businesses</a:t>
            </a:r>
          </a:p>
        </p:txBody>
      </p:sp>
      <p:sp>
        <p:nvSpPr>
          <p:cNvPr id="3" name="Alcím 2">
            <a:extLst>
              <a:ext uri="{FF2B5EF4-FFF2-40B4-BE49-F238E27FC236}">
                <a16:creationId xmlns:a16="http://schemas.microsoft.com/office/drawing/2014/main" id="{40F774B3-45E6-4DC1-AC67-F01C8D271697}"/>
              </a:ext>
            </a:extLst>
          </p:cNvPr>
          <p:cNvSpPr>
            <a:spLocks noGrp="1"/>
          </p:cNvSpPr>
          <p:nvPr>
            <p:ph type="subTitle" idx="1"/>
          </p:nvPr>
        </p:nvSpPr>
        <p:spPr>
          <a:xfrm>
            <a:off x="638619" y="2965910"/>
            <a:ext cx="3511233" cy="3133906"/>
          </a:xfrm>
        </p:spPr>
        <p:txBody>
          <a:bodyPr anchor="t">
            <a:normAutofit fontScale="77500" lnSpcReduction="20000"/>
          </a:bodyPr>
          <a:lstStyle/>
          <a:p>
            <a:pPr algn="l"/>
            <a:r>
              <a:rPr lang="en-US" sz="2800" dirty="0">
                <a:solidFill>
                  <a:srgbClr val="FF9900"/>
                </a:solidFill>
              </a:rPr>
              <a:t>A franchise enables a small business to </a:t>
            </a:r>
            <a:r>
              <a:rPr lang="en-US" sz="2800" dirty="0">
                <a:solidFill>
                  <a:srgbClr val="FFFF00"/>
                </a:solidFill>
              </a:rPr>
              <a:t>compete</a:t>
            </a:r>
            <a:r>
              <a:rPr lang="en-US" sz="2800" dirty="0">
                <a:solidFill>
                  <a:srgbClr val="FF9900"/>
                </a:solidFill>
              </a:rPr>
              <a:t> with big businesses, more so than an independent small business, due to the </a:t>
            </a:r>
            <a:r>
              <a:rPr lang="en-US" sz="2800" dirty="0">
                <a:solidFill>
                  <a:srgbClr val="FFFF00"/>
                </a:solidFill>
              </a:rPr>
              <a:t>pool of support </a:t>
            </a:r>
            <a:r>
              <a:rPr lang="en-US" sz="2800" dirty="0">
                <a:solidFill>
                  <a:srgbClr val="FF9900"/>
                </a:solidFill>
              </a:rPr>
              <a:t>from the franchisor and network of other franchisees.</a:t>
            </a:r>
            <a:endParaRPr lang="hu-HU" sz="2800" dirty="0">
              <a:solidFill>
                <a:srgbClr val="FF9900"/>
              </a:solidFill>
            </a:endParaRPr>
          </a:p>
        </p:txBody>
      </p:sp>
      <p:sp>
        <p:nvSpPr>
          <p:cNvPr id="14" name="Téglalap 13">
            <a:extLst>
              <a:ext uri="{FF2B5EF4-FFF2-40B4-BE49-F238E27FC236}">
                <a16:creationId xmlns:a16="http://schemas.microsoft.com/office/drawing/2014/main" id="{DD65078C-68A7-430F-A7FE-9FAE9E32F7AC}"/>
              </a:ext>
            </a:extLst>
          </p:cNvPr>
          <p:cNvSpPr/>
          <p:nvPr/>
        </p:nvSpPr>
        <p:spPr>
          <a:xfrm>
            <a:off x="4654293" y="10"/>
            <a:ext cx="7537707" cy="6857990"/>
          </a:xfrm>
          <a:prstGeom prst="rect">
            <a:avLst/>
          </a:prstGeom>
          <a:solidFill>
            <a:srgbClr val="F6D9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10" name="Kép 9">
            <a:extLst>
              <a:ext uri="{FF2B5EF4-FFF2-40B4-BE49-F238E27FC236}">
                <a16:creationId xmlns:a16="http://schemas.microsoft.com/office/drawing/2014/main" id="{FB200ADF-33C6-4F8F-B21C-D002B5BB3CE0}"/>
              </a:ext>
            </a:extLst>
          </p:cNvPr>
          <p:cNvPicPr>
            <a:picLocks noChangeAspect="1"/>
          </p:cNvPicPr>
          <p:nvPr/>
        </p:nvPicPr>
        <p:blipFill>
          <a:blip r:embed="rId3"/>
          <a:stretch>
            <a:fillRect/>
          </a:stretch>
        </p:blipFill>
        <p:spPr>
          <a:xfrm>
            <a:off x="4953805" y="209545"/>
            <a:ext cx="6938682" cy="6858000"/>
          </a:xfrm>
          <a:prstGeom prst="rect">
            <a:avLst/>
          </a:prstGeom>
        </p:spPr>
      </p:pic>
      <p:sp>
        <p:nvSpPr>
          <p:cNvPr id="18" name="Téglalap 17">
            <a:extLst>
              <a:ext uri="{FF2B5EF4-FFF2-40B4-BE49-F238E27FC236}">
                <a16:creationId xmlns:a16="http://schemas.microsoft.com/office/drawing/2014/main" id="{6B1F9BA7-5B85-4941-85BD-387E7D591D03}"/>
              </a:ext>
            </a:extLst>
          </p:cNvPr>
          <p:cNvSpPr/>
          <p:nvPr/>
        </p:nvSpPr>
        <p:spPr>
          <a:xfrm>
            <a:off x="658173" y="6309361"/>
            <a:ext cx="3511233" cy="914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églalap 18">
            <a:extLst>
              <a:ext uri="{FF2B5EF4-FFF2-40B4-BE49-F238E27FC236}">
                <a16:creationId xmlns:a16="http://schemas.microsoft.com/office/drawing/2014/main" id="{34E8BBD1-69CE-4EC7-BB06-524A05F4D41C}"/>
              </a:ext>
            </a:extLst>
          </p:cNvPr>
          <p:cNvSpPr/>
          <p:nvPr/>
        </p:nvSpPr>
        <p:spPr>
          <a:xfrm>
            <a:off x="4634739" y="0"/>
            <a:ext cx="7537707" cy="6857990"/>
          </a:xfrm>
          <a:prstGeom prst="rect">
            <a:avLst/>
          </a:prstGeom>
          <a:solidFill>
            <a:srgbClr val="F6D9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zis 10">
            <a:extLst>
              <a:ext uri="{FF2B5EF4-FFF2-40B4-BE49-F238E27FC236}">
                <a16:creationId xmlns:a16="http://schemas.microsoft.com/office/drawing/2014/main" id="{565A36ED-7BC0-4B37-9A41-E7608A1FF4FB}"/>
              </a:ext>
            </a:extLst>
          </p:cNvPr>
          <p:cNvSpPr/>
          <p:nvPr/>
        </p:nvSpPr>
        <p:spPr>
          <a:xfrm>
            <a:off x="7197090" y="1666875"/>
            <a:ext cx="447675" cy="228600"/>
          </a:xfrm>
          <a:prstGeom prst="ellipse">
            <a:avLst/>
          </a:prstGeom>
          <a:solidFill>
            <a:srgbClr val="E9E9E9"/>
          </a:solid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zis 3">
            <a:extLst>
              <a:ext uri="{FF2B5EF4-FFF2-40B4-BE49-F238E27FC236}">
                <a16:creationId xmlns:a16="http://schemas.microsoft.com/office/drawing/2014/main" id="{FE0CD19D-0EBA-4512-B056-8988877D6E30}"/>
              </a:ext>
            </a:extLst>
          </p:cNvPr>
          <p:cNvSpPr/>
          <p:nvPr/>
        </p:nvSpPr>
        <p:spPr>
          <a:xfrm>
            <a:off x="5391150" y="1552575"/>
            <a:ext cx="447675" cy="228600"/>
          </a:xfrm>
          <a:prstGeom prst="ellipse">
            <a:avLst/>
          </a:prstGeom>
          <a:solidFill>
            <a:srgbClr val="E9E9E9"/>
          </a:solid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zis 11">
            <a:extLst>
              <a:ext uri="{FF2B5EF4-FFF2-40B4-BE49-F238E27FC236}">
                <a16:creationId xmlns:a16="http://schemas.microsoft.com/office/drawing/2014/main" id="{476401D5-0C11-4195-80C3-3A2BF0EE89A7}"/>
              </a:ext>
            </a:extLst>
          </p:cNvPr>
          <p:cNvSpPr/>
          <p:nvPr/>
        </p:nvSpPr>
        <p:spPr>
          <a:xfrm>
            <a:off x="8317230" y="1398270"/>
            <a:ext cx="447675" cy="228600"/>
          </a:xfrm>
          <a:prstGeom prst="ellipse">
            <a:avLst/>
          </a:prstGeom>
          <a:solidFill>
            <a:srgbClr val="E9E9E9"/>
          </a:solid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zis 12">
            <a:extLst>
              <a:ext uri="{FF2B5EF4-FFF2-40B4-BE49-F238E27FC236}">
                <a16:creationId xmlns:a16="http://schemas.microsoft.com/office/drawing/2014/main" id="{D3821D71-740A-477D-8532-BF2AA1689CF0}"/>
              </a:ext>
            </a:extLst>
          </p:cNvPr>
          <p:cNvSpPr/>
          <p:nvPr/>
        </p:nvSpPr>
        <p:spPr>
          <a:xfrm>
            <a:off x="9003030" y="1708843"/>
            <a:ext cx="447675" cy="228600"/>
          </a:xfrm>
          <a:prstGeom prst="ellipse">
            <a:avLst/>
          </a:prstGeom>
          <a:solidFill>
            <a:srgbClr val="E9E9E9"/>
          </a:solid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églalap 14">
            <a:extLst>
              <a:ext uri="{FF2B5EF4-FFF2-40B4-BE49-F238E27FC236}">
                <a16:creationId xmlns:a16="http://schemas.microsoft.com/office/drawing/2014/main" id="{BF78B765-B546-40FC-AE9F-A7702331198B}"/>
              </a:ext>
            </a:extLst>
          </p:cNvPr>
          <p:cNvSpPr/>
          <p:nvPr/>
        </p:nvSpPr>
        <p:spPr>
          <a:xfrm>
            <a:off x="7724775" y="2739273"/>
            <a:ext cx="704850" cy="571860"/>
          </a:xfrm>
          <a:prstGeom prst="rect">
            <a:avLst/>
          </a:prstGeom>
          <a:solidFill>
            <a:srgbClr val="E4E4E4"/>
          </a:solid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églalap 4">
            <a:extLst>
              <a:ext uri="{FF2B5EF4-FFF2-40B4-BE49-F238E27FC236}">
                <a16:creationId xmlns:a16="http://schemas.microsoft.com/office/drawing/2014/main" id="{C402D0D0-E96F-44B6-9511-DB1EF3FFC756}"/>
              </a:ext>
            </a:extLst>
          </p:cNvPr>
          <p:cNvSpPr/>
          <p:nvPr/>
        </p:nvSpPr>
        <p:spPr>
          <a:xfrm>
            <a:off x="6162675" y="3007878"/>
            <a:ext cx="3288030" cy="668772"/>
          </a:xfrm>
          <a:prstGeom prst="rect">
            <a:avLst/>
          </a:prstGeom>
          <a:solidFill>
            <a:srgbClr val="E9E9E9"/>
          </a:solid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Kép 7" descr="A képen asztal, ülő, torta, rajz látható&#10;&#10;Automatikusan generált leírás">
            <a:extLst>
              <a:ext uri="{FF2B5EF4-FFF2-40B4-BE49-F238E27FC236}">
                <a16:creationId xmlns:a16="http://schemas.microsoft.com/office/drawing/2014/main" id="{B6472812-4B70-44F9-ABD0-8410306C701D}"/>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654293" y="914463"/>
            <a:ext cx="7557261" cy="5029064"/>
          </a:xfrm>
          <a:prstGeom prst="rect">
            <a:avLst/>
          </a:prstGeom>
        </p:spPr>
      </p:pic>
    </p:spTree>
    <p:extLst>
      <p:ext uri="{BB962C8B-B14F-4D97-AF65-F5344CB8AC3E}">
        <p14:creationId xmlns:p14="http://schemas.microsoft.com/office/powerpoint/2010/main" val="9147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B9C4637-DEC4-4778-8825-8D2D163F970A}"/>
              </a:ext>
            </a:extLst>
          </p:cNvPr>
          <p:cNvSpPr>
            <a:spLocks noGrp="1"/>
          </p:cNvSpPr>
          <p:nvPr>
            <p:ph type="ctrTitle"/>
          </p:nvPr>
        </p:nvSpPr>
        <p:spPr>
          <a:xfrm>
            <a:off x="638620" y="863695"/>
            <a:ext cx="3511233" cy="2353638"/>
          </a:xfrm>
        </p:spPr>
        <p:txBody>
          <a:bodyPr anchor="ctr">
            <a:normAutofit/>
          </a:bodyPr>
          <a:lstStyle/>
          <a:p>
            <a:r>
              <a:rPr lang="hu-HU" dirty="0" err="1">
                <a:solidFill>
                  <a:schemeClr val="tx1"/>
                </a:solidFill>
              </a:rPr>
              <a:t>exclusive</a:t>
            </a:r>
            <a:r>
              <a:rPr lang="hu-HU" dirty="0">
                <a:solidFill>
                  <a:schemeClr val="tx1"/>
                </a:solidFill>
              </a:rPr>
              <a:t> </a:t>
            </a:r>
            <a:r>
              <a:rPr lang="hu-HU" dirty="0" err="1">
                <a:solidFill>
                  <a:schemeClr val="tx1"/>
                </a:solidFill>
              </a:rPr>
              <a:t>rights</a:t>
            </a:r>
            <a:endParaRPr lang="hu-HU" dirty="0">
              <a:solidFill>
                <a:schemeClr val="tx1"/>
              </a:solidFill>
            </a:endParaRPr>
          </a:p>
        </p:txBody>
      </p:sp>
      <p:sp>
        <p:nvSpPr>
          <p:cNvPr id="3" name="Alcím 2">
            <a:extLst>
              <a:ext uri="{FF2B5EF4-FFF2-40B4-BE49-F238E27FC236}">
                <a16:creationId xmlns:a16="http://schemas.microsoft.com/office/drawing/2014/main" id="{3CF33D43-6CDE-40A6-8012-F6A7D4A82CDB}"/>
              </a:ext>
            </a:extLst>
          </p:cNvPr>
          <p:cNvSpPr>
            <a:spLocks noGrp="1"/>
          </p:cNvSpPr>
          <p:nvPr>
            <p:ph type="subTitle" idx="1"/>
          </p:nvPr>
        </p:nvSpPr>
        <p:spPr>
          <a:xfrm>
            <a:off x="571531" y="3640668"/>
            <a:ext cx="3511233" cy="2546431"/>
          </a:xfrm>
        </p:spPr>
        <p:txBody>
          <a:bodyPr anchor="t">
            <a:normAutofit/>
          </a:bodyPr>
          <a:lstStyle/>
          <a:p>
            <a:pPr algn="l"/>
            <a:r>
              <a:rPr lang="en-US" sz="2200" dirty="0">
                <a:solidFill>
                  <a:srgbClr val="FF9900"/>
                </a:solidFill>
              </a:rPr>
              <a:t>You usually have exclusive rights in your </a:t>
            </a:r>
            <a:r>
              <a:rPr lang="en-US" sz="2200" dirty="0">
                <a:solidFill>
                  <a:srgbClr val="FFFA00"/>
                </a:solidFill>
              </a:rPr>
              <a:t>territory</a:t>
            </a:r>
            <a:r>
              <a:rPr lang="en-US" sz="2200" dirty="0">
                <a:solidFill>
                  <a:srgbClr val="FF9900"/>
                </a:solidFill>
              </a:rPr>
              <a:t>. The franchisor </a:t>
            </a:r>
            <a:r>
              <a:rPr lang="en-US" sz="2200" dirty="0">
                <a:solidFill>
                  <a:srgbClr val="FFFA00"/>
                </a:solidFill>
              </a:rPr>
              <a:t>won't sell </a:t>
            </a:r>
            <a:r>
              <a:rPr lang="en-US" sz="2200" dirty="0">
                <a:solidFill>
                  <a:srgbClr val="FF9900"/>
                </a:solidFill>
              </a:rPr>
              <a:t>any other franchises in the same territory.</a:t>
            </a:r>
            <a:endParaRPr lang="hu-HU" sz="2200" dirty="0">
              <a:solidFill>
                <a:srgbClr val="FF9900"/>
              </a:solidFill>
            </a:endParaRPr>
          </a:p>
        </p:txBody>
      </p:sp>
      <p:sp>
        <p:nvSpPr>
          <p:cNvPr id="14" name="Téglalap 13">
            <a:extLst>
              <a:ext uri="{FF2B5EF4-FFF2-40B4-BE49-F238E27FC236}">
                <a16:creationId xmlns:a16="http://schemas.microsoft.com/office/drawing/2014/main" id="{1F609A12-DB7E-4104-BDC5-5747CD23C6F4}"/>
              </a:ext>
            </a:extLst>
          </p:cNvPr>
          <p:cNvSpPr/>
          <p:nvPr/>
        </p:nvSpPr>
        <p:spPr>
          <a:xfrm>
            <a:off x="4654294" y="0"/>
            <a:ext cx="7537706"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9" name="Téglalap 18">
            <a:extLst>
              <a:ext uri="{FF2B5EF4-FFF2-40B4-BE49-F238E27FC236}">
                <a16:creationId xmlns:a16="http://schemas.microsoft.com/office/drawing/2014/main" id="{CA395D39-4A50-4C21-9CED-77085CAB76A4}"/>
              </a:ext>
            </a:extLst>
          </p:cNvPr>
          <p:cNvSpPr/>
          <p:nvPr/>
        </p:nvSpPr>
        <p:spPr>
          <a:xfrm>
            <a:off x="638620" y="457199"/>
            <a:ext cx="3511233" cy="914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églalap 12">
            <a:extLst>
              <a:ext uri="{FF2B5EF4-FFF2-40B4-BE49-F238E27FC236}">
                <a16:creationId xmlns:a16="http://schemas.microsoft.com/office/drawing/2014/main" id="{FA3BF0E4-1772-417C-BFF3-3723DBE1E227}"/>
              </a:ext>
            </a:extLst>
          </p:cNvPr>
          <p:cNvSpPr/>
          <p:nvPr/>
        </p:nvSpPr>
        <p:spPr>
          <a:xfrm>
            <a:off x="4634739" y="0"/>
            <a:ext cx="7537707" cy="6857990"/>
          </a:xfrm>
          <a:prstGeom prst="rect">
            <a:avLst/>
          </a:prstGeom>
          <a:solidFill>
            <a:srgbClr val="F6D9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Kép 11" descr="A képen térkép látható&#10;&#10;Automatikusan generált leírás">
            <a:extLst>
              <a:ext uri="{FF2B5EF4-FFF2-40B4-BE49-F238E27FC236}">
                <a16:creationId xmlns:a16="http://schemas.microsoft.com/office/drawing/2014/main" id="{D107642E-0CB5-4D86-BBF1-FC26894F23EF}"/>
              </a:ext>
            </a:extLst>
          </p:cNvPr>
          <p:cNvPicPr>
            <a:picLocks noChangeAspect="1"/>
          </p:cNvPicPr>
          <p:nvPr/>
        </p:nvPicPr>
        <p:blipFill>
          <a:blip r:embed="rId3">
            <a:clrChange>
              <a:clrFrom>
                <a:srgbClr val="E8ECE8"/>
              </a:clrFrom>
              <a:clrTo>
                <a:srgbClr val="E8ECE8">
                  <a:alpha val="0"/>
                </a:srgbClr>
              </a:clrTo>
            </a:clrChange>
            <a:extLst>
              <a:ext uri="{28A0092B-C50C-407E-A947-70E740481C1C}">
                <a14:useLocalDpi xmlns:a14="http://schemas.microsoft.com/office/drawing/2010/main" val="0"/>
              </a:ext>
            </a:extLst>
          </a:blip>
          <a:stretch>
            <a:fillRect/>
          </a:stretch>
        </p:blipFill>
        <p:spPr>
          <a:xfrm>
            <a:off x="4634739" y="-21"/>
            <a:ext cx="8929507" cy="6858011"/>
          </a:xfrm>
          <a:prstGeom prst="rect">
            <a:avLst/>
          </a:prstGeom>
        </p:spPr>
      </p:pic>
    </p:spTree>
    <p:extLst>
      <p:ext uri="{BB962C8B-B14F-4D97-AF65-F5344CB8AC3E}">
        <p14:creationId xmlns:p14="http://schemas.microsoft.com/office/powerpoint/2010/main" val="1621364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40F4104-EBE5-40F0-AFB8-DB5D1960BEC0}"/>
              </a:ext>
            </a:extLst>
          </p:cNvPr>
          <p:cNvSpPr>
            <a:spLocks noGrp="1"/>
          </p:cNvSpPr>
          <p:nvPr>
            <p:ph type="ctrTitle"/>
          </p:nvPr>
        </p:nvSpPr>
        <p:spPr>
          <a:xfrm>
            <a:off x="638618" y="838200"/>
            <a:ext cx="3511233" cy="1889585"/>
          </a:xfrm>
        </p:spPr>
        <p:txBody>
          <a:bodyPr anchor="ctr">
            <a:normAutofit fontScale="90000"/>
          </a:bodyPr>
          <a:lstStyle/>
          <a:p>
            <a:r>
              <a:rPr lang="en-US" dirty="0" err="1">
                <a:solidFill>
                  <a:schemeClr val="tx1"/>
                </a:solidFill>
              </a:rPr>
              <a:t>recognised</a:t>
            </a:r>
            <a:r>
              <a:rPr lang="en-US" dirty="0">
                <a:solidFill>
                  <a:schemeClr val="tx1"/>
                </a:solidFill>
              </a:rPr>
              <a:t> brand name and trademark</a:t>
            </a:r>
            <a:endParaRPr lang="hu-HU" dirty="0">
              <a:solidFill>
                <a:schemeClr val="tx1"/>
              </a:solidFill>
            </a:endParaRPr>
          </a:p>
        </p:txBody>
      </p:sp>
      <p:sp>
        <p:nvSpPr>
          <p:cNvPr id="3" name="Alcím 2">
            <a:extLst>
              <a:ext uri="{FF2B5EF4-FFF2-40B4-BE49-F238E27FC236}">
                <a16:creationId xmlns:a16="http://schemas.microsoft.com/office/drawing/2014/main" id="{40F774B3-45E6-4DC1-AC67-F01C8D271697}"/>
              </a:ext>
            </a:extLst>
          </p:cNvPr>
          <p:cNvSpPr>
            <a:spLocks noGrp="1"/>
          </p:cNvSpPr>
          <p:nvPr>
            <p:ph type="subTitle" idx="1"/>
          </p:nvPr>
        </p:nvSpPr>
        <p:spPr>
          <a:xfrm>
            <a:off x="638619" y="3520438"/>
            <a:ext cx="3511233" cy="3042461"/>
          </a:xfrm>
        </p:spPr>
        <p:txBody>
          <a:bodyPr anchor="t">
            <a:normAutofit/>
          </a:bodyPr>
          <a:lstStyle/>
          <a:p>
            <a:pPr algn="l"/>
            <a:r>
              <a:rPr lang="en-US" sz="2800" dirty="0">
                <a:solidFill>
                  <a:srgbClr val="FF9900"/>
                </a:solidFill>
              </a:rPr>
              <a:t>You benefit from any </a:t>
            </a:r>
            <a:r>
              <a:rPr lang="en-US" sz="2800" dirty="0">
                <a:solidFill>
                  <a:srgbClr val="FFFF6B"/>
                </a:solidFill>
              </a:rPr>
              <a:t>advertising </a:t>
            </a:r>
            <a:r>
              <a:rPr lang="en-US" sz="2800" dirty="0">
                <a:solidFill>
                  <a:srgbClr val="FF9900"/>
                </a:solidFill>
              </a:rPr>
              <a:t>or promotion by the owner of the franchise - the 'franchisor'.</a:t>
            </a:r>
            <a:endParaRPr lang="hu-HU" sz="2800" dirty="0">
              <a:solidFill>
                <a:srgbClr val="FF9900"/>
              </a:solidFill>
            </a:endParaRPr>
          </a:p>
        </p:txBody>
      </p:sp>
      <p:sp>
        <p:nvSpPr>
          <p:cNvPr id="14" name="Téglalap 13">
            <a:extLst>
              <a:ext uri="{FF2B5EF4-FFF2-40B4-BE49-F238E27FC236}">
                <a16:creationId xmlns:a16="http://schemas.microsoft.com/office/drawing/2014/main" id="{DD65078C-68A7-430F-A7FE-9FAE9E32F7AC}"/>
              </a:ext>
            </a:extLst>
          </p:cNvPr>
          <p:cNvSpPr/>
          <p:nvPr/>
        </p:nvSpPr>
        <p:spPr>
          <a:xfrm>
            <a:off x="4654293" y="10"/>
            <a:ext cx="7537707" cy="6857990"/>
          </a:xfrm>
          <a:prstGeom prst="rect">
            <a:avLst/>
          </a:prstGeom>
          <a:solidFill>
            <a:srgbClr val="F6D9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8" name="Téglalap 17">
            <a:extLst>
              <a:ext uri="{FF2B5EF4-FFF2-40B4-BE49-F238E27FC236}">
                <a16:creationId xmlns:a16="http://schemas.microsoft.com/office/drawing/2014/main" id="{6B1F9BA7-5B85-4941-85BD-387E7D591D03}"/>
              </a:ext>
            </a:extLst>
          </p:cNvPr>
          <p:cNvSpPr/>
          <p:nvPr/>
        </p:nvSpPr>
        <p:spPr>
          <a:xfrm>
            <a:off x="658173" y="6309361"/>
            <a:ext cx="3511233" cy="914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Kép 4" descr="A képen szöveg látható&#10;&#10;Automatikusan generált leírás">
            <a:extLst>
              <a:ext uri="{FF2B5EF4-FFF2-40B4-BE49-F238E27FC236}">
                <a16:creationId xmlns:a16="http://schemas.microsoft.com/office/drawing/2014/main" id="{DE29138D-EB94-4459-BCD4-1C427F09E6DC}"/>
              </a:ext>
            </a:extLst>
          </p:cNvPr>
          <p:cNvPicPr>
            <a:picLocks noChangeAspect="1"/>
          </p:cNvPicPr>
          <p:nvPr/>
        </p:nvPicPr>
        <p:blipFill>
          <a:blip r:embed="rId3">
            <a:clrChange>
              <a:clrFrom>
                <a:srgbClr val="FEF200"/>
              </a:clrFrom>
              <a:clrTo>
                <a:srgbClr val="FEF200">
                  <a:alpha val="0"/>
                </a:srgbClr>
              </a:clrTo>
            </a:clrChange>
            <a:extLst>
              <a:ext uri="{28A0092B-C50C-407E-A947-70E740481C1C}">
                <a14:useLocalDpi xmlns:a14="http://schemas.microsoft.com/office/drawing/2010/main" val="0"/>
              </a:ext>
            </a:extLst>
          </a:blip>
          <a:stretch>
            <a:fillRect/>
          </a:stretch>
        </p:blipFill>
        <p:spPr>
          <a:xfrm>
            <a:off x="4673847" y="428801"/>
            <a:ext cx="7518991" cy="6183273"/>
          </a:xfrm>
          <a:prstGeom prst="rect">
            <a:avLst/>
          </a:prstGeom>
        </p:spPr>
      </p:pic>
    </p:spTree>
    <p:extLst>
      <p:ext uri="{BB962C8B-B14F-4D97-AF65-F5344CB8AC3E}">
        <p14:creationId xmlns:p14="http://schemas.microsoft.com/office/powerpoint/2010/main" val="844566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C27398E-CFDE-441A-8592-3F5D52996FEB}"/>
              </a:ext>
            </a:extLst>
          </p:cNvPr>
          <p:cNvSpPr>
            <a:spLocks noGrp="1"/>
          </p:cNvSpPr>
          <p:nvPr>
            <p:ph type="ctrTitle"/>
          </p:nvPr>
        </p:nvSpPr>
        <p:spPr>
          <a:xfrm>
            <a:off x="2063109" y="2924175"/>
            <a:ext cx="4459508" cy="1009650"/>
          </a:xfrm>
        </p:spPr>
        <p:txBody>
          <a:bodyPr anchor="ctr">
            <a:noAutofit/>
          </a:bodyPr>
          <a:lstStyle/>
          <a:p>
            <a:pPr algn="r"/>
            <a:r>
              <a:rPr lang="hu-HU" sz="4000" dirty="0" err="1">
                <a:solidFill>
                  <a:srgbClr val="FFFFFF">
                    <a:alpha val="90000"/>
                  </a:srgbClr>
                </a:solidFill>
              </a:rPr>
              <a:t>If</a:t>
            </a:r>
            <a:r>
              <a:rPr lang="hu-HU" sz="4000" dirty="0">
                <a:solidFill>
                  <a:srgbClr val="FFFFFF">
                    <a:alpha val="90000"/>
                  </a:srgbClr>
                </a:solidFill>
              </a:rPr>
              <a:t> Franchise is </a:t>
            </a:r>
            <a:r>
              <a:rPr lang="hu-HU" sz="4000" dirty="0" err="1">
                <a:solidFill>
                  <a:srgbClr val="FFFFFF">
                    <a:alpha val="90000"/>
                  </a:srgbClr>
                </a:solidFill>
              </a:rPr>
              <a:t>that</a:t>
            </a:r>
            <a:r>
              <a:rPr lang="hu-HU" sz="4000" dirty="0">
                <a:solidFill>
                  <a:srgbClr val="FFFFFF">
                    <a:alpha val="90000"/>
                  </a:srgbClr>
                </a:solidFill>
              </a:rPr>
              <a:t> </a:t>
            </a:r>
            <a:r>
              <a:rPr lang="hu-HU" sz="4000" dirty="0" err="1">
                <a:solidFill>
                  <a:srgbClr val="FFFFFF">
                    <a:alpha val="90000"/>
                  </a:srgbClr>
                </a:solidFill>
              </a:rPr>
              <a:t>profitable</a:t>
            </a:r>
            <a:r>
              <a:rPr lang="hu-HU" sz="4000" dirty="0">
                <a:solidFill>
                  <a:srgbClr val="FFFFFF">
                    <a:alpha val="90000"/>
                  </a:srgbClr>
                </a:solidFill>
              </a:rPr>
              <a:t>, </a:t>
            </a:r>
            <a:r>
              <a:rPr lang="hu-HU" sz="4000" dirty="0" err="1">
                <a:solidFill>
                  <a:srgbClr val="FFFFFF">
                    <a:alpha val="90000"/>
                  </a:srgbClr>
                </a:solidFill>
              </a:rPr>
              <a:t>why</a:t>
            </a:r>
            <a:r>
              <a:rPr lang="hu-HU" sz="4000" dirty="0">
                <a:solidFill>
                  <a:srgbClr val="FFFFFF">
                    <a:alpha val="90000"/>
                  </a:srgbClr>
                </a:solidFill>
              </a:rPr>
              <a:t> </a:t>
            </a:r>
            <a:r>
              <a:rPr lang="hu-HU" sz="4000" dirty="0" err="1">
                <a:solidFill>
                  <a:srgbClr val="FFFFFF">
                    <a:alpha val="90000"/>
                  </a:srgbClr>
                </a:solidFill>
              </a:rPr>
              <a:t>should</a:t>
            </a:r>
            <a:r>
              <a:rPr lang="hu-HU" sz="4000" dirty="0">
                <a:solidFill>
                  <a:srgbClr val="FFFFFF">
                    <a:alpha val="90000"/>
                  </a:srgbClr>
                </a:solidFill>
              </a:rPr>
              <a:t> </a:t>
            </a:r>
            <a:r>
              <a:rPr lang="hu-HU" sz="4000" dirty="0" err="1">
                <a:solidFill>
                  <a:srgbClr val="FFFFFF">
                    <a:alpha val="90000"/>
                  </a:srgbClr>
                </a:solidFill>
              </a:rPr>
              <a:t>we</a:t>
            </a:r>
            <a:r>
              <a:rPr lang="hu-HU" sz="4000" dirty="0">
                <a:solidFill>
                  <a:srgbClr val="FFFFFF">
                    <a:alpha val="90000"/>
                  </a:srgbClr>
                </a:solidFill>
              </a:rPr>
              <a:t> </a:t>
            </a:r>
            <a:r>
              <a:rPr lang="hu-HU" sz="4000" dirty="0" err="1">
                <a:solidFill>
                  <a:srgbClr val="FFFFFF">
                    <a:alpha val="90000"/>
                  </a:srgbClr>
                </a:solidFill>
              </a:rPr>
              <a:t>invest</a:t>
            </a:r>
            <a:r>
              <a:rPr lang="hu-HU" sz="4000" dirty="0">
                <a:solidFill>
                  <a:srgbClr val="FFFFFF">
                    <a:alpha val="90000"/>
                  </a:srgbClr>
                </a:solidFill>
              </a:rPr>
              <a:t> in </a:t>
            </a:r>
            <a:r>
              <a:rPr lang="hu-HU" sz="4000" dirty="0" err="1">
                <a:solidFill>
                  <a:srgbClr val="FFFFFF">
                    <a:alpha val="90000"/>
                  </a:srgbClr>
                </a:solidFill>
              </a:rPr>
              <a:t>independent</a:t>
            </a:r>
            <a:r>
              <a:rPr lang="hu-HU" sz="4000" dirty="0">
                <a:solidFill>
                  <a:srgbClr val="FFFFFF">
                    <a:alpha val="90000"/>
                  </a:srgbClr>
                </a:solidFill>
              </a:rPr>
              <a:t> </a:t>
            </a:r>
            <a:r>
              <a:rPr lang="hu-HU" sz="4000" dirty="0" err="1">
                <a:solidFill>
                  <a:srgbClr val="FFFFFF">
                    <a:alpha val="90000"/>
                  </a:srgbClr>
                </a:solidFill>
              </a:rPr>
              <a:t>companies</a:t>
            </a:r>
            <a:r>
              <a:rPr lang="hu-HU" sz="4000" dirty="0">
                <a:solidFill>
                  <a:srgbClr val="FFFFFF">
                    <a:alpha val="90000"/>
                  </a:srgbClr>
                </a:solidFill>
              </a:rPr>
              <a:t>?</a:t>
            </a:r>
          </a:p>
        </p:txBody>
      </p:sp>
      <p:sp>
        <p:nvSpPr>
          <p:cNvPr id="3" name="Alcím 2">
            <a:extLst>
              <a:ext uri="{FF2B5EF4-FFF2-40B4-BE49-F238E27FC236}">
                <a16:creationId xmlns:a16="http://schemas.microsoft.com/office/drawing/2014/main" id="{CB6B6725-CF39-4696-BE11-7F0CC3347C6A}"/>
              </a:ext>
            </a:extLst>
          </p:cNvPr>
          <p:cNvSpPr>
            <a:spLocks noGrp="1"/>
          </p:cNvSpPr>
          <p:nvPr>
            <p:ph type="subTitle" idx="1"/>
          </p:nvPr>
        </p:nvSpPr>
        <p:spPr>
          <a:xfrm>
            <a:off x="7534655" y="1066800"/>
            <a:ext cx="3964687" cy="4724400"/>
          </a:xfrm>
          <a:ln w="57150">
            <a:noFill/>
          </a:ln>
        </p:spPr>
        <p:txBody>
          <a:bodyPr anchor="ctr">
            <a:normAutofit/>
          </a:bodyPr>
          <a:lstStyle/>
          <a:p>
            <a:pPr marL="457200" indent="-457200">
              <a:buClr>
                <a:srgbClr val="FF9900"/>
              </a:buClr>
              <a:buFont typeface="Wingdings" panose="05000000000000000000" pitchFamily="2" charset="2"/>
              <a:buChar char=""/>
            </a:pPr>
            <a:r>
              <a:rPr lang="hu-HU" sz="2800" dirty="0">
                <a:solidFill>
                  <a:srgbClr val="FF9900"/>
                </a:solidFill>
              </a:rPr>
              <a:t>Franchise </a:t>
            </a:r>
            <a:r>
              <a:rPr lang="hu-HU" sz="2800" dirty="0" err="1">
                <a:solidFill>
                  <a:srgbClr val="FF9900"/>
                </a:solidFill>
              </a:rPr>
              <a:t>fee</a:t>
            </a:r>
            <a:endParaRPr lang="hu-HU" sz="2800" dirty="0">
              <a:solidFill>
                <a:srgbClr val="FF9900"/>
              </a:solidFill>
            </a:endParaRPr>
          </a:p>
          <a:p>
            <a:pPr marL="457200" indent="-457200">
              <a:buClr>
                <a:srgbClr val="FF9900"/>
              </a:buClr>
              <a:buFont typeface="Wingdings" panose="05000000000000000000" pitchFamily="2" charset="2"/>
              <a:buChar char=""/>
            </a:pPr>
            <a:r>
              <a:rPr lang="hu-HU" sz="2800" dirty="0" err="1">
                <a:solidFill>
                  <a:srgbClr val="FF9900"/>
                </a:solidFill>
              </a:rPr>
              <a:t>Restrictions</a:t>
            </a:r>
            <a:endParaRPr lang="hu-HU" sz="2800" dirty="0">
              <a:solidFill>
                <a:srgbClr val="FF9900"/>
              </a:solidFill>
            </a:endParaRPr>
          </a:p>
          <a:p>
            <a:pPr marL="457200" indent="-457200">
              <a:buClr>
                <a:srgbClr val="FF9900"/>
              </a:buClr>
              <a:buFont typeface="Wingdings" panose="05000000000000000000" pitchFamily="2" charset="2"/>
              <a:buChar char=""/>
            </a:pPr>
            <a:r>
              <a:rPr lang="hu-HU" sz="2800" dirty="0" err="1">
                <a:solidFill>
                  <a:srgbClr val="FF9900"/>
                </a:solidFill>
              </a:rPr>
              <a:t>franchisor</a:t>
            </a:r>
            <a:r>
              <a:rPr lang="hu-HU" sz="2800" dirty="0">
                <a:solidFill>
                  <a:srgbClr val="FF9900"/>
                </a:solidFill>
              </a:rPr>
              <a:t> monitoring</a:t>
            </a:r>
          </a:p>
          <a:p>
            <a:pPr marL="457200" indent="-457200">
              <a:buClr>
                <a:srgbClr val="FF9900"/>
              </a:buClr>
              <a:buFont typeface="Wingdings" panose="05000000000000000000" pitchFamily="2" charset="2"/>
              <a:buChar char=""/>
            </a:pPr>
            <a:r>
              <a:rPr lang="hu-HU" sz="2800" dirty="0" err="1">
                <a:solidFill>
                  <a:srgbClr val="FF9900"/>
                </a:solidFill>
              </a:rPr>
              <a:t>inflexible</a:t>
            </a:r>
            <a:r>
              <a:rPr lang="hu-HU" sz="2800" dirty="0">
                <a:solidFill>
                  <a:srgbClr val="FF9900"/>
                </a:solidFill>
              </a:rPr>
              <a:t> </a:t>
            </a:r>
            <a:r>
              <a:rPr lang="hu-HU" sz="2800" dirty="0" err="1">
                <a:solidFill>
                  <a:srgbClr val="FF9900"/>
                </a:solidFill>
              </a:rPr>
              <a:t>nature</a:t>
            </a:r>
            <a:r>
              <a:rPr lang="hu-HU" sz="2800" dirty="0">
                <a:solidFill>
                  <a:srgbClr val="FF9900"/>
                </a:solidFill>
              </a:rPr>
              <a:t> of a franchise</a:t>
            </a:r>
          </a:p>
        </p:txBody>
      </p:sp>
      <p:sp>
        <p:nvSpPr>
          <p:cNvPr id="10" name="Téglalap 9">
            <a:extLst>
              <a:ext uri="{FF2B5EF4-FFF2-40B4-BE49-F238E27FC236}">
                <a16:creationId xmlns:a16="http://schemas.microsoft.com/office/drawing/2014/main" id="{20FF5F4E-4B1F-4743-AF29-8D0666FF8BBB}"/>
              </a:ext>
            </a:extLst>
          </p:cNvPr>
          <p:cNvSpPr/>
          <p:nvPr/>
        </p:nvSpPr>
        <p:spPr>
          <a:xfrm rot="5400000">
            <a:off x="5176976" y="3391452"/>
            <a:ext cx="3703320" cy="750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82401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la">
  <a:themeElements>
    <a:clrScheme name="Narancs">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2. egyéni séma">
      <a:majorFont>
        <a:latin typeface="Gill Sans MT"/>
        <a:ea typeface=""/>
        <a:cs typeface=""/>
      </a:majorFont>
      <a:minorFont>
        <a:latin typeface="Gill Sans MT"/>
        <a:ea typeface=""/>
        <a:cs typeface=""/>
      </a:minorFont>
    </a:fontScheme>
    <a:fmtScheme name="Pal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D5CBAF11-69B7-47EA-BC01-41F77058C2A9}"/>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TM04033929[[fn=Pala]]</Template>
  <TotalTime>307</TotalTime>
  <Words>623</Words>
  <Application>Microsoft Office PowerPoint</Application>
  <PresentationFormat>Szélesvásznú</PresentationFormat>
  <Paragraphs>51</Paragraphs>
  <Slides>10</Slides>
  <Notes>10</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10</vt:i4>
      </vt:variant>
    </vt:vector>
  </HeadingPairs>
  <TitlesOfParts>
    <vt:vector size="15" baseType="lpstr">
      <vt:lpstr>Calibri</vt:lpstr>
      <vt:lpstr>Gill Sans MT</vt:lpstr>
      <vt:lpstr>Wingdings</vt:lpstr>
      <vt:lpstr>Wingdings 2</vt:lpstr>
      <vt:lpstr>Pala</vt:lpstr>
      <vt:lpstr>Advantages and disadvantages of being a franchise partner</vt:lpstr>
      <vt:lpstr>Franchise?</vt:lpstr>
      <vt:lpstr>The risk of failure is reduced</vt:lpstr>
      <vt:lpstr>Established market share</vt:lpstr>
      <vt:lpstr>They provide training and support</vt:lpstr>
      <vt:lpstr>compete with big businesses</vt:lpstr>
      <vt:lpstr>exclusive rights</vt:lpstr>
      <vt:lpstr>recognised brand name and trademark</vt:lpstr>
      <vt:lpstr>If Franchise is that profitable, why should we invest in independent companies?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for kids</dc:title>
  <dc:creator>Bendegúz Nagy</dc:creator>
  <cp:lastModifiedBy>Bendegúz Nagy</cp:lastModifiedBy>
  <cp:revision>14</cp:revision>
  <dcterms:created xsi:type="dcterms:W3CDTF">2020-05-06T17:40:08Z</dcterms:created>
  <dcterms:modified xsi:type="dcterms:W3CDTF">2020-10-05T16:20:35Z</dcterms:modified>
</cp:coreProperties>
</file>