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4" r:id="rId2"/>
    <p:sldId id="276" r:id="rId3"/>
    <p:sldId id="286" r:id="rId4"/>
    <p:sldId id="266" r:id="rId5"/>
    <p:sldId id="268" r:id="rId6"/>
    <p:sldId id="284" r:id="rId7"/>
    <p:sldId id="269" r:id="rId8"/>
    <p:sldId id="285" r:id="rId9"/>
    <p:sldId id="283" r:id="rId10"/>
    <p:sldId id="287"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tha Sitarek" initials="SS" lastIdx="1" clrIdx="0">
    <p:extLst>
      <p:ext uri="{19B8F6BF-5375-455C-9EA6-DF929625EA0E}">
        <p15:presenceInfo xmlns:p15="http://schemas.microsoft.com/office/powerpoint/2012/main" userId="5b212295876535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280" autoAdjust="0"/>
  </p:normalViewPr>
  <p:slideViewPr>
    <p:cSldViewPr showGuides="1">
      <p:cViewPr varScale="1">
        <p:scale>
          <a:sx n="107" d="100"/>
          <a:sy n="107" d="100"/>
        </p:scale>
        <p:origin x="276" y="114"/>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3" d="100"/>
          <a:sy n="123" d="100"/>
        </p:scale>
        <p:origin x="49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8/20/2021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8/19/2021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today is an advisory tool for Higher Education.</a:t>
            </a:r>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800892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I wanted to use my G.I. Bill and started down what proved to be a journey without a clear path. Prior to finding NSS I was searching 4 year colleges and universities</a:t>
            </a:r>
          </a:p>
          <a:p>
            <a:endParaRPr lang="en-US" dirty="0"/>
          </a:p>
          <a:p>
            <a:r>
              <a:rPr lang="en-US" dirty="0"/>
              <a:t>Researched (bullet point one)</a:t>
            </a:r>
          </a:p>
          <a:p>
            <a:endParaRPr lang="en-US" dirty="0"/>
          </a:p>
          <a:p>
            <a:r>
              <a:rPr lang="en-US" dirty="0"/>
              <a:t>Started getting advice (bullet point two)</a:t>
            </a:r>
          </a:p>
          <a:p>
            <a:endParaRPr lang="en-US" dirty="0"/>
          </a:p>
          <a:p>
            <a:r>
              <a:rPr lang="en-US" dirty="0"/>
              <a:t>It all felt a bit overwhelming.</a:t>
            </a:r>
          </a:p>
        </p:txBody>
      </p:sp>
      <p:sp>
        <p:nvSpPr>
          <p:cNvPr id="4" name="Slide Number Placeholder 3"/>
          <p:cNvSpPr>
            <a:spLocks noGrp="1"/>
          </p:cNvSpPr>
          <p:nvPr>
            <p:ph type="sldNum" sz="quarter" idx="5"/>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280743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end user inspiration was both students and advisors.</a:t>
            </a:r>
          </a:p>
          <a:p>
            <a:r>
              <a:rPr lang="en-US" dirty="0"/>
              <a:t>I know students can feel overwhelmed when trying to navigate the path for their higher education, and during their path they may experience a change in their educational goals.</a:t>
            </a:r>
          </a:p>
          <a:p>
            <a:r>
              <a:rPr lang="en-US" dirty="0"/>
              <a:t>Advisors often have limited time availability so they need to use their time efficiently and have to be able to pick up where they last left off with the student with each interaction to create a strong student/advisor relationship. Personnel changes can cause a disrupt in that relationship.</a:t>
            </a:r>
          </a:p>
          <a:p>
            <a:endParaRPr lang="en-US" dirty="0"/>
          </a:p>
          <a:p>
            <a:r>
              <a:rPr lang="en-US" dirty="0"/>
              <a:t>I don’t know if you</a:t>
            </a:r>
          </a:p>
          <a:p>
            <a:endParaRPr lang="en-US" dirty="0"/>
          </a:p>
          <a:p>
            <a:r>
              <a:rPr lang="en-US" dirty="0"/>
              <a:t>** walk through student and advisor current experience. What are the current</a:t>
            </a:r>
          </a:p>
          <a:p>
            <a:r>
              <a:rPr lang="en-US" dirty="0"/>
              <a:t>Before I went to </a:t>
            </a:r>
            <a:r>
              <a:rPr lang="en-US" dirty="0" err="1"/>
              <a:t>nss</a:t>
            </a:r>
            <a:r>
              <a:rPr lang="en-US" dirty="0"/>
              <a:t> I wanted to see haw to utilize my </a:t>
            </a:r>
            <a:r>
              <a:rPr lang="en-US" dirty="0" err="1"/>
              <a:t>gi</a:t>
            </a:r>
            <a:r>
              <a:rPr lang="en-US" dirty="0"/>
              <a:t> bill and as you will see there is so much to research to figure out what I would want to do</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96892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dashboard was to be taken a step further with information that is only available on the school’s end, I would like to see Version 2.0</a:t>
            </a:r>
          </a:p>
        </p:txBody>
      </p:sp>
      <p:sp>
        <p:nvSpPr>
          <p:cNvPr id="4" name="Slide Number Placeholder 3"/>
          <p:cNvSpPr>
            <a:spLocks noGrp="1"/>
          </p:cNvSpPr>
          <p:nvPr>
            <p:ph type="sldNum" sz="quarter" idx="5"/>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128304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8/19/2021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8/19/2021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belmont.edu/content.php?catoid=9&amp;navoid=445" TargetMode="External"/><Relationship Id="rId2" Type="http://schemas.openxmlformats.org/officeDocument/2006/relationships/hyperlink" Target="https://catalog.belmont.edu/content.php?catoid=9&amp;navoid=444"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Higher Education Advisory Tool</a:t>
            </a:r>
          </a:p>
        </p:txBody>
      </p:sp>
      <p:sp>
        <p:nvSpPr>
          <p:cNvPr id="3" name="Subtitle 2"/>
          <p:cNvSpPr>
            <a:spLocks noGrp="1"/>
          </p:cNvSpPr>
          <p:nvPr>
            <p:ph type="subTitle" idx="1"/>
          </p:nvPr>
        </p:nvSpPr>
        <p:spPr>
          <a:xfrm>
            <a:off x="4672383" y="4927600"/>
            <a:ext cx="7008574" cy="1625600"/>
          </a:xfrm>
        </p:spPr>
        <p:txBody>
          <a:bodyPr>
            <a:normAutofit/>
          </a:bodyPr>
          <a:lstStyle/>
          <a:p>
            <a:endParaRPr lang="en-US" sz="1100" dirty="0"/>
          </a:p>
          <a:p>
            <a:r>
              <a:rPr lang="en-US" dirty="0"/>
              <a:t>Samantha Sitarek</a:t>
            </a:r>
          </a:p>
          <a:p>
            <a:endParaRPr lang="en-US" dirty="0"/>
          </a:p>
          <a:p>
            <a:endParaRPr lang="en-US" sz="1100" dirty="0"/>
          </a:p>
          <a:p>
            <a:r>
              <a:rPr lang="en-US" sz="1100" dirty="0"/>
              <a:t>linkedin.com/in/</a:t>
            </a:r>
            <a:r>
              <a:rPr lang="en-US" sz="1100" dirty="0" err="1"/>
              <a:t>samsitarek</a:t>
            </a:r>
            <a:r>
              <a:rPr lang="en-US" sz="1100" dirty="0"/>
              <a:t> | github.com/</a:t>
            </a:r>
            <a:r>
              <a:rPr lang="en-US" sz="1100" dirty="0" err="1"/>
              <a:t>samsitarek</a:t>
            </a:r>
            <a:r>
              <a:rPr lang="en-US" sz="1100" dirty="0"/>
              <a:t> </a:t>
            </a:r>
          </a:p>
          <a:p>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63A11BE7-1883-410A-9655-ACB828C86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012" y="1193800"/>
            <a:ext cx="8940800" cy="4470400"/>
          </a:xfrm>
          <a:noFill/>
        </p:spPr>
      </p:pic>
    </p:spTree>
    <p:extLst>
      <p:ext uri="{BB962C8B-B14F-4D97-AF65-F5344CB8AC3E}">
        <p14:creationId xmlns:p14="http://schemas.microsoft.com/office/powerpoint/2010/main" val="814635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1397000"/>
          </a:xfrm>
        </p:spPr>
        <p:txBody>
          <a:bodyPr anchor="b">
            <a:normAutofit/>
          </a:bodyPr>
          <a:lstStyle/>
          <a:p>
            <a:br>
              <a:rPr lang="en-US" dirty="0"/>
            </a:br>
            <a:r>
              <a:rPr lang="en-US" dirty="0"/>
              <a:t>Personal Experience</a:t>
            </a:r>
          </a:p>
        </p:txBody>
      </p:sp>
      <p:pic>
        <p:nvPicPr>
          <p:cNvPr id="3" name="Content Placeholder 2" descr="A picture containing text, outdoor&#10;&#10;Description automatically generated">
            <a:extLst>
              <a:ext uri="{FF2B5EF4-FFF2-40B4-BE49-F238E27FC236}">
                <a16:creationId xmlns:a16="http://schemas.microsoft.com/office/drawing/2014/main" id="{08D57FDB-472C-4B54-87A1-F5DA2997C0A3}"/>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3172" r="12512"/>
          <a:stretch/>
        </p:blipFill>
        <p:spPr>
          <a:xfrm>
            <a:off x="1117309" y="1701800"/>
            <a:ext cx="4977104" cy="4470400"/>
          </a:xfrm>
          <a:noFill/>
        </p:spPr>
      </p:pic>
      <p:sp>
        <p:nvSpPr>
          <p:cNvPr id="18" name="Content Placeholder 3">
            <a:extLst>
              <a:ext uri="{FF2B5EF4-FFF2-40B4-BE49-F238E27FC236}">
                <a16:creationId xmlns:a16="http://schemas.microsoft.com/office/drawing/2014/main" id="{480DA610-324B-4955-9032-7181281469F9}"/>
              </a:ext>
            </a:extLst>
          </p:cNvPr>
          <p:cNvSpPr>
            <a:spLocks noGrp="1"/>
          </p:cNvSpPr>
          <p:nvPr>
            <p:ph sz="half" idx="2"/>
          </p:nvPr>
        </p:nvSpPr>
        <p:spPr>
          <a:xfrm>
            <a:off x="6297559" y="1701800"/>
            <a:ext cx="4977104" cy="4470400"/>
          </a:xfrm>
        </p:spPr>
        <p:txBody>
          <a:bodyPr/>
          <a:lstStyle/>
          <a:p>
            <a:r>
              <a:rPr lang="en-US" dirty="0"/>
              <a:t>School Websites</a:t>
            </a:r>
          </a:p>
          <a:p>
            <a:pPr lvl="1"/>
            <a:r>
              <a:rPr lang="en-US" dirty="0"/>
              <a:t>Degrees</a:t>
            </a:r>
          </a:p>
          <a:p>
            <a:pPr lvl="1"/>
            <a:r>
              <a:rPr lang="en-US" dirty="0"/>
              <a:t>Programs</a:t>
            </a:r>
          </a:p>
          <a:p>
            <a:pPr lvl="1"/>
            <a:r>
              <a:rPr lang="en-US" dirty="0"/>
              <a:t>Courses</a:t>
            </a:r>
          </a:p>
          <a:p>
            <a:pPr marL="426645" lvl="1" indent="0">
              <a:buNone/>
            </a:pPr>
            <a:endParaRPr lang="en-US" dirty="0"/>
          </a:p>
          <a:p>
            <a:r>
              <a:rPr lang="en-US" dirty="0"/>
              <a:t>Getting advice</a:t>
            </a:r>
          </a:p>
          <a:p>
            <a:pPr lvl="1"/>
            <a:r>
              <a:rPr lang="en-US" dirty="0"/>
              <a:t>Advisors</a:t>
            </a:r>
          </a:p>
          <a:p>
            <a:pPr lvl="2"/>
            <a:r>
              <a:rPr lang="en-US" dirty="0"/>
              <a:t>Retracing steps from previous conversations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F705-0EFC-4E1E-BE46-057E8078FAF9}"/>
              </a:ext>
            </a:extLst>
          </p:cNvPr>
          <p:cNvSpPr>
            <a:spLocks noGrp="1"/>
          </p:cNvSpPr>
          <p:nvPr>
            <p:ph type="title"/>
          </p:nvPr>
        </p:nvSpPr>
        <p:spPr/>
        <p:txBody>
          <a:bodyPr/>
          <a:lstStyle/>
          <a:p>
            <a:r>
              <a:rPr lang="en-US" dirty="0"/>
              <a:t>End User Inspiration</a:t>
            </a:r>
          </a:p>
        </p:txBody>
      </p:sp>
      <p:sp>
        <p:nvSpPr>
          <p:cNvPr id="3" name="Content Placeholder 2">
            <a:extLst>
              <a:ext uri="{FF2B5EF4-FFF2-40B4-BE49-F238E27FC236}">
                <a16:creationId xmlns:a16="http://schemas.microsoft.com/office/drawing/2014/main" id="{F1B8231C-0A9F-4EC0-AC95-2F2E39F27288}"/>
              </a:ext>
            </a:extLst>
          </p:cNvPr>
          <p:cNvSpPr>
            <a:spLocks noGrp="1"/>
          </p:cNvSpPr>
          <p:nvPr>
            <p:ph idx="1"/>
          </p:nvPr>
        </p:nvSpPr>
        <p:spPr/>
        <p:txBody>
          <a:bodyPr>
            <a:normAutofit lnSpcReduction="10000"/>
          </a:bodyPr>
          <a:lstStyle/>
          <a:p>
            <a:r>
              <a:rPr lang="en-US" dirty="0"/>
              <a:t>Students</a:t>
            </a:r>
          </a:p>
          <a:p>
            <a:pPr lvl="1"/>
            <a:r>
              <a:rPr lang="en-US" dirty="0"/>
              <a:t>Can feel overwhelmed when navigating the path for their higher education.</a:t>
            </a:r>
          </a:p>
          <a:p>
            <a:pPr lvl="1"/>
            <a:r>
              <a:rPr lang="en-US" dirty="0"/>
              <a:t>May experience a change in their educational goals.</a:t>
            </a:r>
          </a:p>
          <a:p>
            <a:r>
              <a:rPr lang="en-US" dirty="0"/>
              <a:t>Advisors</a:t>
            </a:r>
          </a:p>
          <a:p>
            <a:pPr lvl="1"/>
            <a:r>
              <a:rPr lang="en-US" dirty="0"/>
              <a:t>Often have limited time availability</a:t>
            </a:r>
          </a:p>
          <a:p>
            <a:pPr lvl="1"/>
            <a:r>
              <a:rPr lang="en-US" dirty="0"/>
              <a:t>Pick up where last left off with the student</a:t>
            </a:r>
          </a:p>
          <a:p>
            <a:pPr lvl="1"/>
            <a:r>
              <a:rPr lang="en-US" dirty="0"/>
              <a:t>Personnel changes can cause a disrupt in advisor/student relationship</a:t>
            </a:r>
          </a:p>
          <a:p>
            <a:r>
              <a:rPr lang="en-US" dirty="0"/>
              <a:t>How can I help?</a:t>
            </a:r>
          </a:p>
          <a:p>
            <a:pPr lvl="2"/>
            <a:r>
              <a:rPr lang="en-US" dirty="0"/>
              <a:t>Dr. Max Goodwin</a:t>
            </a:r>
          </a:p>
          <a:p>
            <a:endParaRPr lang="en-US" dirty="0"/>
          </a:p>
        </p:txBody>
      </p:sp>
    </p:spTree>
    <p:extLst>
      <p:ext uri="{BB962C8B-B14F-4D97-AF65-F5344CB8AC3E}">
        <p14:creationId xmlns:p14="http://schemas.microsoft.com/office/powerpoint/2010/main" val="100642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Journey</a:t>
            </a:r>
          </a:p>
        </p:txBody>
      </p:sp>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5" name="Text Placeholder 4"/>
          <p:cNvSpPr>
            <a:spLocks noGrp="1"/>
          </p:cNvSpPr>
          <p:nvPr>
            <p:ph type="body" idx="1"/>
          </p:nvPr>
        </p:nvSpPr>
        <p:spPr/>
        <p:txBody>
          <a:bodyPr/>
          <a:lstStyle/>
          <a:p>
            <a:r>
              <a:rPr lang="en-US" dirty="0"/>
              <a:t>Methods and Technologies</a:t>
            </a:r>
          </a:p>
        </p:txBody>
      </p:sp>
      <p:sp>
        <p:nvSpPr>
          <p:cNvPr id="3" name="Content Placeholder 2"/>
          <p:cNvSpPr>
            <a:spLocks noGrp="1"/>
          </p:cNvSpPr>
          <p:nvPr>
            <p:ph sz="half" idx="2"/>
          </p:nvPr>
        </p:nvSpPr>
        <p:spPr/>
        <p:txBody>
          <a:bodyPr/>
          <a:lstStyle/>
          <a:p>
            <a:r>
              <a:rPr lang="en-US" dirty="0"/>
              <a:t>Web Scraping to obtain the data</a:t>
            </a:r>
          </a:p>
          <a:p>
            <a:pPr lvl="1"/>
            <a:r>
              <a:rPr lang="en-US" dirty="0" err="1"/>
              <a:t>Jupyter</a:t>
            </a:r>
            <a:r>
              <a:rPr lang="en-US" dirty="0"/>
              <a:t> Notebooks</a:t>
            </a:r>
          </a:p>
          <a:p>
            <a:pPr lvl="1"/>
            <a:r>
              <a:rPr lang="en-US" dirty="0"/>
              <a:t>Python</a:t>
            </a:r>
          </a:p>
          <a:p>
            <a:pPr lvl="1"/>
            <a:r>
              <a:rPr lang="en-US" dirty="0"/>
              <a:t>Pandas</a:t>
            </a:r>
          </a:p>
          <a:p>
            <a:pPr lvl="1"/>
            <a:r>
              <a:rPr lang="en-US" dirty="0" err="1"/>
              <a:t>BeautifulSoup</a:t>
            </a:r>
            <a:endParaRPr lang="en-US" dirty="0"/>
          </a:p>
          <a:p>
            <a:r>
              <a:rPr lang="en-US" dirty="0"/>
              <a:t>Excel</a:t>
            </a:r>
          </a:p>
          <a:p>
            <a:r>
              <a:rPr lang="en-US" dirty="0"/>
              <a:t>Tableau</a:t>
            </a:r>
          </a:p>
        </p:txBody>
      </p:sp>
      <p:sp>
        <p:nvSpPr>
          <p:cNvPr id="6" name="Text Placeholder 5"/>
          <p:cNvSpPr>
            <a:spLocks noGrp="1"/>
          </p:cNvSpPr>
          <p:nvPr>
            <p:ph type="body" sz="quarter" idx="3"/>
          </p:nvPr>
        </p:nvSpPr>
        <p:spPr/>
        <p:txBody>
          <a:bodyPr/>
          <a:lstStyle/>
          <a:p>
            <a:r>
              <a:rPr lang="en-US" dirty="0"/>
              <a:t>Resources</a:t>
            </a:r>
          </a:p>
        </p:txBody>
      </p:sp>
      <p:sp>
        <p:nvSpPr>
          <p:cNvPr id="4" name="Content Placeholder 3"/>
          <p:cNvSpPr>
            <a:spLocks noGrp="1"/>
          </p:cNvSpPr>
          <p:nvPr>
            <p:ph sz="quarter" idx="4"/>
          </p:nvPr>
        </p:nvSpPr>
        <p:spPr/>
        <p:txBody>
          <a:bodyPr/>
          <a:lstStyle/>
          <a:p>
            <a:r>
              <a:rPr lang="en-US" dirty="0">
                <a:hlinkClick r:id="rId2"/>
              </a:rPr>
              <a:t>catalog.belmont.edu/content.php?catoid=9&amp;navoid=444</a:t>
            </a:r>
            <a:endParaRPr lang="en-US" dirty="0"/>
          </a:p>
          <a:p>
            <a:r>
              <a:rPr lang="en-US" dirty="0">
                <a:hlinkClick r:id="rId3"/>
              </a:rPr>
              <a:t>catalog.belmont.edu/content.php?catoid=9&amp;navoid=445</a:t>
            </a:r>
            <a:endParaRPr lang="en-US" dirty="0"/>
          </a:p>
          <a:p>
            <a:r>
              <a:rPr lang="en-US" dirty="0"/>
              <a:t>stackoverflow.com</a:t>
            </a:r>
          </a:p>
          <a:p>
            <a:r>
              <a:rPr lang="en-US" dirty="0"/>
              <a:t>pandas.pydata.org</a:t>
            </a:r>
          </a:p>
          <a:p>
            <a:r>
              <a:rPr lang="en-US" dirty="0"/>
              <a:t>geeksforgeeks.org</a:t>
            </a:r>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3FC-B09F-4ED1-965A-52BC639565D0}"/>
              </a:ext>
            </a:extLst>
          </p:cNvPr>
          <p:cNvSpPr>
            <a:spLocks noGrp="1"/>
          </p:cNvSpPr>
          <p:nvPr>
            <p:ph type="title"/>
          </p:nvPr>
        </p:nvSpPr>
        <p:spPr/>
        <p:txBody>
          <a:bodyPr/>
          <a:lstStyle/>
          <a:p>
            <a:r>
              <a:rPr lang="en-US" dirty="0"/>
              <a:t>Sharpened Skills</a:t>
            </a:r>
          </a:p>
        </p:txBody>
      </p:sp>
      <p:sp>
        <p:nvSpPr>
          <p:cNvPr id="3" name="Content Placeholder 2">
            <a:extLst>
              <a:ext uri="{FF2B5EF4-FFF2-40B4-BE49-F238E27FC236}">
                <a16:creationId xmlns:a16="http://schemas.microsoft.com/office/drawing/2014/main" id="{D7516D39-ABFF-449A-B2CA-4CC2BEF3AEEA}"/>
              </a:ext>
            </a:extLst>
          </p:cNvPr>
          <p:cNvSpPr>
            <a:spLocks noGrp="1"/>
          </p:cNvSpPr>
          <p:nvPr>
            <p:ph idx="1"/>
          </p:nvPr>
        </p:nvSpPr>
        <p:spPr/>
        <p:txBody>
          <a:bodyPr>
            <a:normAutofit fontScale="85000" lnSpcReduction="20000"/>
          </a:bodyPr>
          <a:lstStyle/>
          <a:p>
            <a:r>
              <a:rPr lang="en-US" dirty="0"/>
              <a:t>Python</a:t>
            </a:r>
          </a:p>
          <a:p>
            <a:pPr lvl="1"/>
            <a:r>
              <a:rPr lang="en-US" dirty="0"/>
              <a:t>For Loops</a:t>
            </a:r>
          </a:p>
          <a:p>
            <a:pPr lvl="1"/>
            <a:r>
              <a:rPr lang="en-US" dirty="0"/>
              <a:t>If, </a:t>
            </a:r>
            <a:r>
              <a:rPr lang="en-US" dirty="0" err="1"/>
              <a:t>Elif</a:t>
            </a:r>
            <a:r>
              <a:rPr lang="en-US" dirty="0"/>
              <a:t>, Else</a:t>
            </a:r>
          </a:p>
          <a:p>
            <a:pPr lvl="1"/>
            <a:r>
              <a:rPr lang="en-US" dirty="0"/>
              <a:t>Data Type Manipulation</a:t>
            </a:r>
          </a:p>
          <a:p>
            <a:pPr lvl="1"/>
            <a:r>
              <a:rPr lang="en-US" dirty="0"/>
              <a:t>Web Scraping</a:t>
            </a:r>
          </a:p>
          <a:p>
            <a:pPr lvl="2"/>
            <a:r>
              <a:rPr lang="en-US" dirty="0"/>
              <a:t>Never expect any two websites to be structured the same</a:t>
            </a:r>
          </a:p>
          <a:p>
            <a:pPr lvl="2"/>
            <a:r>
              <a:rPr lang="en-US" dirty="0" err="1"/>
              <a:t>element.child</a:t>
            </a:r>
            <a:r>
              <a:rPr lang="en-US" dirty="0"/>
              <a:t>(ren) / </a:t>
            </a:r>
            <a:r>
              <a:rPr lang="en-US" dirty="0" err="1"/>
              <a:t>element.descendants</a:t>
            </a:r>
            <a:r>
              <a:rPr lang="en-US" dirty="0"/>
              <a:t> / </a:t>
            </a:r>
            <a:r>
              <a:rPr lang="en-US" dirty="0" err="1"/>
              <a:t>element.parent</a:t>
            </a:r>
            <a:endParaRPr lang="en-US" dirty="0"/>
          </a:p>
          <a:p>
            <a:pPr lvl="2"/>
            <a:r>
              <a:rPr lang="en-US" dirty="0" err="1"/>
              <a:t>ILovePDF</a:t>
            </a:r>
            <a:endParaRPr lang="en-US" dirty="0"/>
          </a:p>
          <a:p>
            <a:pPr lvl="3"/>
            <a:r>
              <a:rPr lang="en-US" dirty="0"/>
              <a:t>This can be used if the data you need is in a PDF Format</a:t>
            </a:r>
          </a:p>
          <a:p>
            <a:pPr lvl="3"/>
            <a:r>
              <a:rPr lang="en-US" dirty="0"/>
              <a:t>Cleaning utilized in Excel from there</a:t>
            </a:r>
          </a:p>
          <a:p>
            <a:r>
              <a:rPr lang="en-US" dirty="0"/>
              <a:t>Tableau</a:t>
            </a:r>
          </a:p>
          <a:p>
            <a:pPr lvl="1"/>
            <a:r>
              <a:rPr lang="en-US" dirty="0"/>
              <a:t>You can embed a web page in the dashboard</a:t>
            </a:r>
          </a:p>
          <a:p>
            <a:pPr lvl="1"/>
            <a:r>
              <a:rPr lang="en-US" dirty="0"/>
              <a:t>You can use a wildcard filter to do a keyword search</a:t>
            </a:r>
          </a:p>
          <a:p>
            <a:pPr lvl="1"/>
            <a:endParaRPr lang="en-US" dirty="0"/>
          </a:p>
        </p:txBody>
      </p:sp>
    </p:spTree>
    <p:extLst>
      <p:ext uri="{BB962C8B-B14F-4D97-AF65-F5344CB8AC3E}">
        <p14:creationId xmlns:p14="http://schemas.microsoft.com/office/powerpoint/2010/main" val="11219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A204-D81B-4686-A823-5577A6C52256}"/>
              </a:ext>
            </a:extLst>
          </p:cNvPr>
          <p:cNvSpPr>
            <a:spLocks noGrp="1"/>
          </p:cNvSpPr>
          <p:nvPr>
            <p:ph type="title"/>
          </p:nvPr>
        </p:nvSpPr>
        <p:spPr/>
        <p:txBody>
          <a:bodyPr/>
          <a:lstStyle/>
          <a:p>
            <a:r>
              <a:rPr lang="en-US" dirty="0"/>
              <a:t>Version 2.0</a:t>
            </a:r>
          </a:p>
        </p:txBody>
      </p:sp>
      <p:sp>
        <p:nvSpPr>
          <p:cNvPr id="3" name="Content Placeholder 2">
            <a:extLst>
              <a:ext uri="{FF2B5EF4-FFF2-40B4-BE49-F238E27FC236}">
                <a16:creationId xmlns:a16="http://schemas.microsoft.com/office/drawing/2014/main" id="{E66D9A0E-B0FE-4148-965F-582A9D40EFD9}"/>
              </a:ext>
            </a:extLst>
          </p:cNvPr>
          <p:cNvSpPr>
            <a:spLocks noGrp="1"/>
          </p:cNvSpPr>
          <p:nvPr>
            <p:ph idx="1"/>
          </p:nvPr>
        </p:nvSpPr>
        <p:spPr/>
        <p:txBody>
          <a:bodyPr/>
          <a:lstStyle/>
          <a:p>
            <a:r>
              <a:rPr lang="en-US" dirty="0"/>
              <a:t>Incorporate student grades for courses completed</a:t>
            </a:r>
          </a:p>
          <a:p>
            <a:pPr marL="0" indent="0">
              <a:buNone/>
            </a:pPr>
            <a:endParaRPr lang="en-US" dirty="0"/>
          </a:p>
          <a:p>
            <a:r>
              <a:rPr lang="en-US" dirty="0"/>
              <a:t>Incorporate a column for if the courses are paid yet</a:t>
            </a:r>
          </a:p>
          <a:p>
            <a:pPr lvl="1"/>
            <a:r>
              <a:rPr lang="en-US" dirty="0"/>
              <a:t>ability to assist the registrar’s office as well</a:t>
            </a:r>
          </a:p>
          <a:p>
            <a:pPr marL="426645" lvl="1" indent="0">
              <a:buNone/>
            </a:pPr>
            <a:endParaRPr lang="en-US" dirty="0"/>
          </a:p>
          <a:p>
            <a:r>
              <a:rPr lang="en-US" dirty="0"/>
              <a:t>Ability to select specific classes</a:t>
            </a:r>
          </a:p>
          <a:p>
            <a:pPr lvl="1"/>
            <a:r>
              <a:rPr lang="en-US" dirty="0"/>
              <a:t>Pull in class schedule, time, instructor and the number of seats</a:t>
            </a:r>
          </a:p>
          <a:p>
            <a:pPr lvl="1"/>
            <a:endParaRPr lang="en-US" dirty="0"/>
          </a:p>
        </p:txBody>
      </p:sp>
    </p:spTree>
    <p:extLst>
      <p:ext uri="{BB962C8B-B14F-4D97-AF65-F5344CB8AC3E}">
        <p14:creationId xmlns:p14="http://schemas.microsoft.com/office/powerpoint/2010/main" val="2892696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3FC-B09F-4ED1-965A-52BC639565D0}"/>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D7516D39-ABFF-449A-B2CA-4CC2BEF3AEEA}"/>
              </a:ext>
            </a:extLst>
          </p:cNvPr>
          <p:cNvSpPr>
            <a:spLocks noGrp="1"/>
          </p:cNvSpPr>
          <p:nvPr>
            <p:ph idx="1"/>
          </p:nvPr>
        </p:nvSpPr>
        <p:spPr/>
        <p:txBody>
          <a:bodyPr/>
          <a:lstStyle/>
          <a:p>
            <a:endParaRPr lang="en-US" dirty="0"/>
          </a:p>
          <a:p>
            <a:r>
              <a:rPr lang="en-US" dirty="0"/>
              <a:t>Nashville Software School</a:t>
            </a:r>
          </a:p>
          <a:p>
            <a:endParaRPr lang="en-US" dirty="0"/>
          </a:p>
          <a:p>
            <a:r>
              <a:rPr lang="en-US" dirty="0"/>
              <a:t>Belmont University</a:t>
            </a:r>
          </a:p>
          <a:p>
            <a:endParaRPr lang="en-US" dirty="0"/>
          </a:p>
          <a:p>
            <a:r>
              <a:rPr lang="en-US" dirty="0"/>
              <a:t>Full-Time Data Analytics Cohort 4</a:t>
            </a:r>
          </a:p>
          <a:p>
            <a:pPr lvl="1"/>
            <a:r>
              <a:rPr lang="en-US" dirty="0"/>
              <a:t>Instructors</a:t>
            </a:r>
          </a:p>
          <a:p>
            <a:pPr lvl="1"/>
            <a:r>
              <a:rPr lang="en-US" dirty="0"/>
              <a:t>Classmates</a:t>
            </a:r>
          </a:p>
        </p:txBody>
      </p:sp>
    </p:spTree>
    <p:extLst>
      <p:ext uri="{BB962C8B-B14F-4D97-AF65-F5344CB8AC3E}">
        <p14:creationId xmlns:p14="http://schemas.microsoft.com/office/powerpoint/2010/main" val="2062881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2217</TotalTime>
  <Words>552</Words>
  <Application>Microsoft Office PowerPoint</Application>
  <PresentationFormat>Custom</PresentationFormat>
  <Paragraphs>96</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Books 16x9</vt:lpstr>
      <vt:lpstr>Higher Education Advisory Tool</vt:lpstr>
      <vt:lpstr> Personal Experience</vt:lpstr>
      <vt:lpstr>End User Inspiration</vt:lpstr>
      <vt:lpstr>The Journey</vt:lpstr>
      <vt:lpstr>Process</vt:lpstr>
      <vt:lpstr>Sharpened Skills</vt:lpstr>
      <vt:lpstr>Dashboard</vt:lpstr>
      <vt:lpstr>Version 2.0</vt:lpstr>
      <vt:lpstr>Special 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 Analysis Tool</dc:title>
  <dc:creator>Samantha Sitarek</dc:creator>
  <cp:lastModifiedBy>Samantha Sitarek</cp:lastModifiedBy>
  <cp:revision>5</cp:revision>
  <dcterms:created xsi:type="dcterms:W3CDTF">2021-08-17T02:16:09Z</dcterms:created>
  <dcterms:modified xsi:type="dcterms:W3CDTF">2021-08-20T16:13:25Z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