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52"/>
  </p:notesMasterIdLst>
  <p:sldIdLst>
    <p:sldId id="256" r:id="rId2"/>
    <p:sldId id="257" r:id="rId3"/>
    <p:sldId id="258" r:id="rId4"/>
    <p:sldId id="259" r:id="rId5"/>
    <p:sldId id="261" r:id="rId6"/>
    <p:sldId id="260" r:id="rId7"/>
    <p:sldId id="262" r:id="rId8"/>
    <p:sldId id="264" r:id="rId9"/>
    <p:sldId id="289" r:id="rId10"/>
    <p:sldId id="288" r:id="rId11"/>
    <p:sldId id="266" r:id="rId12"/>
    <p:sldId id="267" r:id="rId13"/>
    <p:sldId id="291" r:id="rId14"/>
    <p:sldId id="290" r:id="rId15"/>
    <p:sldId id="305" r:id="rId16"/>
    <p:sldId id="292" r:id="rId17"/>
    <p:sldId id="304" r:id="rId18"/>
    <p:sldId id="268" r:id="rId19"/>
    <p:sldId id="293" r:id="rId20"/>
    <p:sldId id="294" r:id="rId21"/>
    <p:sldId id="295" r:id="rId22"/>
    <p:sldId id="296" r:id="rId23"/>
    <p:sldId id="270" r:id="rId24"/>
    <p:sldId id="297" r:id="rId25"/>
    <p:sldId id="298" r:id="rId26"/>
    <p:sldId id="299" r:id="rId27"/>
    <p:sldId id="269" r:id="rId28"/>
    <p:sldId id="300" r:id="rId29"/>
    <p:sldId id="301" r:id="rId30"/>
    <p:sldId id="306" r:id="rId31"/>
    <p:sldId id="307" r:id="rId32"/>
    <p:sldId id="302" r:id="rId33"/>
    <p:sldId id="303" r:id="rId34"/>
    <p:sldId id="263" r:id="rId35"/>
    <p:sldId id="273" r:id="rId36"/>
    <p:sldId id="271" r:id="rId37"/>
    <p:sldId id="275" r:id="rId38"/>
    <p:sldId id="272" r:id="rId39"/>
    <p:sldId id="277" r:id="rId40"/>
    <p:sldId id="279" r:id="rId41"/>
    <p:sldId id="278" r:id="rId42"/>
    <p:sldId id="280" r:id="rId43"/>
    <p:sldId id="281" r:id="rId44"/>
    <p:sldId id="282" r:id="rId45"/>
    <p:sldId id="285" r:id="rId46"/>
    <p:sldId id="276" r:id="rId47"/>
    <p:sldId id="286" r:id="rId48"/>
    <p:sldId id="287" r:id="rId49"/>
    <p:sldId id="308" r:id="rId50"/>
    <p:sldId id="309"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10" autoAdjust="0"/>
  </p:normalViewPr>
  <p:slideViewPr>
    <p:cSldViewPr>
      <p:cViewPr varScale="1">
        <p:scale>
          <a:sx n="59" d="100"/>
          <a:sy n="59" d="100"/>
        </p:scale>
        <p:origin x="166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B6A165-7DC1-4AC7-8E17-14F5E8D2EED1}" type="datetimeFigureOut">
              <a:rPr lang="zh-CN" altLang="en-US" smtClean="0"/>
              <a:t>2018/11/13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05D224-7100-470D-8DAB-3C150A9738DD}" type="slidenum">
              <a:rPr lang="zh-CN" altLang="en-US" smtClean="0"/>
              <a:t>‹#›</a:t>
            </a:fld>
            <a:endParaRPr lang="zh-CN" altLang="en-US"/>
          </a:p>
        </p:txBody>
      </p:sp>
    </p:spTree>
    <p:extLst>
      <p:ext uri="{BB962C8B-B14F-4D97-AF65-F5344CB8AC3E}">
        <p14:creationId xmlns:p14="http://schemas.microsoft.com/office/powerpoint/2010/main" val="408987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5D224-7100-470D-8DAB-3C150A9738DD}" type="slidenum">
              <a:rPr lang="zh-CN" altLang="en-US" smtClean="0"/>
              <a:t>3</a:t>
            </a:fld>
            <a:endParaRPr lang="zh-CN" altLang="en-US"/>
          </a:p>
        </p:txBody>
      </p:sp>
    </p:spTree>
    <p:extLst>
      <p:ext uri="{BB962C8B-B14F-4D97-AF65-F5344CB8AC3E}">
        <p14:creationId xmlns:p14="http://schemas.microsoft.com/office/powerpoint/2010/main" val="1255655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5D224-7100-470D-8DAB-3C150A9738DD}" type="slidenum">
              <a:rPr lang="zh-CN" altLang="en-US" smtClean="0"/>
              <a:t>6</a:t>
            </a:fld>
            <a:endParaRPr lang="zh-CN" altLang="en-US"/>
          </a:p>
        </p:txBody>
      </p:sp>
    </p:spTree>
    <p:extLst>
      <p:ext uri="{BB962C8B-B14F-4D97-AF65-F5344CB8AC3E}">
        <p14:creationId xmlns:p14="http://schemas.microsoft.com/office/powerpoint/2010/main" val="783784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5D224-7100-470D-8DAB-3C150A9738DD}" type="slidenum">
              <a:rPr lang="zh-CN" altLang="en-US" smtClean="0"/>
              <a:t>25</a:t>
            </a:fld>
            <a:endParaRPr lang="zh-CN" altLang="en-US"/>
          </a:p>
        </p:txBody>
      </p:sp>
    </p:spTree>
    <p:extLst>
      <p:ext uri="{BB962C8B-B14F-4D97-AF65-F5344CB8AC3E}">
        <p14:creationId xmlns:p14="http://schemas.microsoft.com/office/powerpoint/2010/main" val="346936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05D224-7100-470D-8DAB-3C150A9738DD}" type="slidenum">
              <a:rPr lang="zh-CN" altLang="en-US" smtClean="0"/>
              <a:t>34</a:t>
            </a:fld>
            <a:endParaRPr lang="zh-CN" altLang="en-US"/>
          </a:p>
        </p:txBody>
      </p:sp>
    </p:spTree>
    <p:extLst>
      <p:ext uri="{BB962C8B-B14F-4D97-AF65-F5344CB8AC3E}">
        <p14:creationId xmlns:p14="http://schemas.microsoft.com/office/powerpoint/2010/main" val="2069068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 </a:t>
            </a:r>
            <a:r>
              <a:rPr lang="en-US" altLang="zh-CN" dirty="0" err="1" smtClean="0"/>
              <a:t>t.total_elapsed_time</a:t>
            </a:r>
            <a:r>
              <a:rPr lang="en-US" altLang="zh-CN" dirty="0" smtClean="0"/>
              <a:t>, </a:t>
            </a:r>
            <a:r>
              <a:rPr lang="en-US" altLang="zh-CN" dirty="0" err="1" smtClean="0"/>
              <a:t>t.execution_count</a:t>
            </a:r>
            <a:r>
              <a:rPr lang="en-US" altLang="zh-CN" dirty="0" smtClean="0"/>
              <a:t>, </a:t>
            </a:r>
            <a:r>
              <a:rPr lang="en-US" altLang="zh-CN" dirty="0" err="1" smtClean="0"/>
              <a:t>t.total_elapsed_time</a:t>
            </a:r>
            <a:r>
              <a:rPr lang="en-US" altLang="zh-CN" dirty="0" smtClean="0"/>
              <a:t>/</a:t>
            </a:r>
            <a:r>
              <a:rPr lang="en-US" altLang="zh-CN" dirty="0" err="1" smtClean="0"/>
              <a:t>t.execution_count</a:t>
            </a:r>
            <a:r>
              <a:rPr lang="en-US" altLang="zh-CN" dirty="0" smtClean="0"/>
              <a:t> </a:t>
            </a:r>
            <a:r>
              <a:rPr lang="en-US" altLang="zh-CN" dirty="0" err="1" smtClean="0"/>
              <a:t>averge_time</a:t>
            </a:r>
            <a:r>
              <a:rPr lang="en-US" altLang="zh-CN" dirty="0" smtClean="0"/>
              <a:t> ,</a:t>
            </a:r>
          </a:p>
          <a:p>
            <a:r>
              <a:rPr lang="en-US" altLang="zh-CN" dirty="0" smtClean="0"/>
              <a:t> (SELECT TOP 1 SUBSTRING(</a:t>
            </a:r>
            <a:r>
              <a:rPr lang="en-US" altLang="zh-CN" dirty="0" err="1" smtClean="0"/>
              <a:t>st.text,statement_start_offset</a:t>
            </a:r>
            <a:r>
              <a:rPr lang="en-US" altLang="zh-CN" dirty="0" smtClean="0"/>
              <a:t> / 2+1 , </a:t>
            </a:r>
          </a:p>
          <a:p>
            <a:r>
              <a:rPr lang="en-US" altLang="zh-CN" dirty="0" smtClean="0"/>
              <a:t>      ( (CASE WHEN </a:t>
            </a:r>
            <a:r>
              <a:rPr lang="en-US" altLang="zh-CN" dirty="0" err="1" smtClean="0"/>
              <a:t>statement_end_offset</a:t>
            </a:r>
            <a:r>
              <a:rPr lang="en-US" altLang="zh-CN" dirty="0" smtClean="0"/>
              <a:t> = -1 </a:t>
            </a:r>
          </a:p>
          <a:p>
            <a:r>
              <a:rPr lang="en-US" altLang="zh-CN" dirty="0" smtClean="0"/>
              <a:t>         THEN (LEN(CONVERT(</a:t>
            </a:r>
            <a:r>
              <a:rPr lang="en-US" altLang="zh-CN" dirty="0" err="1" smtClean="0"/>
              <a:t>nvarchar</a:t>
            </a:r>
            <a:r>
              <a:rPr lang="en-US" altLang="zh-CN" dirty="0" smtClean="0"/>
              <a:t>(max),</a:t>
            </a:r>
            <a:r>
              <a:rPr lang="en-US" altLang="zh-CN" dirty="0" err="1" smtClean="0"/>
              <a:t>st.text</a:t>
            </a:r>
            <a:r>
              <a:rPr lang="en-US" altLang="zh-CN" dirty="0" smtClean="0"/>
              <a:t>)) * 2) </a:t>
            </a:r>
          </a:p>
          <a:p>
            <a:r>
              <a:rPr lang="en-US" altLang="zh-CN" dirty="0" smtClean="0"/>
              <a:t>         ELSE </a:t>
            </a:r>
            <a:r>
              <a:rPr lang="en-US" altLang="zh-CN" dirty="0" err="1" smtClean="0"/>
              <a:t>statement_end_offset</a:t>
            </a:r>
            <a:r>
              <a:rPr lang="en-US" altLang="zh-CN" dirty="0" smtClean="0"/>
              <a:t> END)  - </a:t>
            </a:r>
            <a:r>
              <a:rPr lang="en-US" altLang="zh-CN" dirty="0" err="1" smtClean="0"/>
              <a:t>statement_start_offset</a:t>
            </a:r>
            <a:r>
              <a:rPr lang="en-US" altLang="zh-CN" dirty="0" smtClean="0"/>
              <a:t>) / 2+1))  AS </a:t>
            </a:r>
            <a:r>
              <a:rPr lang="en-US" altLang="zh-CN" dirty="0" err="1" smtClean="0"/>
              <a:t>sql_statement</a:t>
            </a:r>
            <a:r>
              <a:rPr lang="en-US" altLang="zh-CN" dirty="0" smtClean="0"/>
              <a:t>,</a:t>
            </a:r>
          </a:p>
          <a:p>
            <a:r>
              <a:rPr lang="en-US" altLang="zh-CN" dirty="0" smtClean="0"/>
              <a:t>         </a:t>
            </a:r>
            <a:r>
              <a:rPr lang="en-US" altLang="zh-CN" dirty="0" err="1" smtClean="0"/>
              <a:t>ph.query_plan</a:t>
            </a:r>
            <a:r>
              <a:rPr lang="en-US" altLang="zh-CN" dirty="0" smtClean="0"/>
              <a:t>,</a:t>
            </a:r>
          </a:p>
          <a:p>
            <a:r>
              <a:rPr lang="en-US" altLang="zh-CN" dirty="0" smtClean="0"/>
              <a:t> t.* from  </a:t>
            </a:r>
            <a:r>
              <a:rPr lang="en-US" altLang="zh-CN" dirty="0" err="1" smtClean="0"/>
              <a:t>sys.dm_exec_query_stats</a:t>
            </a:r>
            <a:r>
              <a:rPr lang="en-US" altLang="zh-CN" dirty="0" smtClean="0"/>
              <a:t> AS t</a:t>
            </a:r>
          </a:p>
          <a:p>
            <a:r>
              <a:rPr lang="en-US" altLang="zh-CN" dirty="0" smtClean="0"/>
              <a:t>CROSS APPLY </a:t>
            </a:r>
            <a:r>
              <a:rPr lang="en-US" altLang="zh-CN" dirty="0" err="1" smtClean="0"/>
              <a:t>sys.dm_exec_sql_text</a:t>
            </a:r>
            <a:r>
              <a:rPr lang="en-US" altLang="zh-CN" dirty="0" smtClean="0"/>
              <a:t>(</a:t>
            </a:r>
            <a:r>
              <a:rPr lang="en-US" altLang="zh-CN" dirty="0" err="1" smtClean="0"/>
              <a:t>t.sql_handle</a:t>
            </a:r>
            <a:r>
              <a:rPr lang="en-US" altLang="zh-CN" dirty="0" smtClean="0"/>
              <a:t>) AS </a:t>
            </a:r>
            <a:r>
              <a:rPr lang="en-US" altLang="zh-CN" dirty="0" err="1" smtClean="0"/>
              <a:t>st</a:t>
            </a:r>
            <a:endParaRPr lang="en-US" altLang="zh-CN" dirty="0" smtClean="0"/>
          </a:p>
          <a:p>
            <a:r>
              <a:rPr lang="en-US" altLang="zh-CN" dirty="0" smtClean="0"/>
              <a:t>CROSS APPLY </a:t>
            </a:r>
            <a:r>
              <a:rPr lang="en-US" altLang="zh-CN" dirty="0" err="1" smtClean="0"/>
              <a:t>sys.dm_exec_query_plan</a:t>
            </a:r>
            <a:r>
              <a:rPr lang="en-US" altLang="zh-CN" dirty="0" smtClean="0"/>
              <a:t>(</a:t>
            </a:r>
            <a:r>
              <a:rPr lang="en-US" altLang="zh-CN" dirty="0" err="1" smtClean="0"/>
              <a:t>t.plan_handle</a:t>
            </a:r>
            <a:r>
              <a:rPr lang="en-US" altLang="zh-CN" dirty="0" smtClean="0"/>
              <a:t>) AS </a:t>
            </a:r>
            <a:r>
              <a:rPr lang="en-US" altLang="zh-CN" dirty="0" err="1" smtClean="0"/>
              <a:t>ph</a:t>
            </a:r>
            <a:endParaRPr lang="en-US" altLang="zh-CN" dirty="0" smtClean="0"/>
          </a:p>
          <a:p>
            <a:r>
              <a:rPr lang="en-US" altLang="zh-CN" dirty="0" smtClean="0"/>
              <a:t> order by  </a:t>
            </a:r>
            <a:r>
              <a:rPr lang="en-US" altLang="zh-CN" dirty="0" err="1" smtClean="0"/>
              <a:t>t.execution_count</a:t>
            </a:r>
            <a:r>
              <a:rPr lang="en-US" altLang="zh-CN" dirty="0" smtClean="0"/>
              <a:t>  DESC, </a:t>
            </a:r>
            <a:r>
              <a:rPr lang="en-US" altLang="zh-CN" dirty="0" err="1" smtClean="0"/>
              <a:t>t.total_elapsed_time</a:t>
            </a:r>
            <a:r>
              <a:rPr lang="en-US" altLang="zh-CN" dirty="0" smtClean="0"/>
              <a:t> DESC</a:t>
            </a:r>
          </a:p>
          <a:p>
            <a:endParaRPr lang="zh-CN" altLang="en-US" dirty="0"/>
          </a:p>
        </p:txBody>
      </p:sp>
      <p:sp>
        <p:nvSpPr>
          <p:cNvPr id="4" name="灯片编号占位符 3"/>
          <p:cNvSpPr>
            <a:spLocks noGrp="1"/>
          </p:cNvSpPr>
          <p:nvPr>
            <p:ph type="sldNum" sz="quarter" idx="10"/>
          </p:nvPr>
        </p:nvSpPr>
        <p:spPr/>
        <p:txBody>
          <a:bodyPr/>
          <a:lstStyle/>
          <a:p>
            <a:fld id="{0A05D224-7100-470D-8DAB-3C150A9738DD}" type="slidenum">
              <a:rPr lang="zh-CN" altLang="en-US" smtClean="0"/>
              <a:t>35</a:t>
            </a:fld>
            <a:endParaRPr lang="zh-CN" altLang="en-US"/>
          </a:p>
        </p:txBody>
      </p:sp>
    </p:spTree>
    <p:extLst>
      <p:ext uri="{BB962C8B-B14F-4D97-AF65-F5344CB8AC3E}">
        <p14:creationId xmlns:p14="http://schemas.microsoft.com/office/powerpoint/2010/main" val="2069068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WITH [Waits]</a:t>
            </a:r>
          </a:p>
          <a:p>
            <a:r>
              <a:rPr lang="en-US" altLang="zh-CN" dirty="0" smtClean="0"/>
              <a:t>AS (</a:t>
            </a:r>
          </a:p>
          <a:p>
            <a:r>
              <a:rPr lang="en-US" altLang="zh-CN" dirty="0" smtClean="0"/>
              <a:t>    SELECT </a:t>
            </a:r>
            <a:r>
              <a:rPr lang="en-US" altLang="zh-CN" dirty="0" err="1" smtClean="0"/>
              <a:t>wait_type</a:t>
            </a:r>
            <a:endParaRPr lang="en-US" altLang="zh-CN" dirty="0" smtClean="0"/>
          </a:p>
          <a:p>
            <a:r>
              <a:rPr lang="en-US" altLang="zh-CN" dirty="0" smtClean="0"/>
              <a:t>        ,</a:t>
            </a:r>
            <a:r>
              <a:rPr lang="en-US" altLang="zh-CN" dirty="0" err="1" smtClean="0"/>
              <a:t>wait_time_ms</a:t>
            </a:r>
            <a:r>
              <a:rPr lang="en-US" altLang="zh-CN" dirty="0" smtClean="0"/>
              <a:t> / 1000.0 AS [</a:t>
            </a:r>
            <a:r>
              <a:rPr lang="en-US" altLang="zh-CN" dirty="0" err="1" smtClean="0"/>
              <a:t>WaitS</a:t>
            </a:r>
            <a:r>
              <a:rPr lang="en-US" altLang="zh-CN" dirty="0" smtClean="0"/>
              <a:t>]</a:t>
            </a:r>
          </a:p>
          <a:p>
            <a:r>
              <a:rPr lang="en-US" altLang="zh-CN" dirty="0" smtClean="0"/>
              <a:t>        ,(</a:t>
            </a:r>
            <a:r>
              <a:rPr lang="en-US" altLang="zh-CN" dirty="0" err="1" smtClean="0"/>
              <a:t>wait_time_ms</a:t>
            </a:r>
            <a:r>
              <a:rPr lang="en-US" altLang="zh-CN" dirty="0" smtClean="0"/>
              <a:t> - </a:t>
            </a:r>
            <a:r>
              <a:rPr lang="en-US" altLang="zh-CN" dirty="0" err="1" smtClean="0"/>
              <a:t>signal_wait_time_ms</a:t>
            </a:r>
            <a:r>
              <a:rPr lang="en-US" altLang="zh-CN" dirty="0" smtClean="0"/>
              <a:t>) / 1000.0 AS [</a:t>
            </a:r>
            <a:r>
              <a:rPr lang="en-US" altLang="zh-CN" dirty="0" err="1" smtClean="0"/>
              <a:t>ResourceS</a:t>
            </a:r>
            <a:r>
              <a:rPr lang="en-US" altLang="zh-CN" dirty="0" smtClean="0"/>
              <a:t>]</a:t>
            </a:r>
          </a:p>
          <a:p>
            <a:r>
              <a:rPr lang="en-US" altLang="zh-CN" dirty="0" smtClean="0"/>
              <a:t>        ,</a:t>
            </a:r>
            <a:r>
              <a:rPr lang="en-US" altLang="zh-CN" dirty="0" err="1" smtClean="0"/>
              <a:t>signal_wait_time_ms</a:t>
            </a:r>
            <a:r>
              <a:rPr lang="en-US" altLang="zh-CN" dirty="0" smtClean="0"/>
              <a:t> / 1000.0 AS [</a:t>
            </a:r>
            <a:r>
              <a:rPr lang="en-US" altLang="zh-CN" dirty="0" err="1" smtClean="0"/>
              <a:t>SignalS</a:t>
            </a:r>
            <a:r>
              <a:rPr lang="en-US" altLang="zh-CN" dirty="0" smtClean="0"/>
              <a:t>]</a:t>
            </a:r>
          </a:p>
          <a:p>
            <a:r>
              <a:rPr lang="en-US" altLang="zh-CN" dirty="0" smtClean="0"/>
              <a:t>        ,</a:t>
            </a:r>
            <a:r>
              <a:rPr lang="en-US" altLang="zh-CN" dirty="0" err="1" smtClean="0"/>
              <a:t>waiting_tasks_count</a:t>
            </a:r>
            <a:r>
              <a:rPr lang="en-US" altLang="zh-CN" dirty="0" smtClean="0"/>
              <a:t> AS [</a:t>
            </a:r>
            <a:r>
              <a:rPr lang="en-US" altLang="zh-CN" dirty="0" err="1" smtClean="0"/>
              <a:t>WaitCount</a:t>
            </a:r>
            <a:r>
              <a:rPr lang="en-US" altLang="zh-CN" dirty="0" smtClean="0"/>
              <a:t>]</a:t>
            </a:r>
          </a:p>
          <a:p>
            <a:r>
              <a:rPr lang="en-US" altLang="zh-CN" dirty="0" smtClean="0"/>
              <a:t>        ,100.0 * </a:t>
            </a:r>
            <a:r>
              <a:rPr lang="en-US" altLang="zh-CN" dirty="0" err="1" smtClean="0"/>
              <a:t>wait_time_ms</a:t>
            </a:r>
            <a:r>
              <a:rPr lang="en-US" altLang="zh-CN" dirty="0" smtClean="0"/>
              <a:t> / SUM(</a:t>
            </a:r>
            <a:r>
              <a:rPr lang="en-US" altLang="zh-CN" dirty="0" err="1" smtClean="0"/>
              <a:t>wait_time_ms</a:t>
            </a:r>
            <a:r>
              <a:rPr lang="en-US" altLang="zh-CN" dirty="0" smtClean="0"/>
              <a:t>) OVER () AS [Percentage]</a:t>
            </a:r>
          </a:p>
          <a:p>
            <a:r>
              <a:rPr lang="en-US" altLang="zh-CN" dirty="0" smtClean="0"/>
              <a:t>        ,ROW_NUMBER() OVER (</a:t>
            </a:r>
          </a:p>
          <a:p>
            <a:r>
              <a:rPr lang="en-US" altLang="zh-CN" dirty="0" smtClean="0"/>
              <a:t>            ORDER BY </a:t>
            </a:r>
            <a:r>
              <a:rPr lang="en-US" altLang="zh-CN" dirty="0" err="1" smtClean="0"/>
              <a:t>wait_time_ms</a:t>
            </a:r>
            <a:r>
              <a:rPr lang="en-US" altLang="zh-CN" dirty="0" smtClean="0"/>
              <a:t> DESC</a:t>
            </a:r>
          </a:p>
          <a:p>
            <a:r>
              <a:rPr lang="en-US" altLang="zh-CN" dirty="0" smtClean="0"/>
              <a:t>            ) AS [</a:t>
            </a:r>
            <a:r>
              <a:rPr lang="en-US" altLang="zh-CN" dirty="0" err="1" smtClean="0"/>
              <a:t>RowNum</a:t>
            </a:r>
            <a:r>
              <a:rPr lang="en-US" altLang="zh-CN" dirty="0" smtClean="0"/>
              <a:t>]</a:t>
            </a:r>
          </a:p>
          <a:p>
            <a:r>
              <a:rPr lang="en-US" altLang="zh-CN" dirty="0" smtClean="0"/>
              <a:t>    FROM </a:t>
            </a:r>
            <a:r>
              <a:rPr lang="en-US" altLang="zh-CN" dirty="0" err="1" smtClean="0"/>
              <a:t>sys.dm_os_wait_stats</a:t>
            </a:r>
            <a:r>
              <a:rPr lang="en-US" altLang="zh-CN" dirty="0" smtClean="0"/>
              <a:t> WITH (NOLOCK)</a:t>
            </a:r>
          </a:p>
          <a:p>
            <a:r>
              <a:rPr lang="en-US" altLang="zh-CN" dirty="0" smtClean="0"/>
              <a:t>    WHERE [</a:t>
            </a:r>
            <a:r>
              <a:rPr lang="en-US" altLang="zh-CN" dirty="0" err="1" smtClean="0"/>
              <a:t>wait_type</a:t>
            </a:r>
            <a:r>
              <a:rPr lang="en-US" altLang="zh-CN" dirty="0" smtClean="0"/>
              <a:t>] NOT IN (</a:t>
            </a:r>
          </a:p>
          <a:p>
            <a:r>
              <a:rPr lang="en-US" altLang="zh-CN" dirty="0" smtClean="0"/>
              <a:t>            N'BROKER_EVENTHANDLER'</a:t>
            </a:r>
          </a:p>
          <a:p>
            <a:r>
              <a:rPr lang="en-US" altLang="zh-CN" dirty="0" smtClean="0"/>
              <a:t>            ,N'BROKER_RECEIVE_WAITFOR'</a:t>
            </a:r>
          </a:p>
          <a:p>
            <a:r>
              <a:rPr lang="en-US" altLang="zh-CN" dirty="0" smtClean="0"/>
              <a:t>            ,N'BROKER_TASK_STOP'</a:t>
            </a:r>
          </a:p>
          <a:p>
            <a:r>
              <a:rPr lang="en-US" altLang="zh-CN" dirty="0" smtClean="0"/>
              <a:t>            ,N'BROKER_TO_FLUSH'</a:t>
            </a:r>
          </a:p>
          <a:p>
            <a:r>
              <a:rPr lang="en-US" altLang="zh-CN" dirty="0" smtClean="0"/>
              <a:t>            ,N'BROKER_TRANSMITTER'</a:t>
            </a:r>
          </a:p>
          <a:p>
            <a:r>
              <a:rPr lang="en-US" altLang="zh-CN" dirty="0" smtClean="0"/>
              <a:t>            ,N'CHECKPOINT_QUEUE'</a:t>
            </a:r>
          </a:p>
          <a:p>
            <a:r>
              <a:rPr lang="en-US" altLang="zh-CN" dirty="0" smtClean="0"/>
              <a:t>            ,N'CHKPT'</a:t>
            </a:r>
          </a:p>
          <a:p>
            <a:r>
              <a:rPr lang="en-US" altLang="zh-CN" dirty="0" smtClean="0"/>
              <a:t>            ,N'CLR_AUTO_EVENT'</a:t>
            </a:r>
          </a:p>
          <a:p>
            <a:r>
              <a:rPr lang="en-US" altLang="zh-CN" dirty="0" smtClean="0"/>
              <a:t>            ,N'CLR_MANUAL_EVENT'</a:t>
            </a:r>
          </a:p>
          <a:p>
            <a:r>
              <a:rPr lang="en-US" altLang="zh-CN" dirty="0" smtClean="0"/>
              <a:t>            ,N'CLR_SEMAPHORE'</a:t>
            </a:r>
          </a:p>
          <a:p>
            <a:r>
              <a:rPr lang="en-US" altLang="zh-CN" dirty="0" smtClean="0"/>
              <a:t>            ,N'DBMIRROR_DBM_EVENT'</a:t>
            </a:r>
          </a:p>
          <a:p>
            <a:r>
              <a:rPr lang="en-US" altLang="zh-CN" dirty="0" smtClean="0"/>
              <a:t>            ,N'DBMIRROR_EVENTS_QUEUE'</a:t>
            </a:r>
          </a:p>
          <a:p>
            <a:r>
              <a:rPr lang="en-US" altLang="zh-CN" dirty="0" smtClean="0"/>
              <a:t>            ,N'DBMIRROR_WORKER_QUEUE'</a:t>
            </a:r>
          </a:p>
          <a:p>
            <a:r>
              <a:rPr lang="en-US" altLang="zh-CN" dirty="0" smtClean="0"/>
              <a:t>            ,N'DBMIRRORING_CMD'</a:t>
            </a:r>
          </a:p>
          <a:p>
            <a:r>
              <a:rPr lang="en-US" altLang="zh-CN" dirty="0" smtClean="0"/>
              <a:t>            ,N'DIRTY_PAGE_POLL'</a:t>
            </a:r>
          </a:p>
          <a:p>
            <a:r>
              <a:rPr lang="en-US" altLang="zh-CN" dirty="0" smtClean="0"/>
              <a:t>            ,N'DISPATCHER_QUEUE_SEMAPHORE'</a:t>
            </a:r>
          </a:p>
          <a:p>
            <a:r>
              <a:rPr lang="en-US" altLang="zh-CN" dirty="0" smtClean="0"/>
              <a:t>            ,N'EXECSYNC'</a:t>
            </a:r>
          </a:p>
          <a:p>
            <a:r>
              <a:rPr lang="en-US" altLang="zh-CN" dirty="0" smtClean="0"/>
              <a:t>            ,N'FSAGENT'</a:t>
            </a:r>
          </a:p>
          <a:p>
            <a:r>
              <a:rPr lang="en-US" altLang="zh-CN" dirty="0" smtClean="0"/>
              <a:t>            ,N'FT_IFTS_SCHEDULER_IDLE_WAIT'</a:t>
            </a:r>
          </a:p>
          <a:p>
            <a:r>
              <a:rPr lang="en-US" altLang="zh-CN" dirty="0" smtClean="0"/>
              <a:t>            ,N'FT_IFTSHC_MUTEX'</a:t>
            </a:r>
          </a:p>
          <a:p>
            <a:r>
              <a:rPr lang="en-US" altLang="zh-CN" dirty="0" smtClean="0"/>
              <a:t>            ,N'HADR_CLUSAPI_CALL'</a:t>
            </a:r>
          </a:p>
          <a:p>
            <a:r>
              <a:rPr lang="en-US" altLang="zh-CN" dirty="0" smtClean="0"/>
              <a:t>            ,N'HADR_FILESTREAM_IOMGR_IOCOMPLETION'</a:t>
            </a:r>
          </a:p>
          <a:p>
            <a:r>
              <a:rPr lang="en-US" altLang="zh-CN" dirty="0" smtClean="0"/>
              <a:t>            ,N'HADR_LOGCAPTURE_WAIT'</a:t>
            </a:r>
          </a:p>
          <a:p>
            <a:r>
              <a:rPr lang="en-US" altLang="zh-CN" dirty="0" smtClean="0"/>
              <a:t>            ,N'HADR_NOTIFICATION_DEQUEUE'</a:t>
            </a:r>
          </a:p>
          <a:p>
            <a:r>
              <a:rPr lang="en-US" altLang="zh-CN" dirty="0" smtClean="0"/>
              <a:t>            ,N'HADR_TIMER_TASK'</a:t>
            </a:r>
          </a:p>
          <a:p>
            <a:r>
              <a:rPr lang="en-US" altLang="zh-CN" dirty="0" smtClean="0"/>
              <a:t>            ,N'HADR_WORK_QUEUE'</a:t>
            </a:r>
          </a:p>
          <a:p>
            <a:r>
              <a:rPr lang="en-US" altLang="zh-CN" dirty="0" smtClean="0"/>
              <a:t>            ,N'KSOURCE_WAKEUP'</a:t>
            </a:r>
          </a:p>
          <a:p>
            <a:r>
              <a:rPr lang="en-US" altLang="zh-CN" dirty="0" smtClean="0"/>
              <a:t>            ,N'LAZYWRITER_SLEEP'</a:t>
            </a:r>
          </a:p>
          <a:p>
            <a:r>
              <a:rPr lang="en-US" altLang="zh-CN" dirty="0" smtClean="0"/>
              <a:t>            ,N'LOGMGR_QUEUE'</a:t>
            </a:r>
          </a:p>
          <a:p>
            <a:r>
              <a:rPr lang="en-US" altLang="zh-CN" dirty="0" smtClean="0"/>
              <a:t>            ,N'ONDEMAND_TASK_QUEUE'</a:t>
            </a:r>
          </a:p>
          <a:p>
            <a:r>
              <a:rPr lang="en-US" altLang="zh-CN" dirty="0" smtClean="0"/>
              <a:t>            ,N'PWAIT_ALL_COMPONENTS_INITIALIZED'</a:t>
            </a:r>
          </a:p>
          <a:p>
            <a:r>
              <a:rPr lang="en-US" altLang="zh-CN" dirty="0" smtClean="0"/>
              <a:t>            ,N'QDS_PERSIST_TASK_MAIN_LOOP_SLEEP'</a:t>
            </a:r>
          </a:p>
          <a:p>
            <a:r>
              <a:rPr lang="en-US" altLang="zh-CN" dirty="0" smtClean="0"/>
              <a:t>            ,N'QDS_CLEANUP_STALE_QUERIES_TASK_MAIN_LOOP_SLEEP'</a:t>
            </a:r>
          </a:p>
          <a:p>
            <a:r>
              <a:rPr lang="en-US" altLang="zh-CN" dirty="0" smtClean="0"/>
              <a:t>            ,N'REQUEST_FOR_DEADLOCK_SEARCH'</a:t>
            </a:r>
          </a:p>
          <a:p>
            <a:r>
              <a:rPr lang="en-US" altLang="zh-CN" dirty="0" smtClean="0"/>
              <a:t>            ,N'RESOURCE_QUEUE'</a:t>
            </a:r>
          </a:p>
          <a:p>
            <a:r>
              <a:rPr lang="en-US" altLang="zh-CN" dirty="0" smtClean="0"/>
              <a:t>            ,N'SERVER_IDLE_CHECK'</a:t>
            </a:r>
          </a:p>
          <a:p>
            <a:r>
              <a:rPr lang="en-US" altLang="zh-CN" dirty="0" smtClean="0"/>
              <a:t>            ,N'SLEEP_BPOOL_FLUSH'</a:t>
            </a:r>
          </a:p>
          <a:p>
            <a:r>
              <a:rPr lang="en-US" altLang="zh-CN" dirty="0" smtClean="0"/>
              <a:t>            ,N'SLEEP_DBSTARTUP'</a:t>
            </a:r>
          </a:p>
          <a:p>
            <a:r>
              <a:rPr lang="en-US" altLang="zh-CN" dirty="0" smtClean="0"/>
              <a:t>            ,N'SLEEP_DCOMSTARTUP'</a:t>
            </a:r>
          </a:p>
          <a:p>
            <a:r>
              <a:rPr lang="en-US" altLang="zh-CN" dirty="0" smtClean="0"/>
              <a:t>            ,N'SLEEP_MASTERDBREADY'</a:t>
            </a:r>
          </a:p>
          <a:p>
            <a:r>
              <a:rPr lang="en-US" altLang="zh-CN" dirty="0" smtClean="0"/>
              <a:t>            ,N'SLEEP_MASTERMDREADY'</a:t>
            </a:r>
          </a:p>
          <a:p>
            <a:r>
              <a:rPr lang="en-US" altLang="zh-CN" dirty="0" smtClean="0"/>
              <a:t>            ,N'SLEEP_MASTERUPGRADED'</a:t>
            </a:r>
          </a:p>
          <a:p>
            <a:r>
              <a:rPr lang="en-US" altLang="zh-CN" dirty="0" smtClean="0"/>
              <a:t>            ,N'SLEEP_MSDBSTARTUP'</a:t>
            </a:r>
          </a:p>
          <a:p>
            <a:r>
              <a:rPr lang="en-US" altLang="zh-CN" dirty="0" smtClean="0"/>
              <a:t>            ,N'SLEEP_SYSTEMTASK'</a:t>
            </a:r>
          </a:p>
          <a:p>
            <a:r>
              <a:rPr lang="en-US" altLang="zh-CN" dirty="0" smtClean="0"/>
              <a:t>            ,N'SLEEP_TASK'</a:t>
            </a:r>
          </a:p>
          <a:p>
            <a:r>
              <a:rPr lang="en-US" altLang="zh-CN" dirty="0" smtClean="0"/>
              <a:t>            ,N'SLEEP_TEMPDBSTARTUP'</a:t>
            </a:r>
          </a:p>
          <a:p>
            <a:r>
              <a:rPr lang="en-US" altLang="zh-CN" dirty="0" smtClean="0"/>
              <a:t>            ,N'SNI_HTTP_ACCEPT'</a:t>
            </a:r>
          </a:p>
          <a:p>
            <a:r>
              <a:rPr lang="en-US" altLang="zh-CN" dirty="0" smtClean="0"/>
              <a:t>            ,N'SP_SERVER_DIAGNOSTICS_SLEEP'</a:t>
            </a:r>
          </a:p>
          <a:p>
            <a:r>
              <a:rPr lang="en-US" altLang="zh-CN" dirty="0" smtClean="0"/>
              <a:t>            ,N'SQLTRACE_BUFFER_FLUSH'</a:t>
            </a:r>
          </a:p>
          <a:p>
            <a:r>
              <a:rPr lang="en-US" altLang="zh-CN" dirty="0" smtClean="0"/>
              <a:t>            ,N'SQLTRACE_INCREMENTAL_FLUSH_SLEEP'</a:t>
            </a:r>
          </a:p>
          <a:p>
            <a:r>
              <a:rPr lang="en-US" altLang="zh-CN" dirty="0" smtClean="0"/>
              <a:t>            ,N'SQLTRACE_WAIT_ENTRIES'</a:t>
            </a:r>
          </a:p>
          <a:p>
            <a:r>
              <a:rPr lang="en-US" altLang="zh-CN" dirty="0" smtClean="0"/>
              <a:t>            ,N'WAIT_FOR_RESULTS'</a:t>
            </a:r>
          </a:p>
          <a:p>
            <a:r>
              <a:rPr lang="en-US" altLang="zh-CN" dirty="0" smtClean="0"/>
              <a:t>            ,N'WAITFOR'</a:t>
            </a:r>
          </a:p>
          <a:p>
            <a:r>
              <a:rPr lang="en-US" altLang="zh-CN" dirty="0" smtClean="0"/>
              <a:t>            ,N'WAITFOR_TASKSHUTDOWN'</a:t>
            </a:r>
          </a:p>
          <a:p>
            <a:r>
              <a:rPr lang="en-US" altLang="zh-CN" dirty="0" smtClean="0"/>
              <a:t>            ,N'WAIT_XTP_HOST_WAIT'</a:t>
            </a:r>
          </a:p>
          <a:p>
            <a:r>
              <a:rPr lang="en-US" altLang="zh-CN" dirty="0" smtClean="0"/>
              <a:t>            ,N'WAIT_XTP_OFFLINE_CKPT_NEW_LOG'</a:t>
            </a:r>
          </a:p>
          <a:p>
            <a:r>
              <a:rPr lang="en-US" altLang="zh-CN" dirty="0" smtClean="0"/>
              <a:t>            ,N'WAIT_XTP_CKPT_CLOSE'</a:t>
            </a:r>
          </a:p>
          <a:p>
            <a:r>
              <a:rPr lang="en-US" altLang="zh-CN" dirty="0" smtClean="0"/>
              <a:t>            ,N'XE_DISPATCHER_JOIN'</a:t>
            </a:r>
          </a:p>
          <a:p>
            <a:r>
              <a:rPr lang="en-US" altLang="zh-CN" dirty="0" smtClean="0"/>
              <a:t>            ,N'XE_DISPATCHER_WAIT'</a:t>
            </a:r>
          </a:p>
          <a:p>
            <a:r>
              <a:rPr lang="en-US" altLang="zh-CN" dirty="0" smtClean="0"/>
              <a:t>            ,N'XE_TIMER_EVENT'</a:t>
            </a:r>
          </a:p>
          <a:p>
            <a:r>
              <a:rPr lang="en-US" altLang="zh-CN" dirty="0" smtClean="0"/>
              <a:t>            , N'QDS_SHUTDOWN_QUEUE'</a:t>
            </a:r>
          </a:p>
          <a:p>
            <a:r>
              <a:rPr lang="en-US" altLang="zh-CN" dirty="0" smtClean="0"/>
              <a:t>            )</a:t>
            </a:r>
          </a:p>
          <a:p>
            <a:r>
              <a:rPr lang="en-US" altLang="zh-CN" dirty="0" smtClean="0"/>
              <a:t>        AND </a:t>
            </a:r>
            <a:r>
              <a:rPr lang="en-US" altLang="zh-CN" dirty="0" err="1" smtClean="0"/>
              <a:t>waiting_tasks_count</a:t>
            </a:r>
            <a:r>
              <a:rPr lang="en-US" altLang="zh-CN" dirty="0" smtClean="0"/>
              <a:t> &gt; 0</a:t>
            </a:r>
          </a:p>
          <a:p>
            <a:r>
              <a:rPr lang="en-US" altLang="zh-CN" dirty="0" smtClean="0"/>
              <a:t>    )</a:t>
            </a:r>
          </a:p>
          <a:p>
            <a:r>
              <a:rPr lang="en-US" altLang="zh-CN" dirty="0" smtClean="0"/>
              <a:t>SELECT MAX(W1.wait_type) AS [</a:t>
            </a:r>
            <a:r>
              <a:rPr lang="en-US" altLang="zh-CN" dirty="0" err="1" smtClean="0"/>
              <a:t>WaitType</a:t>
            </a:r>
            <a:r>
              <a:rPr lang="en-US" altLang="zh-CN" dirty="0" smtClean="0"/>
              <a:t>]</a:t>
            </a:r>
          </a:p>
          <a:p>
            <a:r>
              <a:rPr lang="en-US" altLang="zh-CN" dirty="0" smtClean="0"/>
              <a:t>    ,CAST(MAX(W1.WaitS) AS DECIMAL(16, 2)) AS [</a:t>
            </a:r>
            <a:r>
              <a:rPr lang="en-US" altLang="zh-CN" dirty="0" err="1" smtClean="0"/>
              <a:t>Wait_Sec</a:t>
            </a:r>
            <a:r>
              <a:rPr lang="en-US" altLang="zh-CN" dirty="0" smtClean="0"/>
              <a:t>]</a:t>
            </a:r>
          </a:p>
          <a:p>
            <a:r>
              <a:rPr lang="en-US" altLang="zh-CN" dirty="0" smtClean="0"/>
              <a:t>    ,CAST(MAX(W1.ResourceS) AS DECIMAL(16, 2)) AS [</a:t>
            </a:r>
            <a:r>
              <a:rPr lang="en-US" altLang="zh-CN" dirty="0" err="1" smtClean="0"/>
              <a:t>Resource_Sec</a:t>
            </a:r>
            <a:r>
              <a:rPr lang="en-US" altLang="zh-CN" dirty="0" smtClean="0"/>
              <a:t>]</a:t>
            </a:r>
          </a:p>
          <a:p>
            <a:r>
              <a:rPr lang="en-US" altLang="zh-CN" dirty="0" smtClean="0"/>
              <a:t>    ,CAST(MAX(W1.SignalS) AS DECIMAL(16, 2)) AS [</a:t>
            </a:r>
            <a:r>
              <a:rPr lang="en-US" altLang="zh-CN" dirty="0" err="1" smtClean="0"/>
              <a:t>Signal_Sec</a:t>
            </a:r>
            <a:r>
              <a:rPr lang="en-US" altLang="zh-CN" dirty="0" smtClean="0"/>
              <a:t>]</a:t>
            </a:r>
          </a:p>
          <a:p>
            <a:r>
              <a:rPr lang="en-US" altLang="zh-CN" dirty="0" smtClean="0"/>
              <a:t>    ,MAX(W1.WaitCount) AS [Wait Count]</a:t>
            </a:r>
          </a:p>
          <a:p>
            <a:r>
              <a:rPr lang="en-US" altLang="zh-CN" dirty="0" smtClean="0"/>
              <a:t>    ,CAST(MAX(W1.Percentage) AS DECIMAL(5, 2)) AS [Wait Percentage]</a:t>
            </a:r>
          </a:p>
          <a:p>
            <a:r>
              <a:rPr lang="en-US" altLang="zh-CN" dirty="0" smtClean="0"/>
              <a:t>    ,CAST((MAX(W1.WaitS) / MAX(W1.WaitCount)) AS DECIMAL(16, 4)) AS [</a:t>
            </a:r>
            <a:r>
              <a:rPr lang="en-US" altLang="zh-CN" dirty="0" err="1" smtClean="0"/>
              <a:t>AvgWait_Sec</a:t>
            </a:r>
            <a:r>
              <a:rPr lang="en-US" altLang="zh-CN" dirty="0" smtClean="0"/>
              <a:t>]</a:t>
            </a:r>
          </a:p>
          <a:p>
            <a:r>
              <a:rPr lang="en-US" altLang="zh-CN" dirty="0" smtClean="0"/>
              <a:t>    ,CAST((MAX(W1.ResourceS) / MAX(W1.WaitCount)) AS DECIMAL(16, 4)) AS [</a:t>
            </a:r>
            <a:r>
              <a:rPr lang="en-US" altLang="zh-CN" dirty="0" err="1" smtClean="0"/>
              <a:t>AvgRes_Sec</a:t>
            </a:r>
            <a:r>
              <a:rPr lang="en-US" altLang="zh-CN" dirty="0" smtClean="0"/>
              <a:t>]</a:t>
            </a:r>
          </a:p>
          <a:p>
            <a:r>
              <a:rPr lang="en-US" altLang="zh-CN" dirty="0" smtClean="0"/>
              <a:t>    ,CAST((MAX(W1.SignalS) / MAX(W1.WaitCount)) AS DECIMAL(16, 4)) AS [</a:t>
            </a:r>
            <a:r>
              <a:rPr lang="en-US" altLang="zh-CN" dirty="0" err="1" smtClean="0"/>
              <a:t>AvgSig_Sec</a:t>
            </a:r>
            <a:r>
              <a:rPr lang="en-US" altLang="zh-CN" dirty="0" smtClean="0"/>
              <a:t>]</a:t>
            </a:r>
          </a:p>
          <a:p>
            <a:r>
              <a:rPr lang="en-US" altLang="zh-CN" dirty="0" smtClean="0"/>
              <a:t>FROM Waits AS W1</a:t>
            </a:r>
          </a:p>
          <a:p>
            <a:r>
              <a:rPr lang="en-US" altLang="zh-CN" dirty="0" smtClean="0"/>
              <a:t>INNER JOIN Waits AS W2 ON W2.RowNum &lt;= W1.RowNum</a:t>
            </a:r>
          </a:p>
          <a:p>
            <a:r>
              <a:rPr lang="en-US" altLang="zh-CN" dirty="0" smtClean="0"/>
              <a:t>GROUP BY W1.RowNum</a:t>
            </a:r>
          </a:p>
          <a:p>
            <a:r>
              <a:rPr lang="en-US" altLang="zh-CN" dirty="0" smtClean="0"/>
              <a:t>HAVING SUM(W2.Percentage) - MAX(W1.Percentage) &lt; 99 -- percentage threshold</a:t>
            </a:r>
          </a:p>
          <a:p>
            <a:r>
              <a:rPr lang="en-US" altLang="zh-CN" dirty="0" smtClean="0"/>
              <a:t>OPTION (RECOMPILE);</a:t>
            </a:r>
            <a:endParaRPr lang="zh-CN" altLang="en-US" dirty="0"/>
          </a:p>
        </p:txBody>
      </p:sp>
      <p:sp>
        <p:nvSpPr>
          <p:cNvPr id="4" name="灯片编号占位符 3"/>
          <p:cNvSpPr>
            <a:spLocks noGrp="1"/>
          </p:cNvSpPr>
          <p:nvPr>
            <p:ph type="sldNum" sz="quarter" idx="10"/>
          </p:nvPr>
        </p:nvSpPr>
        <p:spPr/>
        <p:txBody>
          <a:bodyPr/>
          <a:lstStyle/>
          <a:p>
            <a:fld id="{0A05D224-7100-470D-8DAB-3C150A9738DD}" type="slidenum">
              <a:rPr lang="zh-CN" altLang="en-US" smtClean="0"/>
              <a:t>36</a:t>
            </a:fld>
            <a:endParaRPr lang="zh-CN" altLang="en-US"/>
          </a:p>
        </p:txBody>
      </p:sp>
    </p:spTree>
    <p:extLst>
      <p:ext uri="{BB962C8B-B14F-4D97-AF65-F5344CB8AC3E}">
        <p14:creationId xmlns:p14="http://schemas.microsoft.com/office/powerpoint/2010/main" val="2778932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清空</a:t>
            </a:r>
            <a:r>
              <a:rPr lang="en-US" altLang="zh-CN" dirty="0" smtClean="0"/>
              <a:t>wait</a:t>
            </a:r>
            <a:r>
              <a:rPr lang="zh-CN" altLang="en-US" dirty="0" smtClean="0"/>
              <a:t>等信息</a:t>
            </a:r>
          </a:p>
          <a:p>
            <a:r>
              <a:rPr lang="en-US" altLang="zh-CN" dirty="0" smtClean="0"/>
              <a:t>DBCC </a:t>
            </a:r>
            <a:r>
              <a:rPr lang="en-US" altLang="zh-CN" dirty="0" err="1" smtClean="0"/>
              <a:t>freeproccache</a:t>
            </a:r>
            <a:r>
              <a:rPr lang="en-US" altLang="zh-CN" dirty="0" smtClean="0"/>
              <a:t> </a:t>
            </a:r>
          </a:p>
          <a:p>
            <a:r>
              <a:rPr lang="en-US" altLang="zh-CN" dirty="0" smtClean="0"/>
              <a:t>GO</a:t>
            </a:r>
          </a:p>
          <a:p>
            <a:r>
              <a:rPr lang="en-US" altLang="zh-CN" dirty="0" smtClean="0"/>
              <a:t>DBCC SQLPERF('</a:t>
            </a:r>
            <a:r>
              <a:rPr lang="en-US" altLang="zh-CN" dirty="0" err="1" smtClean="0"/>
              <a:t>sys.dm_os_wait_stats</a:t>
            </a:r>
            <a:r>
              <a:rPr lang="en-US" altLang="zh-CN" dirty="0" smtClean="0"/>
              <a:t>', CLEAR);</a:t>
            </a:r>
          </a:p>
          <a:p>
            <a:r>
              <a:rPr lang="en-US" altLang="zh-CN" dirty="0" smtClean="0"/>
              <a:t>GO</a:t>
            </a:r>
          </a:p>
          <a:p>
            <a:r>
              <a:rPr lang="en-US" altLang="zh-CN" dirty="0" smtClean="0"/>
              <a:t>DBCC SQLPERF('</a:t>
            </a:r>
            <a:r>
              <a:rPr lang="en-US" altLang="zh-CN" dirty="0" err="1" smtClean="0"/>
              <a:t>sys.dm_os_latch_stats</a:t>
            </a:r>
            <a:r>
              <a:rPr lang="en-US" altLang="zh-CN" dirty="0" smtClean="0"/>
              <a:t>', CLEAR);</a:t>
            </a:r>
          </a:p>
          <a:p>
            <a:r>
              <a:rPr lang="en-US" altLang="zh-CN" dirty="0" smtClean="0"/>
              <a:t>GO</a:t>
            </a:r>
            <a:endParaRPr lang="zh-CN" altLang="en-US" dirty="0"/>
          </a:p>
        </p:txBody>
      </p:sp>
      <p:sp>
        <p:nvSpPr>
          <p:cNvPr id="4" name="灯片编号占位符 3"/>
          <p:cNvSpPr>
            <a:spLocks noGrp="1"/>
          </p:cNvSpPr>
          <p:nvPr>
            <p:ph type="sldNum" sz="quarter" idx="10"/>
          </p:nvPr>
        </p:nvSpPr>
        <p:spPr/>
        <p:txBody>
          <a:bodyPr/>
          <a:lstStyle/>
          <a:p>
            <a:fld id="{0A05D224-7100-470D-8DAB-3C150A9738DD}" type="slidenum">
              <a:rPr lang="zh-CN" altLang="en-US" smtClean="0"/>
              <a:t>37</a:t>
            </a:fld>
            <a:endParaRPr lang="zh-CN" altLang="en-US"/>
          </a:p>
        </p:txBody>
      </p:sp>
    </p:spTree>
    <p:extLst>
      <p:ext uri="{BB962C8B-B14F-4D97-AF65-F5344CB8AC3E}">
        <p14:creationId xmlns:p14="http://schemas.microsoft.com/office/powerpoint/2010/main" val="2778932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t>2018/11/13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2018/11/13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2018/11/13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2018/11/13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2018/11/13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t>2018/11/13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t>2018/11/13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t>2018/11/13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software.intel.com/zh-cn/vtu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548680"/>
            <a:ext cx="7772400" cy="1829761"/>
          </a:xfrm>
        </p:spPr>
        <p:txBody>
          <a:bodyPr/>
          <a:lstStyle/>
          <a:p>
            <a:r>
              <a:rPr lang="zh-CN" altLang="en-US" dirty="0"/>
              <a:t>经纪订单性能优化经验分享</a:t>
            </a:r>
          </a:p>
        </p:txBody>
      </p:sp>
      <p:sp>
        <p:nvSpPr>
          <p:cNvPr id="3" name="副标题 2"/>
          <p:cNvSpPr>
            <a:spLocks noGrp="1"/>
          </p:cNvSpPr>
          <p:nvPr>
            <p:ph type="subTitle" idx="1"/>
          </p:nvPr>
        </p:nvSpPr>
        <p:spPr>
          <a:xfrm>
            <a:off x="971600" y="4149080"/>
            <a:ext cx="3744416" cy="816496"/>
          </a:xfrm>
        </p:spPr>
        <p:txBody>
          <a:bodyPr>
            <a:normAutofit fontScale="92500" lnSpcReduction="10000"/>
          </a:bodyPr>
          <a:lstStyle/>
          <a:p>
            <a:r>
              <a:rPr lang="zh-CN" altLang="en-US" dirty="0" smtClean="0"/>
              <a:t>证券软件中心研发二部： </a:t>
            </a:r>
            <a:r>
              <a:rPr lang="zh-CN" altLang="en-US" dirty="0" smtClean="0"/>
              <a:t>    张</a:t>
            </a:r>
            <a:r>
              <a:rPr lang="zh-CN" altLang="en-US" dirty="0" smtClean="0"/>
              <a:t>东方</a:t>
            </a:r>
            <a:endParaRPr lang="zh-CN" altLang="en-US" dirty="0"/>
          </a:p>
        </p:txBody>
      </p:sp>
    </p:spTree>
    <p:extLst>
      <p:ext uri="{BB962C8B-B14F-4D97-AF65-F5344CB8AC3E}">
        <p14:creationId xmlns:p14="http://schemas.microsoft.com/office/powerpoint/2010/main" val="155698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72008"/>
          </a:xfrm>
        </p:spPr>
        <p:txBody>
          <a:bodyPr>
            <a:normAutofit/>
          </a:bodyPr>
          <a:lstStyle/>
          <a:p>
            <a:endParaRPr lang="en-US" altLang="zh-CN" dirty="0"/>
          </a:p>
          <a:p>
            <a:r>
              <a:rPr lang="zh-CN" altLang="en-US" dirty="0" smtClean="0"/>
              <a:t>由于</a:t>
            </a:r>
            <a:r>
              <a:rPr lang="en-US" altLang="zh-CN" dirty="0"/>
              <a:t>BPU</a:t>
            </a:r>
            <a:r>
              <a:rPr lang="zh-CN" altLang="en-US" dirty="0"/>
              <a:t>与</a:t>
            </a:r>
            <a:r>
              <a:rPr lang="en-US" altLang="zh-CN" dirty="0" err="1"/>
              <a:t>sql</a:t>
            </a:r>
            <a:r>
              <a:rPr lang="en-US" altLang="zh-CN" dirty="0"/>
              <a:t> server</a:t>
            </a:r>
            <a:r>
              <a:rPr lang="zh-CN" altLang="en-US" dirty="0" smtClean="0"/>
              <a:t>之间的网络</a:t>
            </a:r>
            <a:r>
              <a:rPr lang="zh-CN" altLang="en-US" dirty="0"/>
              <a:t>，并发查询数据量大的话，很容易把千兆网卡跑满，建议使用万兆</a:t>
            </a:r>
            <a:r>
              <a:rPr lang="zh-CN" altLang="en-US" dirty="0" smtClean="0"/>
              <a:t>网卡。</a:t>
            </a:r>
            <a:endParaRPr lang="en-US" altLang="zh-CN" dirty="0"/>
          </a:p>
          <a:p>
            <a:endParaRPr lang="zh-CN" altLang="en-US" dirty="0"/>
          </a:p>
        </p:txBody>
      </p:sp>
      <p:sp>
        <p:nvSpPr>
          <p:cNvPr id="3" name="标题 2"/>
          <p:cNvSpPr>
            <a:spLocks noGrp="1"/>
          </p:cNvSpPr>
          <p:nvPr>
            <p:ph type="title"/>
          </p:nvPr>
        </p:nvSpPr>
        <p:spPr/>
        <p:txBody>
          <a:bodyPr>
            <a:normAutofit/>
          </a:bodyPr>
          <a:lstStyle/>
          <a:p>
            <a:r>
              <a:rPr lang="zh-CN" altLang="en-US" dirty="0" smtClean="0"/>
              <a:t>硬件</a:t>
            </a:r>
            <a:r>
              <a:rPr lang="zh-CN" altLang="en-US" dirty="0"/>
              <a:t>选型</a:t>
            </a:r>
            <a:r>
              <a:rPr lang="zh-CN" altLang="en-US" dirty="0" smtClean="0"/>
              <a:t>优化</a:t>
            </a:r>
            <a:endParaRPr lang="zh-CN" altLang="en-US" dirty="0"/>
          </a:p>
        </p:txBody>
      </p:sp>
    </p:spTree>
    <p:extLst>
      <p:ext uri="{BB962C8B-B14F-4D97-AF65-F5344CB8AC3E}">
        <p14:creationId xmlns:p14="http://schemas.microsoft.com/office/powerpoint/2010/main" val="4070943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4810539"/>
          </a:xfrm>
        </p:spPr>
        <p:txBody>
          <a:bodyPr/>
          <a:lstStyle/>
          <a:p>
            <a:r>
              <a:rPr lang="en-US" altLang="zh-CN" dirty="0" smtClean="0"/>
              <a:t>BIOS</a:t>
            </a:r>
            <a:r>
              <a:rPr lang="zh-CN" altLang="en-US" dirty="0" smtClean="0"/>
              <a:t>：设置</a:t>
            </a:r>
            <a:r>
              <a:rPr lang="zh-CN" altLang="en-US" dirty="0"/>
              <a:t>最高</a:t>
            </a:r>
            <a:r>
              <a:rPr lang="zh-CN" altLang="en-US" dirty="0" smtClean="0"/>
              <a:t>性能</a:t>
            </a:r>
            <a:endParaRPr lang="en-US" altLang="zh-CN" dirty="0" smtClean="0"/>
          </a:p>
          <a:p>
            <a:pPr marL="109728" indent="0">
              <a:buNone/>
            </a:pPr>
            <a:endParaRPr lang="en-US" altLang="zh-CN" dirty="0" smtClean="0"/>
          </a:p>
          <a:p>
            <a:pPr marL="109728" indent="0">
              <a:buNone/>
            </a:pPr>
            <a:endParaRPr lang="en-US" altLang="zh-CN" dirty="0"/>
          </a:p>
          <a:p>
            <a:r>
              <a:rPr lang="zh-CN" altLang="en-US" dirty="0"/>
              <a:t>操作系统：</a:t>
            </a:r>
            <a:r>
              <a:rPr lang="zh-CN" altLang="en-US" dirty="0" smtClean="0"/>
              <a:t>控制面板</a:t>
            </a:r>
            <a:r>
              <a:rPr lang="en-US" altLang="zh-CN" dirty="0" smtClean="0"/>
              <a:t>\</a:t>
            </a:r>
            <a:r>
              <a:rPr lang="zh-CN" altLang="en-US" dirty="0" smtClean="0"/>
              <a:t>电源选项，设置高性能</a:t>
            </a:r>
            <a:endParaRPr lang="en-US" altLang="zh-CN" dirty="0"/>
          </a:p>
          <a:p>
            <a:endParaRPr lang="zh-CN" altLang="en-US" dirty="0"/>
          </a:p>
        </p:txBody>
      </p:sp>
      <p:sp>
        <p:nvSpPr>
          <p:cNvPr id="3" name="标题 2"/>
          <p:cNvSpPr>
            <a:spLocks noGrp="1"/>
          </p:cNvSpPr>
          <p:nvPr>
            <p:ph type="title"/>
          </p:nvPr>
        </p:nvSpPr>
        <p:spPr/>
        <p:txBody>
          <a:bodyPr>
            <a:normAutofit/>
          </a:bodyPr>
          <a:lstStyle/>
          <a:p>
            <a:r>
              <a:rPr lang="en-US" altLang="zh-CN" dirty="0"/>
              <a:t>BIOS</a:t>
            </a:r>
            <a:r>
              <a:rPr lang="zh-CN" altLang="en-US" dirty="0"/>
              <a:t>和操作系统</a:t>
            </a:r>
            <a:r>
              <a:rPr lang="zh-CN" altLang="en-US" dirty="0" smtClean="0"/>
              <a:t>优化</a:t>
            </a:r>
            <a:endParaRPr lang="zh-CN" altLang="en-US" dirty="0"/>
          </a:p>
        </p:txBody>
      </p:sp>
      <p:pic>
        <p:nvPicPr>
          <p:cNvPr id="4" name="图片 3"/>
          <p:cNvPicPr>
            <a:picLocks noChangeAspect="1"/>
          </p:cNvPicPr>
          <p:nvPr/>
        </p:nvPicPr>
        <p:blipFill>
          <a:blip r:embed="rId2"/>
          <a:stretch>
            <a:fillRect/>
          </a:stretch>
        </p:blipFill>
        <p:spPr>
          <a:xfrm>
            <a:off x="179511" y="3429000"/>
            <a:ext cx="4978771" cy="3046296"/>
          </a:xfrm>
          <a:prstGeom prst="rect">
            <a:avLst/>
          </a:prstGeom>
        </p:spPr>
      </p:pic>
      <p:pic>
        <p:nvPicPr>
          <p:cNvPr id="5" name="图片 4"/>
          <p:cNvPicPr>
            <a:picLocks noChangeAspect="1"/>
          </p:cNvPicPr>
          <p:nvPr/>
        </p:nvPicPr>
        <p:blipFill>
          <a:blip r:embed="rId3"/>
          <a:stretch>
            <a:fillRect/>
          </a:stretch>
        </p:blipFill>
        <p:spPr>
          <a:xfrm>
            <a:off x="5165179" y="3140968"/>
            <a:ext cx="3514725" cy="3486150"/>
          </a:xfrm>
          <a:prstGeom prst="rect">
            <a:avLst/>
          </a:prstGeom>
        </p:spPr>
      </p:pic>
      <p:sp>
        <p:nvSpPr>
          <p:cNvPr id="6" name="Rectangle 1"/>
          <p:cNvSpPr>
            <a:spLocks noChangeArrowheads="1"/>
          </p:cNvSpPr>
          <p:nvPr/>
        </p:nvSpPr>
        <p:spPr bwMode="auto">
          <a:xfrm>
            <a:off x="971600" y="1662862"/>
            <a:ext cx="31598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err="1" smtClean="0">
                <a:ln>
                  <a:noFill/>
                </a:ln>
                <a:solidFill>
                  <a:srgbClr val="000000"/>
                </a:solidFill>
                <a:effectLst/>
                <a:latin typeface="新宋体" panose="02010609030101010101" pitchFamily="49" charset="-122"/>
                <a:ea typeface="新宋体" panose="02010609030101010101" pitchFamily="49" charset="-122"/>
              </a:rPr>
              <a:t>PowerProfile</a:t>
            </a:r>
            <a:r>
              <a:rPr kumimoji="0" lang="en-US" altLang="zh-CN" sz="1600" i="0" u="none" strike="noStrike" cap="none" normalizeH="0" baseline="0" dirty="0" smtClean="0">
                <a:ln>
                  <a:noFill/>
                </a:ln>
                <a:solidFill>
                  <a:srgbClr val="000000"/>
                </a:solidFill>
                <a:effectLst/>
                <a:latin typeface="新宋体" panose="02010609030101010101" pitchFamily="49" charset="-122"/>
                <a:ea typeface="新宋体" panose="02010609030101010101" pitchFamily="49" charset="-122"/>
              </a:rPr>
              <a:t>: </a:t>
            </a:r>
            <a:r>
              <a:rPr kumimoji="0" lang="en-US" altLang="zh-CN" sz="1600" i="0" u="none" strike="noStrike" cap="none" normalizeH="0" baseline="0" dirty="0" err="1" smtClean="0">
                <a:ln>
                  <a:noFill/>
                </a:ln>
                <a:solidFill>
                  <a:srgbClr val="000000"/>
                </a:solidFill>
                <a:effectLst/>
                <a:latin typeface="新宋体" panose="02010609030101010101" pitchFamily="49" charset="-122"/>
                <a:ea typeface="新宋体" panose="02010609030101010101" pitchFamily="49" charset="-122"/>
              </a:rPr>
              <a:t>MaxPerf</a:t>
            </a:r>
            <a:endParaRPr kumimoji="0" lang="en-US" altLang="zh-CN" sz="1600" i="0" u="none" strike="noStrike" cap="none" normalizeH="0" baseline="0" dirty="0" smtClean="0">
              <a:ln>
                <a:noFill/>
              </a:ln>
              <a:solidFill>
                <a:schemeClr val="tx1"/>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err="1" smtClean="0">
                <a:ln>
                  <a:noFill/>
                </a:ln>
                <a:solidFill>
                  <a:srgbClr val="000000"/>
                </a:solidFill>
                <a:effectLst/>
                <a:latin typeface="新宋体" panose="02010609030101010101" pitchFamily="49" charset="-122"/>
                <a:ea typeface="新宋体" panose="02010609030101010101" pitchFamily="49" charset="-122"/>
              </a:rPr>
              <a:t>ProcVirtualization</a:t>
            </a:r>
            <a:r>
              <a:rPr kumimoji="0" lang="en-US" altLang="zh-CN" sz="1600" i="0" u="none" strike="noStrike" cap="none" normalizeH="0" baseline="0" dirty="0" smtClean="0">
                <a:ln>
                  <a:noFill/>
                </a:ln>
                <a:solidFill>
                  <a:srgbClr val="000000"/>
                </a:solidFill>
                <a:effectLst/>
                <a:latin typeface="新宋体" panose="02010609030101010101" pitchFamily="49" charset="-122"/>
                <a:ea typeface="新宋体" panose="02010609030101010101" pitchFamily="49" charset="-122"/>
              </a:rPr>
              <a:t>: Disabled</a:t>
            </a:r>
            <a:endParaRPr kumimoji="0" lang="en-US" altLang="zh-CN" sz="1600" i="0" u="none" strike="noStrike" cap="none" normalizeH="0" baseline="0" dirty="0" smtClean="0">
              <a:ln>
                <a:noFill/>
              </a:ln>
              <a:solidFill>
                <a:schemeClr val="tx1"/>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err="1" smtClean="0">
                <a:ln>
                  <a:noFill/>
                </a:ln>
                <a:solidFill>
                  <a:srgbClr val="000000"/>
                </a:solidFill>
                <a:effectLst/>
                <a:latin typeface="新宋体" panose="02010609030101010101" pitchFamily="49" charset="-122"/>
                <a:ea typeface="新宋体" panose="02010609030101010101" pitchFamily="49" charset="-122"/>
              </a:rPr>
              <a:t>MinProcIdlePower</a:t>
            </a:r>
            <a:r>
              <a:rPr kumimoji="0" lang="en-US" altLang="zh-CN" sz="1600" i="0" u="none" strike="noStrike" cap="none" normalizeH="0" baseline="0" dirty="0" smtClean="0">
                <a:ln>
                  <a:noFill/>
                </a:ln>
                <a:solidFill>
                  <a:srgbClr val="000000"/>
                </a:solidFill>
                <a:effectLst/>
                <a:latin typeface="新宋体" panose="02010609030101010101" pitchFamily="49" charset="-122"/>
                <a:ea typeface="新宋体" panose="02010609030101010101" pitchFamily="49" charset="-122"/>
              </a:rPr>
              <a:t>: </a:t>
            </a:r>
            <a:r>
              <a:rPr kumimoji="0" lang="en-US" altLang="zh-CN" sz="1600" i="0" u="none" strike="noStrike" cap="none" normalizeH="0" baseline="0" dirty="0" err="1" smtClean="0">
                <a:ln>
                  <a:noFill/>
                </a:ln>
                <a:solidFill>
                  <a:srgbClr val="000000"/>
                </a:solidFill>
                <a:effectLst/>
                <a:latin typeface="新宋体" panose="02010609030101010101" pitchFamily="49" charset="-122"/>
                <a:ea typeface="新宋体" panose="02010609030101010101" pitchFamily="49" charset="-122"/>
              </a:rPr>
              <a:t>NoCStates</a:t>
            </a:r>
            <a:r>
              <a:rPr kumimoji="0" lang="en-US" altLang="zh-CN" sz="1600" i="0" u="none" strike="noStrike" cap="none" normalizeH="0" baseline="0" dirty="0" smtClean="0">
                <a:ln>
                  <a:noFill/>
                </a:ln>
                <a:solidFill>
                  <a:srgbClr val="000000"/>
                </a:solidFill>
                <a:effectLst/>
                <a:latin typeface="新宋体" panose="02010609030101010101" pitchFamily="49" charset="-122"/>
                <a:ea typeface="新宋体" panose="02010609030101010101" pitchFamily="49" charset="-122"/>
              </a:rPr>
              <a:t>,</a:t>
            </a:r>
            <a:endParaRPr kumimoji="0" lang="en-US" altLang="zh-CN" sz="1600" i="0" u="none" strike="noStrike" cap="none" normalizeH="0" baseline="0" dirty="0" smtClean="0">
              <a:ln>
                <a:noFill/>
              </a:ln>
              <a:solidFill>
                <a:schemeClr val="tx1"/>
              </a:solidFill>
              <a:effectLst/>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845874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采用</a:t>
            </a:r>
            <a:r>
              <a:rPr lang="en-US" altLang="zh-CN" dirty="0"/>
              <a:t>64</a:t>
            </a:r>
            <a:r>
              <a:rPr lang="zh-CN" altLang="en-US" dirty="0"/>
              <a:t>位的操作系统与</a:t>
            </a:r>
            <a:r>
              <a:rPr lang="zh-CN" altLang="en-US" dirty="0" smtClean="0"/>
              <a:t>数据库</a:t>
            </a:r>
            <a:endParaRPr lang="en-US" altLang="zh-CN" dirty="0" smtClean="0"/>
          </a:p>
          <a:p>
            <a:endParaRPr lang="en-US" altLang="zh-CN" dirty="0"/>
          </a:p>
          <a:p>
            <a:pPr marL="109728" indent="0">
              <a:buNone/>
            </a:pPr>
            <a:r>
              <a:rPr lang="zh-CN" altLang="en-US" dirty="0" smtClean="0"/>
              <a:t>  可以支持更大</a:t>
            </a:r>
            <a:r>
              <a:rPr lang="zh-CN" altLang="en-US" dirty="0"/>
              <a:t>的内存</a:t>
            </a:r>
            <a:r>
              <a:rPr lang="zh-CN" altLang="en-US" dirty="0" smtClean="0"/>
              <a:t>，数据库可以利用</a:t>
            </a:r>
            <a:r>
              <a:rPr lang="zh-CN" altLang="en-US" dirty="0"/>
              <a:t>大内存做数据</a:t>
            </a:r>
            <a:r>
              <a:rPr lang="zh-CN" altLang="en-US" dirty="0" smtClean="0"/>
              <a:t>缓存，不用每次查询都从磁盘读取，提升性能</a:t>
            </a:r>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SQL </a:t>
            </a:r>
            <a:r>
              <a:rPr lang="en-US" altLang="zh-CN" dirty="0"/>
              <a:t>Server </a:t>
            </a:r>
            <a:r>
              <a:rPr lang="zh-CN" altLang="en-US" dirty="0"/>
              <a:t>数据库优化</a:t>
            </a:r>
            <a:r>
              <a:rPr lang="en-US" altLang="zh-CN" dirty="0"/>
              <a:t/>
            </a:r>
            <a:br>
              <a:rPr lang="en-US" altLang="zh-CN" dirty="0"/>
            </a:br>
            <a:endParaRPr lang="zh-CN" altLang="en-US" dirty="0"/>
          </a:p>
        </p:txBody>
      </p:sp>
    </p:spTree>
    <p:extLst>
      <p:ext uri="{BB962C8B-B14F-4D97-AF65-F5344CB8AC3E}">
        <p14:creationId xmlns:p14="http://schemas.microsoft.com/office/powerpoint/2010/main" val="456709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4525963"/>
          </a:xfrm>
        </p:spPr>
        <p:txBody>
          <a:bodyPr>
            <a:normAutofit/>
          </a:bodyPr>
          <a:lstStyle/>
          <a:p>
            <a:endParaRPr lang="en-US" altLang="zh-CN" dirty="0"/>
          </a:p>
          <a:p>
            <a:r>
              <a:rPr lang="zh-CN" altLang="en-US" dirty="0" smtClean="0"/>
              <a:t>使用</a:t>
            </a:r>
            <a:r>
              <a:rPr lang="en-US" altLang="zh-CN" dirty="0"/>
              <a:t>core-based </a:t>
            </a:r>
            <a:r>
              <a:rPr lang="en-US" altLang="zh-CN" dirty="0" err="1" smtClean="0"/>
              <a:t>liencese</a:t>
            </a:r>
            <a:endParaRPr lang="en-US" altLang="zh-CN" dirty="0" smtClean="0"/>
          </a:p>
          <a:p>
            <a:endParaRPr lang="en-US" altLang="zh-CN" dirty="0" smtClean="0"/>
          </a:p>
          <a:p>
            <a:pPr marL="109728" indent="0">
              <a:buNone/>
            </a:pPr>
            <a:r>
              <a:rPr lang="en-US" altLang="zh-CN" dirty="0"/>
              <a:t> </a:t>
            </a:r>
            <a:r>
              <a:rPr lang="en-US" altLang="zh-CN" dirty="0" smtClean="0"/>
              <a:t>   </a:t>
            </a:r>
            <a:r>
              <a:rPr lang="zh-CN" altLang="en-US" dirty="0" smtClean="0"/>
              <a:t>使用普通的</a:t>
            </a:r>
            <a:r>
              <a:rPr lang="en-US" altLang="zh-CN" dirty="0" err="1" smtClean="0"/>
              <a:t>license,sql</a:t>
            </a:r>
            <a:r>
              <a:rPr lang="en-US" altLang="zh-CN" dirty="0" smtClean="0"/>
              <a:t> server</a:t>
            </a:r>
            <a:r>
              <a:rPr lang="zh-CN" altLang="en-US" dirty="0" smtClean="0"/>
              <a:t>只能利用</a:t>
            </a:r>
            <a:r>
              <a:rPr lang="en-US" altLang="zh-CN" dirty="0" smtClean="0"/>
              <a:t>2-4</a:t>
            </a:r>
            <a:r>
              <a:rPr lang="zh-CN" altLang="en-US" dirty="0" smtClean="0"/>
              <a:t>个物理</a:t>
            </a:r>
            <a:r>
              <a:rPr lang="en-US" altLang="zh-CN" dirty="0" smtClean="0"/>
              <a:t>CPU</a:t>
            </a:r>
            <a:r>
              <a:rPr lang="zh-CN" altLang="en-US" dirty="0" smtClean="0"/>
              <a:t>的某一个，硬件性能不能充分利用；而使用</a:t>
            </a:r>
            <a:r>
              <a:rPr lang="en-US" altLang="zh-CN" dirty="0" smtClean="0"/>
              <a:t>core-based </a:t>
            </a:r>
            <a:r>
              <a:rPr lang="en-US" altLang="zh-CN" dirty="0" err="1" smtClean="0"/>
              <a:t>liencese</a:t>
            </a:r>
            <a:r>
              <a:rPr lang="en-US" altLang="zh-CN" dirty="0" smtClean="0"/>
              <a:t>,</a:t>
            </a:r>
            <a:r>
              <a:rPr lang="zh-CN" altLang="en-US" dirty="0" smtClean="0"/>
              <a:t>可以充分</a:t>
            </a:r>
            <a:r>
              <a:rPr lang="zh-CN" altLang="en-US" dirty="0"/>
              <a:t>利用多物理</a:t>
            </a:r>
            <a:r>
              <a:rPr lang="en-US" altLang="zh-CN" dirty="0" smtClean="0"/>
              <a:t>CPU</a:t>
            </a:r>
            <a:r>
              <a:rPr lang="zh-CN" altLang="en-US" dirty="0" smtClean="0"/>
              <a:t>。</a:t>
            </a:r>
            <a:endParaRPr lang="en-US" altLang="zh-CN" dirty="0" smtClean="0"/>
          </a:p>
        </p:txBody>
      </p:sp>
      <p:sp>
        <p:nvSpPr>
          <p:cNvPr id="3" name="标题 2"/>
          <p:cNvSpPr>
            <a:spLocks noGrp="1"/>
          </p:cNvSpPr>
          <p:nvPr>
            <p:ph type="title"/>
          </p:nvPr>
        </p:nvSpPr>
        <p:spPr/>
        <p:txBody>
          <a:bodyPr>
            <a:normAutofit fontScale="90000"/>
          </a:bodyPr>
          <a:lstStyle/>
          <a:p>
            <a:r>
              <a:rPr lang="en-US" altLang="zh-CN" dirty="0" smtClean="0"/>
              <a:t>SQL </a:t>
            </a:r>
            <a:r>
              <a:rPr lang="en-US" altLang="zh-CN" dirty="0"/>
              <a:t>Server </a:t>
            </a:r>
            <a:r>
              <a:rPr lang="zh-CN" altLang="en-US" dirty="0"/>
              <a:t>数据库优化</a:t>
            </a:r>
            <a:r>
              <a:rPr lang="en-US" altLang="zh-CN" dirty="0"/>
              <a:t/>
            </a:r>
            <a:br>
              <a:rPr lang="en-US" altLang="zh-CN" dirty="0"/>
            </a:br>
            <a:endParaRPr lang="zh-CN" altLang="en-US" dirty="0"/>
          </a:p>
        </p:txBody>
      </p:sp>
    </p:spTree>
    <p:extLst>
      <p:ext uri="{BB962C8B-B14F-4D97-AF65-F5344CB8AC3E}">
        <p14:creationId xmlns:p14="http://schemas.microsoft.com/office/powerpoint/2010/main" val="3906772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856137"/>
            <a:ext cx="8229600" cy="4525963"/>
          </a:xfrm>
        </p:spPr>
        <p:txBody>
          <a:bodyPr>
            <a:normAutofit/>
          </a:bodyPr>
          <a:lstStyle/>
          <a:p>
            <a:pPr marL="109728" indent="0">
              <a:buNone/>
            </a:pPr>
            <a:endParaRPr lang="en-US" altLang="zh-CN" dirty="0"/>
          </a:p>
          <a:p>
            <a:r>
              <a:rPr lang="zh-CN" altLang="en-US" dirty="0"/>
              <a:t>数据库内存设置与</a:t>
            </a:r>
            <a:r>
              <a:rPr lang="en-US" altLang="zh-CN" dirty="0"/>
              <a:t>CPU</a:t>
            </a:r>
            <a:r>
              <a:rPr lang="zh-CN" altLang="en-US" dirty="0"/>
              <a:t>设置</a:t>
            </a:r>
            <a:endParaRPr lang="en-US" altLang="zh-CN" dirty="0"/>
          </a:p>
          <a:p>
            <a:pPr marL="109728" indent="0">
              <a:buNone/>
            </a:pPr>
            <a:r>
              <a:rPr lang="zh-CN" altLang="en-US" dirty="0" smtClean="0"/>
              <a:t>   </a:t>
            </a:r>
            <a:r>
              <a:rPr lang="en-US" altLang="zh-CN" dirty="0" smtClean="0"/>
              <a:t>  </a:t>
            </a:r>
            <a:r>
              <a:rPr lang="zh-CN" altLang="en-US" dirty="0" smtClean="0"/>
              <a:t>设定数据库最大可用内存</a:t>
            </a:r>
            <a:r>
              <a:rPr lang="zh-CN" altLang="en-US" dirty="0"/>
              <a:t>，</a:t>
            </a:r>
            <a:r>
              <a:rPr lang="zh-CN" altLang="en-US" dirty="0" smtClean="0"/>
              <a:t>以免</a:t>
            </a:r>
            <a:r>
              <a:rPr lang="en-US" altLang="zh-CN" dirty="0" err="1" smtClean="0"/>
              <a:t>sql</a:t>
            </a:r>
            <a:r>
              <a:rPr lang="en-US" altLang="zh-CN" dirty="0" smtClean="0"/>
              <a:t> server</a:t>
            </a:r>
            <a:r>
              <a:rPr lang="zh-CN" altLang="en-US" dirty="0" smtClean="0"/>
              <a:t>占据大量的内存，影响操作系统及其他应用的内存正常使用。</a:t>
            </a:r>
            <a:endParaRPr lang="en-US" altLang="zh-CN" dirty="0" smtClean="0"/>
          </a:p>
          <a:p>
            <a:pPr marL="109728" indent="0">
              <a:buNone/>
            </a:pPr>
            <a:r>
              <a:rPr lang="en-US" altLang="zh-CN" dirty="0"/>
              <a:t> </a:t>
            </a:r>
            <a:r>
              <a:rPr lang="en-US" altLang="zh-CN" dirty="0" smtClean="0"/>
              <a:t>  </a:t>
            </a:r>
          </a:p>
        </p:txBody>
      </p:sp>
      <p:sp>
        <p:nvSpPr>
          <p:cNvPr id="3" name="标题 2"/>
          <p:cNvSpPr>
            <a:spLocks noGrp="1"/>
          </p:cNvSpPr>
          <p:nvPr>
            <p:ph type="title"/>
          </p:nvPr>
        </p:nvSpPr>
        <p:spPr/>
        <p:txBody>
          <a:bodyPr>
            <a:normAutofit fontScale="90000"/>
          </a:bodyPr>
          <a:lstStyle/>
          <a:p>
            <a:r>
              <a:rPr lang="en-US" altLang="zh-CN" dirty="0" smtClean="0"/>
              <a:t>SQL </a:t>
            </a:r>
            <a:r>
              <a:rPr lang="en-US" altLang="zh-CN" dirty="0"/>
              <a:t>Server </a:t>
            </a:r>
            <a:r>
              <a:rPr lang="zh-CN" altLang="en-US" dirty="0"/>
              <a:t>数据库优化</a:t>
            </a:r>
            <a:r>
              <a:rPr lang="en-US" altLang="zh-CN" dirty="0"/>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457200" y="3145377"/>
            <a:ext cx="4981575" cy="2543175"/>
          </a:xfrm>
          <a:prstGeom prst="rect">
            <a:avLst/>
          </a:prstGeom>
        </p:spPr>
      </p:pic>
    </p:spTree>
    <p:extLst>
      <p:ext uri="{BB962C8B-B14F-4D97-AF65-F5344CB8AC3E}">
        <p14:creationId xmlns:p14="http://schemas.microsoft.com/office/powerpoint/2010/main" val="3693301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8763" y="816213"/>
            <a:ext cx="8229600" cy="5112568"/>
          </a:xfrm>
        </p:spPr>
        <p:txBody>
          <a:bodyPr>
            <a:normAutofit/>
          </a:bodyPr>
          <a:lstStyle/>
          <a:p>
            <a:pPr marL="109728" indent="0">
              <a:buNone/>
            </a:pPr>
            <a:endParaRPr lang="en-US" altLang="zh-CN" dirty="0"/>
          </a:p>
          <a:p>
            <a:r>
              <a:rPr lang="zh-CN" altLang="en-US" dirty="0" smtClean="0"/>
              <a:t>数据库</a:t>
            </a:r>
            <a:r>
              <a:rPr lang="en-US" altLang="zh-CN" dirty="0" smtClean="0"/>
              <a:t>CPU</a:t>
            </a:r>
            <a:r>
              <a:rPr lang="zh-CN" altLang="en-US" dirty="0" smtClean="0"/>
              <a:t>设置</a:t>
            </a:r>
            <a:endParaRPr lang="en-US" altLang="zh-CN" dirty="0" smtClean="0"/>
          </a:p>
          <a:p>
            <a:pPr marL="109728" indent="0">
              <a:buNone/>
            </a:pPr>
            <a:r>
              <a:rPr lang="en-US" altLang="zh-CN" dirty="0"/>
              <a:t> </a:t>
            </a:r>
            <a:r>
              <a:rPr lang="en-US" altLang="zh-CN" dirty="0" smtClean="0"/>
              <a:t>  </a:t>
            </a:r>
            <a:r>
              <a:rPr lang="zh-CN" altLang="en-US" dirty="0" smtClean="0"/>
              <a:t>指定</a:t>
            </a:r>
            <a:r>
              <a:rPr lang="en-US" altLang="zh-CN" dirty="0" err="1" smtClean="0"/>
              <a:t>sql</a:t>
            </a:r>
            <a:r>
              <a:rPr lang="en-US" altLang="zh-CN" dirty="0" smtClean="0"/>
              <a:t> server</a:t>
            </a:r>
            <a:r>
              <a:rPr lang="zh-CN" altLang="en-US" dirty="0"/>
              <a:t>线程</a:t>
            </a:r>
            <a:r>
              <a:rPr lang="zh-CN" altLang="en-US" dirty="0" smtClean="0"/>
              <a:t>可以用的</a:t>
            </a:r>
            <a:r>
              <a:rPr lang="en-US" altLang="zh-CN" dirty="0" smtClean="0"/>
              <a:t>CPU</a:t>
            </a:r>
            <a:r>
              <a:rPr lang="zh-CN" altLang="en-US" dirty="0" smtClean="0"/>
              <a:t>核心，而不是让</a:t>
            </a:r>
            <a:r>
              <a:rPr lang="en-US" altLang="zh-CN" dirty="0" err="1" smtClean="0"/>
              <a:t>sql</a:t>
            </a:r>
            <a:r>
              <a:rPr lang="en-US" altLang="zh-CN" dirty="0" smtClean="0"/>
              <a:t> server</a:t>
            </a:r>
            <a:r>
              <a:rPr lang="zh-CN" altLang="en-US" dirty="0" smtClean="0"/>
              <a:t>在所有</a:t>
            </a:r>
            <a:r>
              <a:rPr lang="en-US" altLang="zh-CN" dirty="0" smtClean="0"/>
              <a:t>CPU</a:t>
            </a:r>
            <a:r>
              <a:rPr lang="zh-CN" altLang="en-US" dirty="0" smtClean="0"/>
              <a:t>都跑，不指定会导致数据库线程在各个物理</a:t>
            </a:r>
            <a:r>
              <a:rPr lang="en-US" altLang="zh-CN" dirty="0" smtClean="0"/>
              <a:t>CPU</a:t>
            </a:r>
            <a:r>
              <a:rPr lang="zh-CN" altLang="en-US" dirty="0" smtClean="0"/>
              <a:t>之间切换频繁，无法充分利用</a:t>
            </a:r>
            <a:r>
              <a:rPr lang="en-US" altLang="zh-CN" dirty="0" smtClean="0"/>
              <a:t>CPU</a:t>
            </a:r>
            <a:r>
              <a:rPr lang="zh-CN" altLang="en-US" dirty="0" smtClean="0"/>
              <a:t>缓存，导致数据库性能低下。</a:t>
            </a:r>
            <a:endParaRPr lang="en-US" altLang="zh-CN" dirty="0" smtClean="0"/>
          </a:p>
          <a:p>
            <a:pPr marL="109728" indent="0">
              <a:buNone/>
            </a:pPr>
            <a:endParaRPr lang="en-US" altLang="zh-CN" dirty="0" smtClean="0"/>
          </a:p>
        </p:txBody>
      </p:sp>
      <p:sp>
        <p:nvSpPr>
          <p:cNvPr id="3" name="标题 2"/>
          <p:cNvSpPr>
            <a:spLocks noGrp="1"/>
          </p:cNvSpPr>
          <p:nvPr>
            <p:ph type="title"/>
          </p:nvPr>
        </p:nvSpPr>
        <p:spPr/>
        <p:txBody>
          <a:bodyPr>
            <a:normAutofit fontScale="90000"/>
          </a:bodyPr>
          <a:lstStyle/>
          <a:p>
            <a:r>
              <a:rPr lang="en-US" altLang="zh-CN" dirty="0" smtClean="0"/>
              <a:t>SQL </a:t>
            </a:r>
            <a:r>
              <a:rPr lang="en-US" altLang="zh-CN" dirty="0"/>
              <a:t>Server </a:t>
            </a:r>
            <a:r>
              <a:rPr lang="zh-CN" altLang="en-US" dirty="0"/>
              <a:t>数据库优化</a:t>
            </a:r>
            <a:r>
              <a:rPr lang="en-US" altLang="zh-CN" dirty="0"/>
              <a:t/>
            </a:r>
            <a:br>
              <a:rPr lang="en-US" altLang="zh-CN" dirty="0"/>
            </a:br>
            <a:endParaRPr lang="zh-CN" altLang="en-US" dirty="0"/>
          </a:p>
        </p:txBody>
      </p:sp>
      <p:pic>
        <p:nvPicPr>
          <p:cNvPr id="6" name="图片 5"/>
          <p:cNvPicPr>
            <a:picLocks noChangeAspect="1"/>
          </p:cNvPicPr>
          <p:nvPr/>
        </p:nvPicPr>
        <p:blipFill>
          <a:blip r:embed="rId2"/>
          <a:stretch>
            <a:fillRect/>
          </a:stretch>
        </p:blipFill>
        <p:spPr>
          <a:xfrm>
            <a:off x="683568" y="3442756"/>
            <a:ext cx="6553200" cy="2486025"/>
          </a:xfrm>
          <a:prstGeom prst="rect">
            <a:avLst/>
          </a:prstGeom>
        </p:spPr>
      </p:pic>
    </p:spTree>
    <p:extLst>
      <p:ext uri="{BB962C8B-B14F-4D97-AF65-F5344CB8AC3E}">
        <p14:creationId xmlns:p14="http://schemas.microsoft.com/office/powerpoint/2010/main" val="1850206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3716" y="620688"/>
            <a:ext cx="8229600" cy="4525963"/>
          </a:xfrm>
        </p:spPr>
        <p:txBody>
          <a:bodyPr>
            <a:normAutofit/>
          </a:bodyPr>
          <a:lstStyle/>
          <a:p>
            <a:pPr marL="109728" indent="0">
              <a:buNone/>
            </a:pPr>
            <a:endParaRPr lang="en-US" altLang="zh-CN" dirty="0"/>
          </a:p>
          <a:p>
            <a:r>
              <a:rPr lang="zh-CN" altLang="en-US" dirty="0" smtClean="0"/>
              <a:t>数据库</a:t>
            </a:r>
            <a:r>
              <a:rPr lang="zh-CN" altLang="en-US" dirty="0"/>
              <a:t>其他参数</a:t>
            </a:r>
            <a:r>
              <a:rPr lang="zh-CN" altLang="en-US" dirty="0" smtClean="0"/>
              <a:t>设置</a:t>
            </a:r>
            <a:endParaRPr lang="en-US" altLang="zh-CN" dirty="0" smtClean="0"/>
          </a:p>
          <a:p>
            <a:pPr marL="109728" indent="0">
              <a:buNone/>
            </a:pPr>
            <a:r>
              <a:rPr lang="zh-CN" altLang="en-US" dirty="0" smtClean="0"/>
              <a:t>   最大并行度设置为</a:t>
            </a:r>
            <a:r>
              <a:rPr lang="en-US" altLang="zh-CN" dirty="0" smtClean="0"/>
              <a:t>1</a:t>
            </a:r>
            <a:r>
              <a:rPr lang="zh-CN" altLang="en-US" dirty="0" smtClean="0"/>
              <a:t>，以减少大数据量查询的情况下的</a:t>
            </a:r>
            <a:r>
              <a:rPr lang="en-US" altLang="zh-CN" dirty="0" smtClean="0"/>
              <a:t>CPU</a:t>
            </a:r>
            <a:r>
              <a:rPr lang="zh-CN" altLang="en-US" dirty="0" smtClean="0"/>
              <a:t>消耗。</a:t>
            </a:r>
            <a:endParaRPr lang="en-US" altLang="zh-CN" dirty="0"/>
          </a:p>
          <a:p>
            <a:pPr marL="109728" indent="0">
              <a:buNone/>
            </a:pPr>
            <a:endParaRPr lang="en-US" altLang="zh-CN" dirty="0" smtClean="0"/>
          </a:p>
          <a:p>
            <a:pPr marL="109728" indent="0">
              <a:buNone/>
            </a:pPr>
            <a:r>
              <a:rPr lang="en-US" altLang="zh-CN" dirty="0"/>
              <a:t> </a:t>
            </a:r>
            <a:r>
              <a:rPr lang="en-US" altLang="zh-CN" dirty="0" smtClean="0"/>
              <a:t>   </a:t>
            </a:r>
            <a:r>
              <a:rPr lang="zh-CN" altLang="en-US" dirty="0" smtClean="0"/>
              <a:t>因为一般不涉及历史数据的情况下，不会发生单次查询大量数据的情况</a:t>
            </a:r>
            <a:endParaRPr lang="en-US" altLang="zh-CN" dirty="0" smtClean="0"/>
          </a:p>
          <a:p>
            <a:endParaRPr lang="zh-CN" altLang="en-US" dirty="0"/>
          </a:p>
        </p:txBody>
      </p:sp>
      <p:sp>
        <p:nvSpPr>
          <p:cNvPr id="3" name="标题 2"/>
          <p:cNvSpPr>
            <a:spLocks noGrp="1"/>
          </p:cNvSpPr>
          <p:nvPr>
            <p:ph type="title"/>
          </p:nvPr>
        </p:nvSpPr>
        <p:spPr>
          <a:xfrm>
            <a:off x="457200" y="274638"/>
            <a:ext cx="8226116" cy="1138138"/>
          </a:xfrm>
        </p:spPr>
        <p:txBody>
          <a:bodyPr>
            <a:normAutofit fontScale="90000"/>
          </a:bodyPr>
          <a:lstStyle/>
          <a:p>
            <a:r>
              <a:rPr lang="en-US" altLang="zh-CN" dirty="0" smtClean="0"/>
              <a:t>SQL </a:t>
            </a:r>
            <a:r>
              <a:rPr lang="en-US" altLang="zh-CN" dirty="0"/>
              <a:t>Server </a:t>
            </a:r>
            <a:r>
              <a:rPr lang="zh-CN" altLang="en-US" dirty="0"/>
              <a:t>数据库优化</a:t>
            </a:r>
            <a:r>
              <a:rPr lang="en-US" altLang="zh-CN" dirty="0"/>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683568" y="3803626"/>
            <a:ext cx="6553200" cy="2686050"/>
          </a:xfrm>
          <a:prstGeom prst="rect">
            <a:avLst/>
          </a:prstGeom>
        </p:spPr>
      </p:pic>
    </p:spTree>
    <p:extLst>
      <p:ext uri="{BB962C8B-B14F-4D97-AF65-F5344CB8AC3E}">
        <p14:creationId xmlns:p14="http://schemas.microsoft.com/office/powerpoint/2010/main" val="3220418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49994"/>
            <a:ext cx="8229600" cy="4525963"/>
          </a:xfrm>
        </p:spPr>
        <p:txBody>
          <a:bodyPr>
            <a:normAutofit/>
          </a:bodyPr>
          <a:lstStyle/>
          <a:p>
            <a:r>
              <a:rPr lang="zh-CN" altLang="en-US" dirty="0"/>
              <a:t>数据和日志文件设置</a:t>
            </a:r>
            <a:endParaRPr lang="en-US" altLang="zh-CN" dirty="0"/>
          </a:p>
          <a:p>
            <a:pPr marL="109728" indent="0">
              <a:buNone/>
            </a:pPr>
            <a:r>
              <a:rPr lang="zh-CN" altLang="en-US" dirty="0" smtClean="0"/>
              <a:t>文件数据文件和日志文件不按照默认百分比增长，而是按照固定大小增长，以免文件扩展次数过于频繁，或单次</a:t>
            </a:r>
            <a:r>
              <a:rPr lang="zh-CN" altLang="en-US" dirty="0"/>
              <a:t>增长较大导致</a:t>
            </a:r>
            <a:r>
              <a:rPr lang="zh-CN" altLang="en-US" dirty="0" smtClean="0"/>
              <a:t>导致</a:t>
            </a:r>
            <a:r>
              <a:rPr lang="zh-CN" altLang="en-US" dirty="0"/>
              <a:t>较长</a:t>
            </a:r>
            <a:r>
              <a:rPr lang="zh-CN" altLang="en-US" dirty="0" smtClean="0"/>
              <a:t>时间系统阻塞。</a:t>
            </a:r>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SQL </a:t>
            </a:r>
            <a:r>
              <a:rPr lang="en-US" altLang="zh-CN" dirty="0"/>
              <a:t>Server </a:t>
            </a:r>
            <a:r>
              <a:rPr lang="zh-CN" altLang="en-US" dirty="0"/>
              <a:t>数据库优化</a:t>
            </a:r>
            <a:r>
              <a:rPr lang="en-US" altLang="zh-CN" dirty="0"/>
              <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683568" y="3444548"/>
            <a:ext cx="7172325" cy="2000250"/>
          </a:xfrm>
          <a:prstGeom prst="rect">
            <a:avLst/>
          </a:prstGeom>
        </p:spPr>
      </p:pic>
    </p:spTree>
    <p:extLst>
      <p:ext uri="{BB962C8B-B14F-4D97-AF65-F5344CB8AC3E}">
        <p14:creationId xmlns:p14="http://schemas.microsoft.com/office/powerpoint/2010/main" val="4210129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尽量</a:t>
            </a:r>
            <a:r>
              <a:rPr lang="zh-CN" altLang="en-US" dirty="0"/>
              <a:t>不用</a:t>
            </a:r>
            <a:r>
              <a:rPr lang="en-US" altLang="zh-CN" dirty="0"/>
              <a:t>select *</a:t>
            </a:r>
            <a:r>
              <a:rPr lang="zh-CN" altLang="en-US" dirty="0"/>
              <a:t>，只查必须</a:t>
            </a:r>
            <a:r>
              <a:rPr lang="zh-CN" altLang="en-US" dirty="0" smtClean="0"/>
              <a:t>字段</a:t>
            </a:r>
            <a:endParaRPr lang="en-US" altLang="zh-CN" dirty="0" smtClean="0"/>
          </a:p>
          <a:p>
            <a:endParaRPr lang="en-US" altLang="zh-CN" dirty="0"/>
          </a:p>
          <a:p>
            <a:pPr marL="109728" indent="0">
              <a:buNone/>
            </a:pPr>
            <a:r>
              <a:rPr lang="en-US" altLang="zh-CN" dirty="0" smtClean="0"/>
              <a:t>   </a:t>
            </a:r>
            <a:r>
              <a:rPr lang="zh-CN" altLang="en-US" dirty="0" smtClean="0"/>
              <a:t>节约网络流量</a:t>
            </a:r>
            <a:endParaRPr lang="en-US" altLang="zh-CN" dirty="0" smtClean="0"/>
          </a:p>
          <a:p>
            <a:pPr marL="109728" indent="0">
              <a:buNone/>
            </a:pPr>
            <a:r>
              <a:rPr lang="en-US" altLang="zh-CN" dirty="0"/>
              <a:t> </a:t>
            </a:r>
            <a:r>
              <a:rPr lang="en-US" altLang="zh-CN" dirty="0" smtClean="0"/>
              <a:t>  </a:t>
            </a:r>
            <a:r>
              <a:rPr lang="zh-CN" altLang="en-US" dirty="0" smtClean="0"/>
              <a:t>可以提高查询的效率</a:t>
            </a:r>
            <a:endParaRPr lang="en-US" altLang="zh-CN" dirty="0" smtClean="0"/>
          </a:p>
          <a:p>
            <a:pPr marL="109728" indent="0">
              <a:buNone/>
            </a:pPr>
            <a:endParaRPr lang="en-US" altLang="zh-CN" dirty="0"/>
          </a:p>
          <a:p>
            <a:pPr marL="109728" indent="0">
              <a:buNone/>
            </a:pPr>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SQL</a:t>
            </a:r>
            <a:r>
              <a:rPr lang="zh-CN" altLang="en-US" dirty="0" smtClean="0"/>
              <a:t>优化</a:t>
            </a:r>
            <a:endParaRPr lang="zh-CN" altLang="en-US" dirty="0"/>
          </a:p>
        </p:txBody>
      </p:sp>
    </p:spTree>
    <p:extLst>
      <p:ext uri="{BB962C8B-B14F-4D97-AF65-F5344CB8AC3E}">
        <p14:creationId xmlns:p14="http://schemas.microsoft.com/office/powerpoint/2010/main" val="462538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select </a:t>
            </a:r>
            <a:r>
              <a:rPr lang="en-US" altLang="zh-CN" dirty="0"/>
              <a:t>top n </a:t>
            </a:r>
            <a:r>
              <a:rPr lang="en-US" altLang="zh-CN" dirty="0" smtClean="0"/>
              <a:t>+ order by </a:t>
            </a:r>
            <a:r>
              <a:rPr lang="zh-CN" altLang="en-US" dirty="0" smtClean="0"/>
              <a:t>实现分页查找</a:t>
            </a:r>
            <a:endParaRPr lang="en-US" altLang="zh-CN" dirty="0" smtClean="0"/>
          </a:p>
          <a:p>
            <a:endParaRPr lang="en-US" altLang="zh-CN" dirty="0" smtClean="0"/>
          </a:p>
          <a:p>
            <a:endParaRPr lang="zh-CN" altLang="en-US"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SQL</a:t>
            </a:r>
            <a:r>
              <a:rPr lang="zh-CN" altLang="en-US" dirty="0" smtClean="0"/>
              <a:t>优化</a:t>
            </a:r>
            <a:endParaRPr lang="zh-CN" altLang="en-US" dirty="0"/>
          </a:p>
        </p:txBody>
      </p:sp>
    </p:spTree>
    <p:extLst>
      <p:ext uri="{BB962C8B-B14F-4D97-AF65-F5344CB8AC3E}">
        <p14:creationId xmlns:p14="http://schemas.microsoft.com/office/powerpoint/2010/main" val="2663736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7787208" cy="5256584"/>
          </a:xfrm>
        </p:spPr>
        <p:txBody>
          <a:bodyPr>
            <a:normAutofit/>
          </a:bodyPr>
          <a:lstStyle/>
          <a:p>
            <a:pPr marL="109728" indent="0">
              <a:buNone/>
            </a:pPr>
            <a:r>
              <a:rPr lang="en-US" altLang="zh-CN" dirty="0" smtClean="0"/>
              <a:t>  1.</a:t>
            </a:r>
            <a:r>
              <a:rPr lang="zh-CN" altLang="en-US" dirty="0" smtClean="0"/>
              <a:t>经纪订单简介</a:t>
            </a:r>
            <a:endParaRPr lang="en-US" altLang="zh-CN" dirty="0" smtClean="0"/>
          </a:p>
          <a:p>
            <a:pPr marL="109728" indent="0">
              <a:buNone/>
            </a:pPr>
            <a:r>
              <a:rPr lang="en-US" altLang="zh-CN" dirty="0" smtClean="0"/>
              <a:t>  2.</a:t>
            </a:r>
            <a:r>
              <a:rPr lang="zh-CN" altLang="en-US" dirty="0" smtClean="0"/>
              <a:t>性能优化层次与角度</a:t>
            </a:r>
            <a:endParaRPr lang="en-US" altLang="zh-CN" dirty="0" smtClean="0"/>
          </a:p>
          <a:p>
            <a:r>
              <a:rPr lang="en-US" altLang="zh-CN" dirty="0" smtClean="0"/>
              <a:t>    </a:t>
            </a:r>
            <a:r>
              <a:rPr lang="zh-CN" altLang="en-US" dirty="0" smtClean="0"/>
              <a:t>硬件选型优化</a:t>
            </a:r>
            <a:endParaRPr lang="en-US" altLang="zh-CN" dirty="0" smtClean="0"/>
          </a:p>
          <a:p>
            <a:r>
              <a:rPr lang="en-US" altLang="zh-CN" dirty="0" smtClean="0"/>
              <a:t>    BIOS</a:t>
            </a:r>
            <a:r>
              <a:rPr lang="zh-CN" altLang="en-US" dirty="0" smtClean="0"/>
              <a:t>和操作系统优化</a:t>
            </a:r>
            <a:endParaRPr lang="en-US" altLang="zh-CN" dirty="0" smtClean="0"/>
          </a:p>
          <a:p>
            <a:r>
              <a:rPr lang="en-US" altLang="zh-CN" dirty="0" smtClean="0"/>
              <a:t>    SQL Server </a:t>
            </a:r>
            <a:r>
              <a:rPr lang="zh-CN" altLang="en-US" dirty="0" smtClean="0"/>
              <a:t>数据库优化</a:t>
            </a:r>
            <a:endParaRPr lang="en-US" altLang="zh-CN" dirty="0" smtClean="0"/>
          </a:p>
          <a:p>
            <a:r>
              <a:rPr lang="en-US" altLang="zh-CN" dirty="0" smtClean="0"/>
              <a:t>    SQL</a:t>
            </a:r>
            <a:r>
              <a:rPr lang="zh-CN" altLang="en-US" dirty="0" smtClean="0"/>
              <a:t>优化</a:t>
            </a:r>
            <a:r>
              <a:rPr lang="en-US" altLang="zh-CN" dirty="0" smtClean="0"/>
              <a:t> </a:t>
            </a:r>
          </a:p>
          <a:p>
            <a:r>
              <a:rPr lang="en-US" altLang="zh-CN" dirty="0" smtClean="0"/>
              <a:t>    </a:t>
            </a:r>
            <a:r>
              <a:rPr lang="zh-CN" altLang="en-US" dirty="0" smtClean="0"/>
              <a:t>应用代码优化</a:t>
            </a:r>
            <a:endParaRPr lang="en-US" altLang="zh-CN" dirty="0" smtClean="0"/>
          </a:p>
          <a:p>
            <a:pPr marL="109728" indent="0">
              <a:buNone/>
            </a:pPr>
            <a:r>
              <a:rPr lang="en-US" altLang="zh-CN" dirty="0" smtClean="0"/>
              <a:t>  3.</a:t>
            </a:r>
            <a:r>
              <a:rPr lang="zh-CN" altLang="en-US" dirty="0" smtClean="0"/>
              <a:t>性能优化工具与方法</a:t>
            </a:r>
            <a:endParaRPr lang="en-US" altLang="zh-CN" dirty="0" smtClean="0"/>
          </a:p>
          <a:p>
            <a:r>
              <a:rPr lang="en-US" altLang="zh-CN" dirty="0" smtClean="0"/>
              <a:t>    </a:t>
            </a:r>
            <a:r>
              <a:rPr lang="zh-CN" altLang="en-US" dirty="0" smtClean="0"/>
              <a:t>数据库性能</a:t>
            </a:r>
            <a:r>
              <a:rPr lang="en-US" altLang="zh-CN" dirty="0" smtClean="0"/>
              <a:t>SQL(</a:t>
            </a:r>
            <a:r>
              <a:rPr lang="zh-CN" altLang="en-US" dirty="0" smtClean="0"/>
              <a:t>索引使用、数据库瓶颈</a:t>
            </a:r>
            <a:r>
              <a:rPr lang="en-US" altLang="zh-CN" dirty="0" smtClean="0"/>
              <a:t>)</a:t>
            </a:r>
          </a:p>
          <a:p>
            <a:r>
              <a:rPr lang="en-US" altLang="zh-CN" dirty="0" smtClean="0"/>
              <a:t>    </a:t>
            </a:r>
            <a:r>
              <a:rPr lang="en-US" altLang="zh-CN" dirty="0" err="1" smtClean="0"/>
              <a:t>intel</a:t>
            </a:r>
            <a:r>
              <a:rPr lang="en-US" altLang="zh-CN" dirty="0" smtClean="0"/>
              <a:t> </a:t>
            </a:r>
            <a:r>
              <a:rPr lang="en-US" altLang="zh-CN" dirty="0" err="1" smtClean="0"/>
              <a:t>vtune</a:t>
            </a:r>
            <a:endParaRPr lang="en-US" altLang="zh-CN" dirty="0" smtClean="0"/>
          </a:p>
          <a:p>
            <a:r>
              <a:rPr lang="en-US" altLang="zh-CN" dirty="0" smtClean="0"/>
              <a:t>4.</a:t>
            </a:r>
            <a:r>
              <a:rPr lang="zh-CN" altLang="en-US" dirty="0" smtClean="0"/>
              <a:t>优化案例</a:t>
            </a:r>
            <a:endParaRPr lang="zh-CN" altLang="en-US" dirty="0"/>
          </a:p>
        </p:txBody>
      </p:sp>
      <p:sp>
        <p:nvSpPr>
          <p:cNvPr id="2" name="标题 1"/>
          <p:cNvSpPr>
            <a:spLocks noGrp="1"/>
          </p:cNvSpPr>
          <p:nvPr>
            <p:ph type="title"/>
          </p:nvPr>
        </p:nvSpPr>
        <p:spPr/>
        <p:txBody>
          <a:bodyPr/>
          <a:lstStyle/>
          <a:p>
            <a:r>
              <a:rPr lang="zh-CN" altLang="en-US" dirty="0" smtClean="0"/>
              <a:t>内容简介</a:t>
            </a:r>
            <a:endParaRPr lang="zh-CN" altLang="en-US" dirty="0"/>
          </a:p>
        </p:txBody>
      </p:sp>
    </p:spTree>
    <p:extLst>
      <p:ext uri="{BB962C8B-B14F-4D97-AF65-F5344CB8AC3E}">
        <p14:creationId xmlns:p14="http://schemas.microsoft.com/office/powerpoint/2010/main" val="231346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使用</a:t>
            </a:r>
            <a:r>
              <a:rPr lang="en-US" altLang="zh-CN" dirty="0"/>
              <a:t>sequence</a:t>
            </a:r>
            <a:r>
              <a:rPr lang="zh-CN" altLang="en-US" dirty="0"/>
              <a:t>而不是更新表</a:t>
            </a:r>
            <a:endParaRPr lang="en-US" altLang="zh-CN" dirty="0"/>
          </a:p>
          <a:p>
            <a:endParaRPr lang="zh-CN" altLang="en-US" dirty="0"/>
          </a:p>
          <a:p>
            <a:pPr marL="109728" indent="0">
              <a:buNone/>
            </a:pPr>
            <a:r>
              <a:rPr lang="zh-CN" altLang="en-US" dirty="0"/>
              <a:t>旗鱼</a:t>
            </a:r>
            <a:r>
              <a:rPr lang="zh-CN" altLang="en-US" dirty="0" smtClean="0"/>
              <a:t>版本是从</a:t>
            </a:r>
            <a:r>
              <a:rPr lang="en-US" altLang="zh-CN" dirty="0" smtClean="0"/>
              <a:t>STK_ORDER_ID_CFG</a:t>
            </a:r>
            <a:r>
              <a:rPr lang="zh-CN" altLang="en-US" dirty="0" smtClean="0"/>
              <a:t>表取</a:t>
            </a:r>
            <a:r>
              <a:rPr lang="en-US" altLang="zh-CN" dirty="0" smtClean="0"/>
              <a:t>100</a:t>
            </a:r>
            <a:r>
              <a:rPr lang="zh-CN" altLang="en-US" dirty="0" smtClean="0"/>
              <a:t>个序号缓存，更新</a:t>
            </a:r>
            <a:r>
              <a:rPr lang="en-US" altLang="zh-CN" dirty="0" smtClean="0"/>
              <a:t>STK_ORDER_ID_CFG</a:t>
            </a:r>
            <a:r>
              <a:rPr lang="zh-CN" altLang="en-US" dirty="0" smtClean="0"/>
              <a:t>，用完了再取下一段</a:t>
            </a:r>
            <a:endParaRPr lang="en-US" altLang="zh-CN" dirty="0" smtClean="0"/>
          </a:p>
          <a:p>
            <a:pPr marL="109728" indent="0">
              <a:buNone/>
            </a:pPr>
            <a:endParaRPr lang="en-US" altLang="zh-CN" dirty="0"/>
          </a:p>
          <a:p>
            <a:pPr marL="109728" indent="0">
              <a:buNone/>
            </a:pPr>
            <a:r>
              <a:rPr lang="zh-CN" altLang="en-US" dirty="0" smtClean="0"/>
              <a:t>经纪订单一个节点多个业务进程并发处理，而且有多节点，不能跨机器缓存序号，而取一个序号再更新序号表又会导致表锁很严重</a:t>
            </a:r>
            <a:r>
              <a:rPr lang="en-US" altLang="zh-CN" dirty="0" smtClean="0"/>
              <a:t>(</a:t>
            </a:r>
            <a:r>
              <a:rPr lang="zh-CN" altLang="en-US" dirty="0" smtClean="0"/>
              <a:t>序号段是机构内共享的</a:t>
            </a:r>
            <a:r>
              <a:rPr lang="en-US" altLang="zh-CN" dirty="0" smtClean="0"/>
              <a:t>)</a:t>
            </a:r>
            <a:r>
              <a:rPr lang="zh-CN" altLang="en-US" dirty="0" smtClean="0"/>
              <a:t>，因此改用每个机构一个</a:t>
            </a:r>
            <a:r>
              <a:rPr lang="en-US" altLang="zh-CN" dirty="0" smtClean="0"/>
              <a:t>sequence</a:t>
            </a:r>
            <a:endParaRPr lang="en-US" altLang="zh-CN" dirty="0"/>
          </a:p>
        </p:txBody>
      </p:sp>
      <p:sp>
        <p:nvSpPr>
          <p:cNvPr id="3" name="标题 2"/>
          <p:cNvSpPr>
            <a:spLocks noGrp="1"/>
          </p:cNvSpPr>
          <p:nvPr>
            <p:ph type="title"/>
          </p:nvPr>
        </p:nvSpPr>
        <p:spPr/>
        <p:txBody>
          <a:bodyPr/>
          <a:lstStyle/>
          <a:p>
            <a:r>
              <a:rPr lang="en-US" altLang="zh-CN" dirty="0" smtClean="0"/>
              <a:t>SQL</a:t>
            </a:r>
            <a:r>
              <a:rPr lang="zh-CN" altLang="en-US" dirty="0" smtClean="0"/>
              <a:t>优化</a:t>
            </a:r>
            <a:endParaRPr lang="zh-CN" altLang="en-US" dirty="0"/>
          </a:p>
        </p:txBody>
      </p:sp>
    </p:spTree>
    <p:extLst>
      <p:ext uri="{BB962C8B-B14F-4D97-AF65-F5344CB8AC3E}">
        <p14:creationId xmlns:p14="http://schemas.microsoft.com/office/powerpoint/2010/main" val="3682286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dirty="0"/>
          </a:p>
          <a:p>
            <a:r>
              <a:rPr lang="en-US" altLang="zh-CN" dirty="0" smtClean="0"/>
              <a:t>order </a:t>
            </a:r>
            <a:r>
              <a:rPr lang="en-US" altLang="zh-CN" dirty="0"/>
              <a:t>by</a:t>
            </a:r>
            <a:r>
              <a:rPr lang="zh-CN" altLang="en-US" dirty="0"/>
              <a:t>使用上</a:t>
            </a:r>
            <a:r>
              <a:rPr lang="zh-CN" altLang="en-US" dirty="0" smtClean="0"/>
              <a:t>索引</a:t>
            </a:r>
            <a:endParaRPr lang="zh-CN" altLang="en-US" dirty="0"/>
          </a:p>
          <a:p>
            <a:pPr marL="109728" indent="0">
              <a:buNone/>
            </a:pPr>
            <a:r>
              <a:rPr lang="zh-CN" altLang="en-US" dirty="0"/>
              <a:t>查询进行优化，应尽量避免全表扫描，首先应考虑在 </a:t>
            </a:r>
            <a:r>
              <a:rPr lang="en-US" altLang="zh-CN" dirty="0"/>
              <a:t>where </a:t>
            </a:r>
            <a:r>
              <a:rPr lang="zh-CN" altLang="en-US" dirty="0"/>
              <a:t>及 </a:t>
            </a:r>
            <a:r>
              <a:rPr lang="en-US" altLang="zh-CN" dirty="0"/>
              <a:t>order by </a:t>
            </a:r>
            <a:r>
              <a:rPr lang="zh-CN" altLang="en-US" dirty="0"/>
              <a:t>涉及的列上建立索引</a:t>
            </a:r>
            <a:r>
              <a:rPr lang="zh-CN" altLang="en-US" dirty="0" smtClean="0"/>
              <a:t>。</a:t>
            </a:r>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SQL</a:t>
            </a:r>
            <a:r>
              <a:rPr lang="zh-CN" altLang="en-US" dirty="0" smtClean="0"/>
              <a:t>优化</a:t>
            </a:r>
            <a:endParaRPr lang="zh-CN" altLang="en-US" dirty="0"/>
          </a:p>
        </p:txBody>
      </p:sp>
    </p:spTree>
    <p:extLst>
      <p:ext uri="{BB962C8B-B14F-4D97-AF65-F5344CB8AC3E}">
        <p14:creationId xmlns:p14="http://schemas.microsoft.com/office/powerpoint/2010/main" val="4222133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a:buNone/>
            </a:pPr>
            <a:endParaRPr lang="en-US" altLang="zh-CN" dirty="0"/>
          </a:p>
          <a:p>
            <a:r>
              <a:rPr lang="zh-CN" altLang="en-US" dirty="0"/>
              <a:t>索引覆盖</a:t>
            </a:r>
            <a:endParaRPr lang="en-US" altLang="zh-CN" dirty="0"/>
          </a:p>
          <a:p>
            <a:pPr marL="109728" indent="0">
              <a:buNone/>
            </a:pPr>
            <a:r>
              <a:rPr lang="zh-CN" altLang="en-US" dirty="0" smtClean="0"/>
              <a:t>组合索引要尽量使关键查询形成索引覆盖，其前导列一定是使用最频繁的列</a:t>
            </a:r>
            <a:r>
              <a:rPr lang="en-US" altLang="zh-CN" dirty="0" smtClean="0"/>
              <a:t>,</a:t>
            </a:r>
            <a:r>
              <a:rPr lang="zh-CN" altLang="en-US" dirty="0" smtClean="0"/>
              <a:t>尽早限制结果集</a:t>
            </a:r>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SQL</a:t>
            </a:r>
            <a:r>
              <a:rPr lang="zh-CN" altLang="en-US" dirty="0" smtClean="0"/>
              <a:t>优化</a:t>
            </a:r>
            <a:endParaRPr lang="zh-CN" altLang="en-US" dirty="0"/>
          </a:p>
        </p:txBody>
      </p:sp>
    </p:spTree>
    <p:extLst>
      <p:ext uri="{BB962C8B-B14F-4D97-AF65-F5344CB8AC3E}">
        <p14:creationId xmlns:p14="http://schemas.microsoft.com/office/powerpoint/2010/main" val="1613758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481328"/>
            <a:ext cx="9144000" cy="4900000"/>
          </a:xfrm>
        </p:spPr>
        <p:txBody>
          <a:bodyPr>
            <a:normAutofit/>
          </a:bodyPr>
          <a:lstStyle/>
          <a:p>
            <a:endParaRPr lang="zh-CN" altLang="en-US" dirty="0"/>
          </a:p>
          <a:p>
            <a:r>
              <a:rPr lang="zh-CN" altLang="en-US" sz="2900" dirty="0"/>
              <a:t>使用索引字段作为条件时，如果该索引是复合索引，那么必须使用到该索引中的第一个字段作为条件时才能保证系统使用该索引，否则该索引将不会被使用，并且应尽可能的让字段顺序与索引顺序相一致。</a:t>
            </a:r>
            <a:endParaRPr lang="en-US" altLang="zh-CN" sz="2900" dirty="0"/>
          </a:p>
        </p:txBody>
      </p:sp>
      <p:sp>
        <p:nvSpPr>
          <p:cNvPr id="3" name="标题 2"/>
          <p:cNvSpPr>
            <a:spLocks noGrp="1"/>
          </p:cNvSpPr>
          <p:nvPr>
            <p:ph type="title"/>
          </p:nvPr>
        </p:nvSpPr>
        <p:spPr/>
        <p:txBody>
          <a:bodyPr/>
          <a:lstStyle/>
          <a:p>
            <a:r>
              <a:rPr lang="en-US" altLang="zh-CN" dirty="0" smtClean="0"/>
              <a:t>SQL</a:t>
            </a:r>
            <a:r>
              <a:rPr lang="zh-CN" altLang="en-US" dirty="0" smtClean="0"/>
              <a:t>优化</a:t>
            </a:r>
            <a:endParaRPr lang="zh-CN" altLang="en-US" dirty="0"/>
          </a:p>
        </p:txBody>
      </p:sp>
    </p:spTree>
    <p:extLst>
      <p:ext uri="{BB962C8B-B14F-4D97-AF65-F5344CB8AC3E}">
        <p14:creationId xmlns:p14="http://schemas.microsoft.com/office/powerpoint/2010/main" val="673729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75444"/>
            <a:ext cx="9144000" cy="4900000"/>
          </a:xfrm>
        </p:spPr>
        <p:txBody>
          <a:bodyPr>
            <a:normAutofit/>
          </a:bodyPr>
          <a:lstStyle/>
          <a:p>
            <a:endParaRPr lang="zh-CN" altLang="en-US" sz="4000" dirty="0"/>
          </a:p>
          <a:p>
            <a:r>
              <a:rPr lang="zh-CN" altLang="en-US" sz="4000" dirty="0"/>
              <a:t> </a:t>
            </a:r>
            <a:r>
              <a:rPr lang="zh-CN" altLang="en-US" sz="2900" dirty="0"/>
              <a:t>索引并不是越多越好，索引固然</a:t>
            </a:r>
            <a:r>
              <a:rPr lang="zh-CN" altLang="en-US" sz="2900" dirty="0" smtClean="0"/>
              <a:t>可以</a:t>
            </a:r>
            <a:r>
              <a:rPr lang="zh-CN" altLang="en-US" sz="2900" dirty="0"/>
              <a:t>提高相应的 </a:t>
            </a:r>
            <a:r>
              <a:rPr lang="en-US" altLang="zh-CN" sz="2900" dirty="0"/>
              <a:t>select </a:t>
            </a:r>
            <a:r>
              <a:rPr lang="zh-CN" altLang="en-US" sz="2900" dirty="0"/>
              <a:t>的效率，但同时也降低了 </a:t>
            </a:r>
            <a:r>
              <a:rPr lang="en-US" altLang="zh-CN" sz="2900" dirty="0"/>
              <a:t>insert </a:t>
            </a:r>
            <a:r>
              <a:rPr lang="zh-CN" altLang="en-US" sz="2900" dirty="0"/>
              <a:t>及 </a:t>
            </a:r>
            <a:r>
              <a:rPr lang="en-US" altLang="zh-CN" sz="2900" dirty="0"/>
              <a:t>update </a:t>
            </a:r>
            <a:r>
              <a:rPr lang="zh-CN" altLang="en-US" sz="2900" dirty="0"/>
              <a:t>的效率，因为 </a:t>
            </a:r>
            <a:r>
              <a:rPr lang="en-US" altLang="zh-CN" sz="2900" dirty="0"/>
              <a:t>insert </a:t>
            </a:r>
            <a:r>
              <a:rPr lang="zh-CN" altLang="en-US" sz="2900" dirty="0"/>
              <a:t>或 </a:t>
            </a:r>
            <a:r>
              <a:rPr lang="en-US" altLang="zh-CN" sz="2900" dirty="0"/>
              <a:t>update </a:t>
            </a:r>
            <a:r>
              <a:rPr lang="zh-CN" altLang="en-US" sz="2900" dirty="0"/>
              <a:t>时有可能会重建索引，所以怎样建索引需要慎重考虑，视具体情况而定。一个表的索引数最好不要超过</a:t>
            </a:r>
            <a:r>
              <a:rPr lang="en-US" altLang="zh-CN" sz="2900" dirty="0"/>
              <a:t>6</a:t>
            </a:r>
            <a:r>
              <a:rPr lang="zh-CN" altLang="en-US" sz="2900" dirty="0" smtClean="0"/>
              <a:t>个。</a:t>
            </a:r>
            <a:endParaRPr lang="en-US" altLang="zh-CN" sz="2900" dirty="0"/>
          </a:p>
        </p:txBody>
      </p:sp>
      <p:sp>
        <p:nvSpPr>
          <p:cNvPr id="3" name="标题 2"/>
          <p:cNvSpPr>
            <a:spLocks noGrp="1"/>
          </p:cNvSpPr>
          <p:nvPr>
            <p:ph type="title"/>
          </p:nvPr>
        </p:nvSpPr>
        <p:spPr/>
        <p:txBody>
          <a:bodyPr/>
          <a:lstStyle/>
          <a:p>
            <a:r>
              <a:rPr lang="en-US" altLang="zh-CN" dirty="0" smtClean="0"/>
              <a:t>SQL</a:t>
            </a:r>
            <a:r>
              <a:rPr lang="zh-CN" altLang="en-US" dirty="0" smtClean="0"/>
              <a:t>优化</a:t>
            </a:r>
            <a:endParaRPr lang="zh-CN" altLang="en-US" dirty="0"/>
          </a:p>
        </p:txBody>
      </p:sp>
    </p:spTree>
    <p:extLst>
      <p:ext uri="{BB962C8B-B14F-4D97-AF65-F5344CB8AC3E}">
        <p14:creationId xmlns:p14="http://schemas.microsoft.com/office/powerpoint/2010/main" val="980405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481328"/>
            <a:ext cx="9144000" cy="4900000"/>
          </a:xfrm>
        </p:spPr>
        <p:txBody>
          <a:bodyPr>
            <a:normAutofit/>
          </a:bodyPr>
          <a:lstStyle/>
          <a:p>
            <a:endParaRPr lang="zh-CN" altLang="en-US" dirty="0"/>
          </a:p>
          <a:p>
            <a:r>
              <a:rPr lang="zh-CN" altLang="en-US" dirty="0"/>
              <a:t>应尽可能的避免更新 </a:t>
            </a:r>
            <a:r>
              <a:rPr lang="en-US" altLang="zh-CN" dirty="0"/>
              <a:t>clustered </a:t>
            </a:r>
            <a:r>
              <a:rPr lang="zh-CN" altLang="en-US" dirty="0"/>
              <a:t>索引数据列，因为 </a:t>
            </a:r>
            <a:r>
              <a:rPr lang="en-US" altLang="zh-CN" dirty="0"/>
              <a:t>clustered </a:t>
            </a:r>
            <a:r>
              <a:rPr lang="zh-CN" altLang="en-US" dirty="0" smtClean="0"/>
              <a:t>索引数据列的顺序就是表记录的物理存储顺序，一旦该列值改变将导致整个表</a:t>
            </a:r>
            <a:r>
              <a:rPr lang="zh-CN" altLang="en-US" dirty="0"/>
              <a:t>记录的顺序的调整，会耗费相当大的资源</a:t>
            </a:r>
            <a:r>
              <a:rPr lang="zh-CN" altLang="en-US" dirty="0" smtClean="0"/>
              <a:t>。若</a:t>
            </a:r>
            <a:r>
              <a:rPr lang="zh-CN" altLang="en-US" dirty="0"/>
              <a:t>应用系统需要频繁更新 </a:t>
            </a:r>
            <a:r>
              <a:rPr lang="en-US" altLang="zh-CN" dirty="0"/>
              <a:t>clustered </a:t>
            </a:r>
            <a:r>
              <a:rPr lang="zh-CN" altLang="en-US" dirty="0"/>
              <a:t>索引数据列，那么需要考虑是否应将该索引建为 </a:t>
            </a:r>
            <a:r>
              <a:rPr lang="en-US" altLang="zh-CN" dirty="0"/>
              <a:t>clustered </a:t>
            </a:r>
            <a:r>
              <a:rPr lang="zh-CN" altLang="en-US" dirty="0"/>
              <a:t>索引。</a:t>
            </a:r>
            <a:endParaRPr lang="en-US" altLang="zh-CN" dirty="0"/>
          </a:p>
        </p:txBody>
      </p:sp>
      <p:sp>
        <p:nvSpPr>
          <p:cNvPr id="3" name="标题 2"/>
          <p:cNvSpPr>
            <a:spLocks noGrp="1"/>
          </p:cNvSpPr>
          <p:nvPr>
            <p:ph type="title"/>
          </p:nvPr>
        </p:nvSpPr>
        <p:spPr/>
        <p:txBody>
          <a:bodyPr/>
          <a:lstStyle/>
          <a:p>
            <a:r>
              <a:rPr lang="en-US" altLang="zh-CN" dirty="0" smtClean="0"/>
              <a:t>SQL</a:t>
            </a:r>
            <a:r>
              <a:rPr lang="zh-CN" altLang="en-US" dirty="0" smtClean="0"/>
              <a:t>优化</a:t>
            </a:r>
            <a:endParaRPr lang="zh-CN" altLang="en-US" dirty="0"/>
          </a:p>
        </p:txBody>
      </p:sp>
    </p:spTree>
    <p:extLst>
      <p:ext uri="{BB962C8B-B14F-4D97-AF65-F5344CB8AC3E}">
        <p14:creationId xmlns:p14="http://schemas.microsoft.com/office/powerpoint/2010/main" val="4029200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481328"/>
            <a:ext cx="9144000" cy="4900000"/>
          </a:xfrm>
        </p:spPr>
        <p:txBody>
          <a:bodyPr>
            <a:normAutofit/>
          </a:bodyPr>
          <a:lstStyle/>
          <a:p>
            <a:endParaRPr lang="zh-CN" altLang="en-US" dirty="0"/>
          </a:p>
          <a:p>
            <a:r>
              <a:rPr lang="zh-CN" altLang="en-US" dirty="0"/>
              <a:t>采用数据库过滤大部分数据，而不是取到应用后，再在应用里面过滤。</a:t>
            </a:r>
          </a:p>
        </p:txBody>
      </p:sp>
      <p:sp>
        <p:nvSpPr>
          <p:cNvPr id="3" name="标题 2"/>
          <p:cNvSpPr>
            <a:spLocks noGrp="1"/>
          </p:cNvSpPr>
          <p:nvPr>
            <p:ph type="title"/>
          </p:nvPr>
        </p:nvSpPr>
        <p:spPr/>
        <p:txBody>
          <a:bodyPr/>
          <a:lstStyle/>
          <a:p>
            <a:r>
              <a:rPr lang="en-US" altLang="zh-CN" dirty="0" smtClean="0"/>
              <a:t>SQL</a:t>
            </a:r>
            <a:r>
              <a:rPr lang="zh-CN" altLang="en-US" dirty="0" smtClean="0"/>
              <a:t>优化</a:t>
            </a:r>
            <a:endParaRPr lang="zh-CN" altLang="en-US" dirty="0"/>
          </a:p>
        </p:txBody>
      </p:sp>
    </p:spTree>
    <p:extLst>
      <p:ext uri="{BB962C8B-B14F-4D97-AF65-F5344CB8AC3E}">
        <p14:creationId xmlns:p14="http://schemas.microsoft.com/office/powerpoint/2010/main" val="2941163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数据缓存</a:t>
            </a:r>
            <a:r>
              <a:rPr lang="en-US" altLang="zh-CN" dirty="0" smtClean="0"/>
              <a:t>   </a:t>
            </a:r>
            <a:r>
              <a:rPr lang="zh-CN" altLang="en-US" dirty="0" smtClean="0"/>
              <a:t>常用</a:t>
            </a:r>
            <a:r>
              <a:rPr lang="zh-CN" altLang="en-US" dirty="0"/>
              <a:t>不变的数据不要每次查数据库，查询后缓存起来以后</a:t>
            </a:r>
            <a:r>
              <a:rPr lang="zh-CN" altLang="en-US" dirty="0" smtClean="0"/>
              <a:t>使用</a:t>
            </a:r>
            <a:endParaRPr lang="en-US" altLang="zh-CN" dirty="0" smtClean="0"/>
          </a:p>
          <a:p>
            <a:endParaRPr lang="en-US" altLang="zh-CN" dirty="0"/>
          </a:p>
          <a:p>
            <a:pPr marL="109728" indent="0">
              <a:buNone/>
            </a:pPr>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normAutofit/>
          </a:bodyPr>
          <a:lstStyle/>
          <a:p>
            <a:r>
              <a:rPr lang="zh-CN" altLang="en-US" dirty="0"/>
              <a:t>应用</a:t>
            </a:r>
            <a:r>
              <a:rPr lang="zh-CN" altLang="en-US" dirty="0" smtClean="0"/>
              <a:t>优化</a:t>
            </a:r>
            <a:endParaRPr lang="zh-CN" altLang="en-US" dirty="0"/>
          </a:p>
        </p:txBody>
      </p:sp>
    </p:spTree>
    <p:extLst>
      <p:ext uri="{BB962C8B-B14F-4D97-AF65-F5344CB8AC3E}">
        <p14:creationId xmlns:p14="http://schemas.microsoft.com/office/powerpoint/2010/main" val="861177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dirty="0"/>
          </a:p>
          <a:p>
            <a:r>
              <a:rPr lang="zh-CN" altLang="en-US" dirty="0" smtClean="0"/>
              <a:t>计算结果缓存，一次计算，多次重用</a:t>
            </a:r>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zh-CN" altLang="en-US" dirty="0"/>
              <a:t>应用</a:t>
            </a:r>
            <a:r>
              <a:rPr lang="zh-CN" altLang="en-US" dirty="0" smtClean="0"/>
              <a:t>优化</a:t>
            </a:r>
            <a:endParaRPr lang="zh-CN" altLang="en-US" dirty="0"/>
          </a:p>
        </p:txBody>
      </p:sp>
    </p:spTree>
    <p:extLst>
      <p:ext uri="{BB962C8B-B14F-4D97-AF65-F5344CB8AC3E}">
        <p14:creationId xmlns:p14="http://schemas.microsoft.com/office/powerpoint/2010/main" val="827462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关键</a:t>
            </a:r>
            <a:r>
              <a:rPr lang="zh-CN" altLang="en-US" dirty="0"/>
              <a:t>线程和进程绑定</a:t>
            </a:r>
            <a:r>
              <a:rPr lang="en-US" altLang="zh-CN" dirty="0"/>
              <a:t>CPU</a:t>
            </a:r>
            <a:r>
              <a:rPr lang="zh-CN" altLang="en-US" dirty="0"/>
              <a:t>核心，减少上下文切换，提升</a:t>
            </a:r>
            <a:r>
              <a:rPr lang="zh-CN" altLang="en-US" dirty="0" smtClean="0"/>
              <a:t>性能</a:t>
            </a:r>
            <a:endParaRPr lang="en-US" altLang="zh-CN" dirty="0"/>
          </a:p>
          <a:p>
            <a:pPr marL="109728" indent="0">
              <a:buNone/>
            </a:pPr>
            <a:endParaRPr lang="en-US" altLang="zh-CN" dirty="0"/>
          </a:p>
          <a:p>
            <a:pPr marL="109728" indent="0">
              <a:buNone/>
            </a:pPr>
            <a:r>
              <a:rPr lang="zh-CN" altLang="en-US" dirty="0"/>
              <a:t>方式一：</a:t>
            </a:r>
            <a:r>
              <a:rPr lang="zh-CN" altLang="en-US" dirty="0" smtClean="0"/>
              <a:t>启动绑定进程的</a:t>
            </a:r>
            <a:r>
              <a:rPr lang="en-US" altLang="zh-CN" dirty="0" smtClean="0"/>
              <a:t>CPU</a:t>
            </a:r>
            <a:r>
              <a:rPr lang="zh-CN" altLang="en-US" dirty="0" smtClean="0"/>
              <a:t>核心</a:t>
            </a:r>
            <a:endParaRPr lang="en-US" altLang="zh-CN" dirty="0" smtClean="0"/>
          </a:p>
          <a:p>
            <a:pPr marL="109728" indent="0">
              <a:buNone/>
            </a:pPr>
            <a:r>
              <a:rPr lang="en-US" altLang="zh-CN" dirty="0" smtClean="0"/>
              <a:t>start </a:t>
            </a:r>
            <a:r>
              <a:rPr lang="en-US" altLang="zh-CN" dirty="0"/>
              <a:t>/NODE 1  /AFFINITY 0xff </a:t>
            </a:r>
            <a:r>
              <a:rPr lang="en-US" altLang="zh-CN" dirty="0" smtClean="0"/>
              <a:t> maServer.exe</a:t>
            </a:r>
          </a:p>
        </p:txBody>
      </p:sp>
      <p:sp>
        <p:nvSpPr>
          <p:cNvPr id="3" name="标题 2"/>
          <p:cNvSpPr>
            <a:spLocks noGrp="1"/>
          </p:cNvSpPr>
          <p:nvPr>
            <p:ph type="title"/>
          </p:nvPr>
        </p:nvSpPr>
        <p:spPr/>
        <p:txBody>
          <a:bodyPr>
            <a:normAutofit/>
          </a:bodyPr>
          <a:lstStyle/>
          <a:p>
            <a:r>
              <a:rPr lang="zh-CN" altLang="en-US" dirty="0"/>
              <a:t>应用</a:t>
            </a:r>
            <a:r>
              <a:rPr lang="zh-CN" altLang="en-US" dirty="0" smtClean="0"/>
              <a:t>优化</a:t>
            </a:r>
            <a:endParaRPr lang="zh-CN" altLang="en-US" dirty="0"/>
          </a:p>
        </p:txBody>
      </p:sp>
    </p:spTree>
    <p:extLst>
      <p:ext uri="{BB962C8B-B14F-4D97-AF65-F5344CB8AC3E}">
        <p14:creationId xmlns:p14="http://schemas.microsoft.com/office/powerpoint/2010/main" val="1904286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      </a:t>
            </a:r>
            <a:r>
              <a:rPr lang="zh-CN" altLang="zh-CN" dirty="0" smtClean="0"/>
              <a:t>订单系统是以建设快速交易通道、服务专业化投资、提供单客户高并发、低延时为最基本目标而构建的业务系统，即旗鱼版订单系统。</a:t>
            </a:r>
            <a:r>
              <a:rPr lang="zh-CN" altLang="en-US" dirty="0" smtClean="0"/>
              <a:t>而经纪订单是</a:t>
            </a:r>
            <a:r>
              <a:rPr lang="zh-CN" altLang="zh-CN" dirty="0" smtClean="0"/>
              <a:t>直接将旗鱼版订单系统应用到</a:t>
            </a:r>
            <a:r>
              <a:rPr lang="zh-CN" altLang="zh-CN" dirty="0"/>
              <a:t>客户数量大很多，对延时要求并不高的</a:t>
            </a:r>
            <a:r>
              <a:rPr lang="zh-CN" altLang="zh-CN" dirty="0" smtClean="0"/>
              <a:t>普通</a:t>
            </a:r>
            <a:r>
              <a:rPr lang="zh-CN" altLang="zh-CN" dirty="0"/>
              <a:t>经纪客户群体</a:t>
            </a:r>
            <a:r>
              <a:rPr lang="zh-CN" altLang="en-US" dirty="0" smtClean="0"/>
              <a:t>。与传统集中交易相比，经纪订单只是专注交易业务处理，</a:t>
            </a:r>
            <a:r>
              <a:rPr lang="zh-CN" altLang="en-US" dirty="0"/>
              <a:t>需要与集中交易、资金系统、账户系统对接，配合</a:t>
            </a:r>
            <a:r>
              <a:rPr lang="zh-CN" altLang="en-US" dirty="0" smtClean="0"/>
              <a:t>使用，因此</a:t>
            </a:r>
            <a:r>
              <a:rPr lang="zh-CN" altLang="zh-CN" dirty="0"/>
              <a:t>订单</a:t>
            </a:r>
            <a:r>
              <a:rPr lang="zh-CN" altLang="zh-CN" dirty="0" smtClean="0"/>
              <a:t>系统</a:t>
            </a:r>
            <a:r>
              <a:rPr lang="zh-CN" altLang="en-US" dirty="0" smtClean="0"/>
              <a:t>相对集中交易的优势就在于性能。</a:t>
            </a:r>
            <a:endParaRPr lang="zh-CN" altLang="en-US" dirty="0"/>
          </a:p>
          <a:p>
            <a:endParaRPr lang="zh-CN" altLang="en-US" dirty="0"/>
          </a:p>
        </p:txBody>
      </p:sp>
      <p:sp>
        <p:nvSpPr>
          <p:cNvPr id="2" name="标题 1"/>
          <p:cNvSpPr>
            <a:spLocks noGrp="1"/>
          </p:cNvSpPr>
          <p:nvPr>
            <p:ph type="title"/>
          </p:nvPr>
        </p:nvSpPr>
        <p:spPr/>
        <p:txBody>
          <a:bodyPr>
            <a:normAutofit/>
          </a:bodyPr>
          <a:lstStyle/>
          <a:p>
            <a:r>
              <a:rPr lang="zh-CN" altLang="en-US" dirty="0"/>
              <a:t>经纪订单</a:t>
            </a:r>
            <a:r>
              <a:rPr lang="zh-CN" altLang="en-US" dirty="0" smtClean="0"/>
              <a:t>简介</a:t>
            </a:r>
            <a:endParaRPr lang="zh-CN" altLang="en-US" dirty="0"/>
          </a:p>
        </p:txBody>
      </p:sp>
    </p:spTree>
    <p:extLst>
      <p:ext uri="{BB962C8B-B14F-4D97-AF65-F5344CB8AC3E}">
        <p14:creationId xmlns:p14="http://schemas.microsoft.com/office/powerpoint/2010/main" val="3038456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关键</a:t>
            </a:r>
            <a:r>
              <a:rPr lang="zh-CN" altLang="en-US" dirty="0" smtClean="0"/>
              <a:t>进程和</a:t>
            </a:r>
            <a:r>
              <a:rPr lang="zh-CN" altLang="en-US" dirty="0"/>
              <a:t>线程</a:t>
            </a:r>
            <a:r>
              <a:rPr lang="zh-CN" altLang="en-US" dirty="0" smtClean="0"/>
              <a:t>绑定</a:t>
            </a:r>
            <a:r>
              <a:rPr lang="en-US" altLang="zh-CN" dirty="0"/>
              <a:t>CPU</a:t>
            </a:r>
            <a:r>
              <a:rPr lang="zh-CN" altLang="en-US" dirty="0"/>
              <a:t>核心，减少上下文切换，提升</a:t>
            </a:r>
            <a:r>
              <a:rPr lang="zh-CN" altLang="en-US" dirty="0" smtClean="0"/>
              <a:t>性能</a:t>
            </a:r>
            <a:endParaRPr lang="en-US" altLang="zh-CN" dirty="0"/>
          </a:p>
          <a:p>
            <a:pPr marL="109728" indent="0">
              <a:buNone/>
            </a:pPr>
            <a:endParaRPr lang="en-US" altLang="zh-CN" dirty="0"/>
          </a:p>
          <a:p>
            <a:pPr marL="109728" indent="0">
              <a:buNone/>
            </a:pPr>
            <a:r>
              <a:rPr lang="zh-CN" altLang="en-US" dirty="0" smtClean="0"/>
              <a:t>方式二：运行时通过任务管理器绑定进程的</a:t>
            </a:r>
            <a:r>
              <a:rPr lang="en-US" altLang="zh-CN" dirty="0" smtClean="0"/>
              <a:t>CPU</a:t>
            </a:r>
            <a:r>
              <a:rPr lang="zh-CN" altLang="en-US" dirty="0" smtClean="0"/>
              <a:t>核心</a:t>
            </a:r>
            <a:endParaRPr lang="en-US" altLang="zh-CN" dirty="0" smtClean="0"/>
          </a:p>
        </p:txBody>
      </p:sp>
      <p:sp>
        <p:nvSpPr>
          <p:cNvPr id="3" name="标题 2"/>
          <p:cNvSpPr>
            <a:spLocks noGrp="1"/>
          </p:cNvSpPr>
          <p:nvPr>
            <p:ph type="title"/>
          </p:nvPr>
        </p:nvSpPr>
        <p:spPr/>
        <p:txBody>
          <a:bodyPr>
            <a:normAutofit/>
          </a:bodyPr>
          <a:lstStyle/>
          <a:p>
            <a:r>
              <a:rPr lang="zh-CN" altLang="en-US" dirty="0"/>
              <a:t>应用</a:t>
            </a:r>
            <a:r>
              <a:rPr lang="zh-CN" altLang="en-US" dirty="0" smtClean="0"/>
              <a:t>优化</a:t>
            </a:r>
            <a:endParaRPr lang="zh-CN" altLang="en-US" dirty="0"/>
          </a:p>
        </p:txBody>
      </p:sp>
      <p:pic>
        <p:nvPicPr>
          <p:cNvPr id="5" name="图片 4"/>
          <p:cNvPicPr>
            <a:picLocks noChangeAspect="1"/>
          </p:cNvPicPr>
          <p:nvPr/>
        </p:nvPicPr>
        <p:blipFill>
          <a:blip r:embed="rId2"/>
          <a:stretch>
            <a:fillRect/>
          </a:stretch>
        </p:blipFill>
        <p:spPr>
          <a:xfrm>
            <a:off x="4283968" y="3423031"/>
            <a:ext cx="3733800" cy="2647950"/>
          </a:xfrm>
          <a:prstGeom prst="rect">
            <a:avLst/>
          </a:prstGeom>
        </p:spPr>
      </p:pic>
    </p:spTree>
    <p:extLst>
      <p:ext uri="{BB962C8B-B14F-4D97-AF65-F5344CB8AC3E}">
        <p14:creationId xmlns:p14="http://schemas.microsoft.com/office/powerpoint/2010/main" val="3412438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关键</a:t>
            </a:r>
            <a:r>
              <a:rPr lang="zh-CN" altLang="en-US" dirty="0"/>
              <a:t>线程和进程绑定</a:t>
            </a:r>
            <a:r>
              <a:rPr lang="en-US" altLang="zh-CN" dirty="0"/>
              <a:t>CPU</a:t>
            </a:r>
            <a:r>
              <a:rPr lang="zh-CN" altLang="en-US" dirty="0"/>
              <a:t>核心，减少上下文切换，提升</a:t>
            </a:r>
            <a:r>
              <a:rPr lang="zh-CN" altLang="en-US" dirty="0" smtClean="0"/>
              <a:t>性能</a:t>
            </a:r>
            <a:endParaRPr lang="en-US" altLang="zh-CN" dirty="0" smtClean="0"/>
          </a:p>
          <a:p>
            <a:pPr marL="109728" indent="0">
              <a:buNone/>
            </a:pPr>
            <a:endParaRPr lang="en-US" altLang="zh-CN" dirty="0"/>
          </a:p>
          <a:p>
            <a:pPr marL="109728" indent="0">
              <a:buNone/>
            </a:pPr>
            <a:r>
              <a:rPr lang="zh-CN" altLang="en-US" dirty="0" smtClean="0"/>
              <a:t>方式三：</a:t>
            </a:r>
            <a:endParaRPr lang="en-US" altLang="zh-CN" dirty="0" smtClean="0"/>
          </a:p>
          <a:p>
            <a:pPr marL="109728" indent="0">
              <a:buNone/>
            </a:pPr>
            <a:r>
              <a:rPr lang="zh-CN" altLang="en-US" dirty="0"/>
              <a:t>应用中</a:t>
            </a:r>
            <a:r>
              <a:rPr lang="zh-CN" altLang="en-US" dirty="0" smtClean="0"/>
              <a:t>通过</a:t>
            </a:r>
            <a:r>
              <a:rPr lang="en-US" altLang="zh-CN" dirty="0" err="1"/>
              <a:t>SetProcessAffinityMask</a:t>
            </a:r>
            <a:r>
              <a:rPr lang="zh-CN" altLang="en-US" dirty="0" smtClean="0"/>
              <a:t>调用设置进程的</a:t>
            </a:r>
            <a:r>
              <a:rPr lang="en-US" altLang="zh-CN" dirty="0"/>
              <a:t>CPU</a:t>
            </a:r>
            <a:r>
              <a:rPr lang="zh-CN" altLang="en-US" dirty="0"/>
              <a:t>核心绑定</a:t>
            </a:r>
            <a:endParaRPr lang="en-US" altLang="zh-CN" dirty="0"/>
          </a:p>
          <a:p>
            <a:pPr marL="109728" indent="0">
              <a:buNone/>
            </a:pPr>
            <a:endParaRPr lang="en-US" altLang="zh-CN" dirty="0" smtClean="0"/>
          </a:p>
          <a:p>
            <a:pPr marL="109728" indent="0">
              <a:buNone/>
            </a:pPr>
            <a:r>
              <a:rPr lang="zh-CN" altLang="en-US" dirty="0" smtClean="0"/>
              <a:t>应用中通过</a:t>
            </a:r>
            <a:r>
              <a:rPr lang="en-US" altLang="zh-CN" dirty="0" err="1" smtClean="0"/>
              <a:t>SetThreadAffinityMask</a:t>
            </a:r>
            <a:r>
              <a:rPr lang="zh-CN" altLang="en-US" dirty="0" smtClean="0"/>
              <a:t>调用设置线程的</a:t>
            </a:r>
            <a:r>
              <a:rPr lang="en-US" altLang="zh-CN" dirty="0" smtClean="0"/>
              <a:t>CPU</a:t>
            </a:r>
            <a:r>
              <a:rPr lang="zh-CN" altLang="en-US" dirty="0" smtClean="0"/>
              <a:t>核心绑定</a:t>
            </a:r>
            <a:endParaRPr lang="en-US" altLang="zh-CN" dirty="0" smtClean="0"/>
          </a:p>
          <a:p>
            <a:pPr marL="109728" indent="0">
              <a:buNone/>
            </a:pPr>
            <a:endParaRPr lang="en-US" altLang="zh-CN" dirty="0"/>
          </a:p>
        </p:txBody>
      </p:sp>
      <p:sp>
        <p:nvSpPr>
          <p:cNvPr id="3" name="标题 2"/>
          <p:cNvSpPr>
            <a:spLocks noGrp="1"/>
          </p:cNvSpPr>
          <p:nvPr>
            <p:ph type="title"/>
          </p:nvPr>
        </p:nvSpPr>
        <p:spPr/>
        <p:txBody>
          <a:bodyPr>
            <a:normAutofit/>
          </a:bodyPr>
          <a:lstStyle/>
          <a:p>
            <a:r>
              <a:rPr lang="zh-CN" altLang="en-US" dirty="0"/>
              <a:t>应用</a:t>
            </a:r>
            <a:r>
              <a:rPr lang="zh-CN" altLang="en-US" dirty="0" smtClean="0"/>
              <a:t>优化</a:t>
            </a:r>
            <a:endParaRPr lang="zh-CN" altLang="en-US" dirty="0"/>
          </a:p>
        </p:txBody>
      </p:sp>
    </p:spTree>
    <p:extLst>
      <p:ext uri="{BB962C8B-B14F-4D97-AF65-F5344CB8AC3E}">
        <p14:creationId xmlns:p14="http://schemas.microsoft.com/office/powerpoint/2010/main" val="939457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读写</a:t>
            </a:r>
            <a:r>
              <a:rPr lang="zh-CN" altLang="en-US" dirty="0"/>
              <a:t>分离，查询使用备库</a:t>
            </a:r>
            <a:r>
              <a:rPr lang="en-US" altLang="zh-CN" dirty="0"/>
              <a:t>,</a:t>
            </a:r>
            <a:r>
              <a:rPr lang="zh-CN" altLang="en-US" dirty="0"/>
              <a:t>事务使用主库，主库到备库采用</a:t>
            </a:r>
            <a:r>
              <a:rPr lang="en-US" altLang="zh-CN" dirty="0"/>
              <a:t>always on</a:t>
            </a:r>
            <a:r>
              <a:rPr lang="zh-CN" altLang="en-US" dirty="0"/>
              <a:t>同步</a:t>
            </a:r>
            <a:endParaRPr lang="en-US" altLang="zh-CN" dirty="0"/>
          </a:p>
        </p:txBody>
      </p:sp>
      <p:sp>
        <p:nvSpPr>
          <p:cNvPr id="3" name="标题 2"/>
          <p:cNvSpPr>
            <a:spLocks noGrp="1"/>
          </p:cNvSpPr>
          <p:nvPr>
            <p:ph type="title"/>
          </p:nvPr>
        </p:nvSpPr>
        <p:spPr/>
        <p:txBody>
          <a:bodyPr>
            <a:normAutofit/>
          </a:bodyPr>
          <a:lstStyle/>
          <a:p>
            <a:r>
              <a:rPr lang="zh-CN" altLang="en-US" dirty="0"/>
              <a:t>应用</a:t>
            </a:r>
            <a:r>
              <a:rPr lang="zh-CN" altLang="en-US" dirty="0" smtClean="0"/>
              <a:t>优化</a:t>
            </a:r>
            <a:endParaRPr lang="zh-CN" altLang="en-US" dirty="0"/>
          </a:p>
        </p:txBody>
      </p:sp>
      <p:pic>
        <p:nvPicPr>
          <p:cNvPr id="4" name="图片 3"/>
          <p:cNvPicPr>
            <a:picLocks noChangeAspect="1"/>
          </p:cNvPicPr>
          <p:nvPr/>
        </p:nvPicPr>
        <p:blipFill>
          <a:blip r:embed="rId2"/>
          <a:stretch>
            <a:fillRect/>
          </a:stretch>
        </p:blipFill>
        <p:spPr>
          <a:xfrm>
            <a:off x="323528" y="2996952"/>
            <a:ext cx="7978730" cy="3010339"/>
          </a:xfrm>
          <a:prstGeom prst="rect">
            <a:avLst/>
          </a:prstGeom>
        </p:spPr>
      </p:pic>
    </p:spTree>
    <p:extLst>
      <p:ext uri="{BB962C8B-B14F-4D97-AF65-F5344CB8AC3E}">
        <p14:creationId xmlns:p14="http://schemas.microsoft.com/office/powerpoint/2010/main" val="2582069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dirty="0" smtClean="0">
                <a:latin typeface="微软雅黑"/>
              </a:rPr>
              <a:t>减少不必要的对象创建，尽量缓存重用对象</a:t>
            </a:r>
            <a:endParaRPr lang="zh-CN" altLang="en-US" dirty="0"/>
          </a:p>
          <a:p>
            <a:endParaRPr lang="en-US" altLang="zh-CN" dirty="0" smtClean="0"/>
          </a:p>
          <a:p>
            <a:endParaRPr lang="en-US" altLang="zh-CN" dirty="0"/>
          </a:p>
          <a:p>
            <a:pPr marL="109728" indent="0">
              <a:buNone/>
            </a:pPr>
            <a:r>
              <a:rPr lang="zh-CN" altLang="en-US" dirty="0" smtClean="0"/>
              <a:t> 对象创建和销毁是个耗时费力的工作</a:t>
            </a:r>
            <a:endParaRPr lang="zh-CN" altLang="en-US" dirty="0"/>
          </a:p>
        </p:txBody>
      </p:sp>
      <p:sp>
        <p:nvSpPr>
          <p:cNvPr id="3" name="标题 2"/>
          <p:cNvSpPr>
            <a:spLocks noGrp="1"/>
          </p:cNvSpPr>
          <p:nvPr>
            <p:ph type="title"/>
          </p:nvPr>
        </p:nvSpPr>
        <p:spPr/>
        <p:txBody>
          <a:bodyPr>
            <a:normAutofit/>
          </a:bodyPr>
          <a:lstStyle/>
          <a:p>
            <a:r>
              <a:rPr lang="zh-CN" altLang="en-US" dirty="0"/>
              <a:t>应用</a:t>
            </a:r>
            <a:r>
              <a:rPr lang="zh-CN" altLang="en-US" dirty="0" smtClean="0"/>
              <a:t>优化</a:t>
            </a:r>
            <a:endParaRPr lang="zh-CN" altLang="en-US" dirty="0"/>
          </a:p>
        </p:txBody>
      </p:sp>
    </p:spTree>
    <p:extLst>
      <p:ext uri="{BB962C8B-B14F-4D97-AF65-F5344CB8AC3E}">
        <p14:creationId xmlns:p14="http://schemas.microsoft.com/office/powerpoint/2010/main" val="151951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数据库</a:t>
            </a:r>
            <a:r>
              <a:rPr lang="zh-CN" altLang="en-US" dirty="0"/>
              <a:t>性能</a:t>
            </a:r>
            <a:r>
              <a:rPr lang="en-US" altLang="zh-CN" dirty="0"/>
              <a:t>SQL(</a:t>
            </a:r>
            <a:r>
              <a:rPr lang="zh-CN" altLang="en-US" dirty="0"/>
              <a:t>索引使用、数据库</a:t>
            </a:r>
            <a:r>
              <a:rPr lang="zh-CN" altLang="en-US" dirty="0" smtClean="0"/>
              <a:t>瓶颈、缓存处理</a:t>
            </a:r>
            <a:r>
              <a:rPr lang="en-US" altLang="zh-CN" dirty="0" smtClean="0"/>
              <a:t>)</a:t>
            </a:r>
          </a:p>
          <a:p>
            <a:endParaRPr lang="en-US" altLang="zh-CN" dirty="0"/>
          </a:p>
          <a:p>
            <a:r>
              <a:rPr lang="en-US" altLang="zh-CN" dirty="0" err="1" smtClean="0"/>
              <a:t>intel</a:t>
            </a:r>
            <a:r>
              <a:rPr lang="en-US" altLang="zh-CN" dirty="0" smtClean="0"/>
              <a:t> </a:t>
            </a:r>
            <a:r>
              <a:rPr lang="en-US" altLang="zh-CN" dirty="0" err="1" smtClean="0"/>
              <a:t>vtune</a:t>
            </a:r>
            <a:r>
              <a:rPr lang="zh-CN" altLang="en-US" dirty="0" smtClean="0"/>
              <a:t>工具</a:t>
            </a:r>
            <a:endParaRPr lang="en-US" altLang="zh-CN" dirty="0"/>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a:t>性能优化工具与方法</a:t>
            </a:r>
            <a:endParaRPr lang="en-US" altLang="zh-CN" dirty="0"/>
          </a:p>
        </p:txBody>
      </p:sp>
    </p:spTree>
    <p:extLst>
      <p:ext uri="{BB962C8B-B14F-4D97-AF65-F5344CB8AC3E}">
        <p14:creationId xmlns:p14="http://schemas.microsoft.com/office/powerpoint/2010/main" val="1652273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altLang="zh-CN" dirty="0" smtClean="0"/>
              <a:t>A.</a:t>
            </a:r>
            <a:r>
              <a:rPr lang="zh-CN" altLang="en-US" dirty="0"/>
              <a:t>数据库性能</a:t>
            </a:r>
            <a:r>
              <a:rPr lang="en-US" altLang="zh-CN" dirty="0"/>
              <a:t>SQL(</a:t>
            </a:r>
            <a:r>
              <a:rPr lang="zh-CN" altLang="en-US" dirty="0"/>
              <a:t>索引使用、数据库瓶颈</a:t>
            </a:r>
            <a:r>
              <a:rPr lang="en-US" altLang="zh-CN" dirty="0" smtClean="0"/>
              <a:t>)</a:t>
            </a:r>
          </a:p>
          <a:p>
            <a:endParaRPr lang="en-US" altLang="zh-CN" dirty="0"/>
          </a:p>
          <a:p>
            <a:r>
              <a:rPr lang="en-US" altLang="zh-CN" dirty="0"/>
              <a:t>select </a:t>
            </a:r>
            <a:r>
              <a:rPr lang="en-US" altLang="zh-CN" dirty="0" err="1"/>
              <a:t>t.total_elapsed_time</a:t>
            </a:r>
            <a:r>
              <a:rPr lang="en-US" altLang="zh-CN" dirty="0"/>
              <a:t>, </a:t>
            </a:r>
            <a:r>
              <a:rPr lang="en-US" altLang="zh-CN" dirty="0" err="1"/>
              <a:t>t.execution_count</a:t>
            </a:r>
            <a:r>
              <a:rPr lang="en-US" altLang="zh-CN" dirty="0"/>
              <a:t>, </a:t>
            </a:r>
            <a:r>
              <a:rPr lang="en-US" altLang="zh-CN" dirty="0" err="1"/>
              <a:t>t.total_elapsed_time</a:t>
            </a:r>
            <a:r>
              <a:rPr lang="en-US" altLang="zh-CN" dirty="0"/>
              <a:t>/</a:t>
            </a:r>
            <a:r>
              <a:rPr lang="en-US" altLang="zh-CN" dirty="0" err="1"/>
              <a:t>t.execution_count</a:t>
            </a:r>
            <a:r>
              <a:rPr lang="en-US" altLang="zh-CN" dirty="0"/>
              <a:t> </a:t>
            </a:r>
            <a:r>
              <a:rPr lang="en-US" altLang="zh-CN" dirty="0" err="1"/>
              <a:t>averge_time</a:t>
            </a:r>
            <a:r>
              <a:rPr lang="en-US" altLang="zh-CN" dirty="0"/>
              <a:t> ,</a:t>
            </a:r>
          </a:p>
          <a:p>
            <a:r>
              <a:rPr lang="en-US" altLang="zh-CN" dirty="0"/>
              <a:t> (SELECT TOP 1 SUBSTRING(</a:t>
            </a:r>
            <a:r>
              <a:rPr lang="en-US" altLang="zh-CN" dirty="0" err="1"/>
              <a:t>st.text,statement_start_offset</a:t>
            </a:r>
            <a:r>
              <a:rPr lang="en-US" altLang="zh-CN" dirty="0"/>
              <a:t> / 2+1 , </a:t>
            </a:r>
          </a:p>
          <a:p>
            <a:r>
              <a:rPr lang="en-US" altLang="zh-CN" dirty="0"/>
              <a:t>      ( (CASE WHEN </a:t>
            </a:r>
            <a:r>
              <a:rPr lang="en-US" altLang="zh-CN" dirty="0" err="1"/>
              <a:t>statement_end_offset</a:t>
            </a:r>
            <a:r>
              <a:rPr lang="en-US" altLang="zh-CN" dirty="0"/>
              <a:t> = -1 </a:t>
            </a:r>
          </a:p>
          <a:p>
            <a:r>
              <a:rPr lang="en-US" altLang="zh-CN" dirty="0"/>
              <a:t>         THEN (LEN(CONVERT(</a:t>
            </a:r>
            <a:r>
              <a:rPr lang="en-US" altLang="zh-CN" dirty="0" err="1"/>
              <a:t>nvarchar</a:t>
            </a:r>
            <a:r>
              <a:rPr lang="en-US" altLang="zh-CN" dirty="0"/>
              <a:t>(max),</a:t>
            </a:r>
            <a:r>
              <a:rPr lang="en-US" altLang="zh-CN" dirty="0" err="1"/>
              <a:t>st.text</a:t>
            </a:r>
            <a:r>
              <a:rPr lang="en-US" altLang="zh-CN" dirty="0"/>
              <a:t>)) * 2) </a:t>
            </a:r>
          </a:p>
          <a:p>
            <a:r>
              <a:rPr lang="en-US" altLang="zh-CN" dirty="0"/>
              <a:t>         ELSE </a:t>
            </a:r>
            <a:r>
              <a:rPr lang="en-US" altLang="zh-CN" dirty="0" err="1"/>
              <a:t>statement_end_offset</a:t>
            </a:r>
            <a:r>
              <a:rPr lang="en-US" altLang="zh-CN" dirty="0"/>
              <a:t> END)  - </a:t>
            </a:r>
            <a:r>
              <a:rPr lang="en-US" altLang="zh-CN" dirty="0" err="1"/>
              <a:t>statement_start_offset</a:t>
            </a:r>
            <a:r>
              <a:rPr lang="en-US" altLang="zh-CN" dirty="0"/>
              <a:t>) / 2+1))  AS </a:t>
            </a:r>
            <a:r>
              <a:rPr lang="en-US" altLang="zh-CN" dirty="0" err="1"/>
              <a:t>sql_statement</a:t>
            </a:r>
            <a:r>
              <a:rPr lang="en-US" altLang="zh-CN" dirty="0"/>
              <a:t>,</a:t>
            </a:r>
          </a:p>
          <a:p>
            <a:r>
              <a:rPr lang="en-US" altLang="zh-CN" dirty="0"/>
              <a:t>         </a:t>
            </a:r>
            <a:r>
              <a:rPr lang="en-US" altLang="zh-CN" dirty="0" err="1"/>
              <a:t>ph.query_plan</a:t>
            </a:r>
            <a:r>
              <a:rPr lang="en-US" altLang="zh-CN" dirty="0"/>
              <a:t>,</a:t>
            </a:r>
          </a:p>
          <a:p>
            <a:r>
              <a:rPr lang="en-US" altLang="zh-CN" dirty="0"/>
              <a:t> t.* from  </a:t>
            </a:r>
            <a:r>
              <a:rPr lang="en-US" altLang="zh-CN" dirty="0" err="1"/>
              <a:t>sys.dm_exec_query_stats</a:t>
            </a:r>
            <a:r>
              <a:rPr lang="en-US" altLang="zh-CN" dirty="0"/>
              <a:t> AS t</a:t>
            </a:r>
          </a:p>
          <a:p>
            <a:r>
              <a:rPr lang="en-US" altLang="zh-CN" dirty="0"/>
              <a:t>CROSS APPLY </a:t>
            </a:r>
            <a:r>
              <a:rPr lang="en-US" altLang="zh-CN" dirty="0" err="1"/>
              <a:t>sys.dm_exec_sql_text</a:t>
            </a:r>
            <a:r>
              <a:rPr lang="en-US" altLang="zh-CN" dirty="0"/>
              <a:t>(</a:t>
            </a:r>
            <a:r>
              <a:rPr lang="en-US" altLang="zh-CN" dirty="0" err="1"/>
              <a:t>t.sql_handle</a:t>
            </a:r>
            <a:r>
              <a:rPr lang="en-US" altLang="zh-CN" dirty="0"/>
              <a:t>) AS </a:t>
            </a:r>
            <a:r>
              <a:rPr lang="en-US" altLang="zh-CN" dirty="0" err="1"/>
              <a:t>st</a:t>
            </a:r>
            <a:endParaRPr lang="en-US" altLang="zh-CN" dirty="0"/>
          </a:p>
          <a:p>
            <a:r>
              <a:rPr lang="en-US" altLang="zh-CN" dirty="0"/>
              <a:t>CROSS APPLY </a:t>
            </a:r>
            <a:r>
              <a:rPr lang="en-US" altLang="zh-CN" dirty="0" err="1"/>
              <a:t>sys.dm_exec_query_plan</a:t>
            </a:r>
            <a:r>
              <a:rPr lang="en-US" altLang="zh-CN" dirty="0"/>
              <a:t>(</a:t>
            </a:r>
            <a:r>
              <a:rPr lang="en-US" altLang="zh-CN" dirty="0" err="1"/>
              <a:t>t.plan_handle</a:t>
            </a:r>
            <a:r>
              <a:rPr lang="en-US" altLang="zh-CN" dirty="0"/>
              <a:t>) AS </a:t>
            </a:r>
            <a:r>
              <a:rPr lang="en-US" altLang="zh-CN" dirty="0" err="1"/>
              <a:t>ph</a:t>
            </a:r>
            <a:endParaRPr lang="en-US" altLang="zh-CN" dirty="0"/>
          </a:p>
          <a:p>
            <a:r>
              <a:rPr lang="en-US" altLang="zh-CN" dirty="0"/>
              <a:t> order by  </a:t>
            </a:r>
            <a:r>
              <a:rPr lang="en-US" altLang="zh-CN" dirty="0" err="1"/>
              <a:t>t.execution_count</a:t>
            </a:r>
            <a:r>
              <a:rPr lang="en-US" altLang="zh-CN" dirty="0"/>
              <a:t>  DESC, </a:t>
            </a:r>
            <a:r>
              <a:rPr lang="en-US" altLang="zh-CN" dirty="0" err="1"/>
              <a:t>t.total_elapsed_time</a:t>
            </a:r>
            <a:r>
              <a:rPr lang="en-US" altLang="zh-CN" dirty="0"/>
              <a:t> </a:t>
            </a:r>
            <a:r>
              <a:rPr lang="en-US" altLang="zh-CN" dirty="0" smtClean="0"/>
              <a:t>DESC</a:t>
            </a:r>
          </a:p>
          <a:p>
            <a:endParaRPr lang="en-US" altLang="zh-CN" dirty="0"/>
          </a:p>
          <a:p>
            <a:endParaRPr lang="zh-CN" altLang="en-US" dirty="0"/>
          </a:p>
          <a:p>
            <a:endParaRPr lang="zh-CN" altLang="en-US" dirty="0"/>
          </a:p>
        </p:txBody>
      </p:sp>
      <p:sp>
        <p:nvSpPr>
          <p:cNvPr id="3" name="标题 2"/>
          <p:cNvSpPr>
            <a:spLocks noGrp="1"/>
          </p:cNvSpPr>
          <p:nvPr>
            <p:ph type="title"/>
          </p:nvPr>
        </p:nvSpPr>
        <p:spPr/>
        <p:txBody>
          <a:bodyPr>
            <a:normAutofit fontScale="90000"/>
          </a:bodyPr>
          <a:lstStyle/>
          <a:p>
            <a:r>
              <a:rPr lang="zh-CN" altLang="en-US" dirty="0"/>
              <a:t>数据库性能</a:t>
            </a:r>
            <a:r>
              <a:rPr lang="en-US" altLang="zh-CN" dirty="0"/>
              <a:t>SQL(SQL</a:t>
            </a:r>
            <a:r>
              <a:rPr lang="zh-CN" altLang="en-US" dirty="0"/>
              <a:t>执行次数、平均消耗、执行计划等</a:t>
            </a:r>
            <a:r>
              <a:rPr lang="en-US" altLang="zh-CN" dirty="0"/>
              <a: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340768"/>
            <a:ext cx="8784976" cy="4344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406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数据库性能</a:t>
            </a:r>
            <a:r>
              <a:rPr lang="en-US" altLang="zh-CN" dirty="0" smtClean="0"/>
              <a:t>SQL(</a:t>
            </a:r>
            <a:r>
              <a:rPr lang="zh-CN" altLang="en-US" dirty="0" smtClean="0"/>
              <a:t>数据库等待时间类型、时间、次数统计等</a:t>
            </a:r>
            <a:r>
              <a:rPr lang="en-US" altLang="zh-CN" dirty="0" smtClean="0"/>
              <a:t>)</a:t>
            </a:r>
            <a:endParaRPr lang="zh-CN" altLang="en-US" dirty="0"/>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1664289"/>
            <a:ext cx="8784976" cy="4212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37431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数据库性能</a:t>
            </a:r>
            <a:r>
              <a:rPr lang="en-US" altLang="zh-CN" dirty="0" smtClean="0"/>
              <a:t>SQL(</a:t>
            </a:r>
            <a:r>
              <a:rPr lang="zh-CN" altLang="en-US" dirty="0"/>
              <a:t>清除数据库统计信息</a:t>
            </a:r>
            <a:r>
              <a:rPr lang="en-US" altLang="zh-CN" dirty="0" smtClean="0"/>
              <a:t>)</a:t>
            </a:r>
            <a:endParaRPr lang="zh-CN" altLang="en-US" dirty="0"/>
          </a:p>
        </p:txBody>
      </p:sp>
      <p:sp>
        <p:nvSpPr>
          <p:cNvPr id="2" name="内容占位符 1"/>
          <p:cNvSpPr>
            <a:spLocks noGrp="1"/>
          </p:cNvSpPr>
          <p:nvPr>
            <p:ph idx="1"/>
          </p:nvPr>
        </p:nvSpPr>
        <p:spPr/>
        <p:txBody>
          <a:bodyPr/>
          <a:lstStyle/>
          <a:p>
            <a:r>
              <a:rPr lang="en-US" altLang="zh-CN" dirty="0"/>
              <a:t>--</a:t>
            </a:r>
            <a:r>
              <a:rPr lang="zh-CN" altLang="en-US" dirty="0"/>
              <a:t>清空</a:t>
            </a:r>
            <a:r>
              <a:rPr lang="en-US" altLang="zh-CN" dirty="0"/>
              <a:t>wait</a:t>
            </a:r>
            <a:r>
              <a:rPr lang="zh-CN" altLang="en-US" dirty="0"/>
              <a:t>等信息</a:t>
            </a:r>
          </a:p>
          <a:p>
            <a:pPr marL="109728" indent="0">
              <a:buNone/>
            </a:pPr>
            <a:r>
              <a:rPr lang="en-US" altLang="zh-CN" dirty="0" smtClean="0"/>
              <a:t> DBCC </a:t>
            </a:r>
            <a:r>
              <a:rPr lang="en-US" altLang="zh-CN" dirty="0" err="1"/>
              <a:t>freeproccache</a:t>
            </a:r>
            <a:r>
              <a:rPr lang="en-US" altLang="zh-CN" dirty="0"/>
              <a:t> </a:t>
            </a:r>
          </a:p>
          <a:p>
            <a:pPr marL="109728" indent="0">
              <a:buNone/>
            </a:pPr>
            <a:r>
              <a:rPr lang="en-US" altLang="zh-CN" dirty="0" smtClean="0"/>
              <a:t> GO</a:t>
            </a:r>
            <a:endParaRPr lang="en-US" altLang="zh-CN" dirty="0"/>
          </a:p>
          <a:p>
            <a:pPr marL="109728" indent="0">
              <a:buNone/>
            </a:pPr>
            <a:r>
              <a:rPr lang="en-US" altLang="zh-CN" dirty="0" smtClean="0"/>
              <a:t> DBCC </a:t>
            </a:r>
            <a:r>
              <a:rPr lang="en-US" altLang="zh-CN" dirty="0"/>
              <a:t>SQLPERF('</a:t>
            </a:r>
            <a:r>
              <a:rPr lang="en-US" altLang="zh-CN" dirty="0" err="1"/>
              <a:t>sys.dm_os_wait_stats</a:t>
            </a:r>
            <a:r>
              <a:rPr lang="en-US" altLang="zh-CN" dirty="0"/>
              <a:t>', CLEAR);</a:t>
            </a:r>
          </a:p>
          <a:p>
            <a:pPr marL="109728" indent="0">
              <a:buNone/>
            </a:pPr>
            <a:r>
              <a:rPr lang="en-US" altLang="zh-CN" dirty="0" smtClean="0"/>
              <a:t> GO</a:t>
            </a:r>
            <a:endParaRPr lang="en-US" altLang="zh-CN" dirty="0"/>
          </a:p>
          <a:p>
            <a:pPr marL="109728" indent="0">
              <a:buNone/>
            </a:pPr>
            <a:r>
              <a:rPr lang="en-US" altLang="zh-CN" dirty="0" smtClean="0"/>
              <a:t> DBCC </a:t>
            </a:r>
            <a:r>
              <a:rPr lang="en-US" altLang="zh-CN" dirty="0"/>
              <a:t>SQLPERF('</a:t>
            </a:r>
            <a:r>
              <a:rPr lang="en-US" altLang="zh-CN" dirty="0" err="1"/>
              <a:t>sys.dm_os_latch_stats</a:t>
            </a:r>
            <a:r>
              <a:rPr lang="en-US" altLang="zh-CN" dirty="0"/>
              <a:t>', CLEAR);</a:t>
            </a:r>
          </a:p>
          <a:p>
            <a:pPr marL="109728" indent="0">
              <a:buNone/>
            </a:pPr>
            <a:r>
              <a:rPr lang="en-US" altLang="zh-CN" dirty="0" smtClean="0"/>
              <a:t> GO</a:t>
            </a:r>
            <a:endParaRPr lang="zh-CN" altLang="en-US" dirty="0"/>
          </a:p>
        </p:txBody>
      </p:sp>
    </p:spTree>
    <p:extLst>
      <p:ext uri="{BB962C8B-B14F-4D97-AF65-F5344CB8AC3E}">
        <p14:creationId xmlns:p14="http://schemas.microsoft.com/office/powerpoint/2010/main" val="1572840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smtClean="0"/>
              <a:t>VTune</a:t>
            </a:r>
            <a:r>
              <a:rPr lang="zh-CN" altLang="en-US" dirty="0" smtClean="0"/>
              <a:t>性能分析器是</a:t>
            </a:r>
            <a:r>
              <a:rPr lang="en-US" altLang="zh-CN" dirty="0" err="1" smtClean="0"/>
              <a:t>intel</a:t>
            </a:r>
            <a:r>
              <a:rPr lang="zh-CN" altLang="en-US" dirty="0" smtClean="0"/>
              <a:t>提供的用于分析程序性能的工具，它能帮助确定程序的热点（</a:t>
            </a:r>
            <a:r>
              <a:rPr lang="en-US" altLang="zh-CN" dirty="0" smtClean="0"/>
              <a:t>hotspot</a:t>
            </a:r>
            <a:r>
              <a:rPr lang="zh-CN" altLang="en-US" dirty="0" smtClean="0"/>
              <a:t>），找到性能瓶颈。</a:t>
            </a:r>
            <a:endParaRPr lang="zh-CN" altLang="en-US" dirty="0"/>
          </a:p>
          <a:p>
            <a:pPr marL="109728" indent="0">
              <a:buNone/>
            </a:pPr>
            <a:endParaRPr lang="zh-CN" altLang="en-US" dirty="0"/>
          </a:p>
        </p:txBody>
      </p:sp>
      <p:sp>
        <p:nvSpPr>
          <p:cNvPr id="3" name="标题 2"/>
          <p:cNvSpPr>
            <a:spLocks noGrp="1"/>
          </p:cNvSpPr>
          <p:nvPr>
            <p:ph type="title"/>
          </p:nvPr>
        </p:nvSpPr>
        <p:spPr/>
        <p:txBody>
          <a:bodyPr>
            <a:normAutofit/>
          </a:bodyPr>
          <a:lstStyle/>
          <a:p>
            <a:r>
              <a:rPr lang="en-US" altLang="zh-CN" dirty="0" smtClean="0"/>
              <a:t>Intel </a:t>
            </a:r>
            <a:r>
              <a:rPr lang="en-US" altLang="zh-CN" dirty="0" err="1" smtClean="0"/>
              <a:t>vtune</a:t>
            </a:r>
            <a:r>
              <a:rPr lang="zh-CN" altLang="en-US" dirty="0" smtClean="0"/>
              <a:t>工具</a:t>
            </a:r>
            <a:endParaRPr lang="zh-CN" altLang="en-US" dirty="0"/>
          </a:p>
        </p:txBody>
      </p:sp>
    </p:spTree>
    <p:extLst>
      <p:ext uri="{BB962C8B-B14F-4D97-AF65-F5344CB8AC3E}">
        <p14:creationId xmlns:p14="http://schemas.microsoft.com/office/powerpoint/2010/main" val="14354012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755576" y="2915816"/>
            <a:ext cx="7124700" cy="2276475"/>
          </a:xfrm>
          <a:prstGeom prst="rect">
            <a:avLst/>
          </a:prstGeom>
        </p:spPr>
      </p:pic>
      <p:sp>
        <p:nvSpPr>
          <p:cNvPr id="3" name="标题 2"/>
          <p:cNvSpPr>
            <a:spLocks noGrp="1"/>
          </p:cNvSpPr>
          <p:nvPr>
            <p:ph type="title"/>
          </p:nvPr>
        </p:nvSpPr>
        <p:spPr>
          <a:xfrm>
            <a:off x="491158" y="1772816"/>
            <a:ext cx="8229600" cy="1143000"/>
          </a:xfrm>
        </p:spPr>
        <p:txBody>
          <a:bodyPr>
            <a:normAutofit/>
          </a:bodyPr>
          <a:lstStyle/>
          <a:p>
            <a:pPr marL="365760" indent="-256032">
              <a:spcBef>
                <a:spcPts val="400"/>
              </a:spcBef>
              <a:buClr>
                <a:schemeClr val="accent1"/>
              </a:buClr>
              <a:buSzPct val="68000"/>
              <a:buFont typeface="Wingdings 3"/>
              <a:buChar char=""/>
            </a:pPr>
            <a:r>
              <a:rPr lang="zh-CN" altLang="en-US" sz="2700" dirty="0">
                <a:solidFill>
                  <a:schemeClr val="tx1"/>
                </a:solidFill>
                <a:latin typeface="+mn-lt"/>
                <a:ea typeface="+mn-ea"/>
                <a:cs typeface="+mn-cs"/>
              </a:rPr>
              <a:t>创建</a:t>
            </a:r>
            <a:r>
              <a:rPr lang="en-US" altLang="zh-CN" sz="2700" dirty="0" err="1">
                <a:solidFill>
                  <a:schemeClr val="tx1"/>
                </a:solidFill>
                <a:latin typeface="+mn-lt"/>
                <a:ea typeface="+mn-ea"/>
                <a:cs typeface="+mn-cs"/>
              </a:rPr>
              <a:t>vtune</a:t>
            </a:r>
            <a:r>
              <a:rPr lang="zh-CN" altLang="en-US" sz="2700" dirty="0">
                <a:solidFill>
                  <a:schemeClr val="tx1"/>
                </a:solidFill>
                <a:latin typeface="+mn-lt"/>
                <a:ea typeface="+mn-ea"/>
                <a:cs typeface="+mn-cs"/>
              </a:rPr>
              <a:t>调优工程</a:t>
            </a:r>
          </a:p>
        </p:txBody>
      </p:sp>
      <p:sp>
        <p:nvSpPr>
          <p:cNvPr id="5" name="标题 2"/>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dirty="0" smtClean="0"/>
              <a:t>Intel </a:t>
            </a:r>
            <a:r>
              <a:rPr lang="en-US" altLang="zh-CN" dirty="0" err="1" smtClean="0"/>
              <a:t>Vtune</a:t>
            </a:r>
            <a:r>
              <a:rPr lang="zh-CN" altLang="en-US" dirty="0" smtClean="0"/>
              <a:t>工具的使用</a:t>
            </a:r>
            <a:endParaRPr lang="zh-CN" altLang="en-US" dirty="0"/>
          </a:p>
        </p:txBody>
      </p:sp>
    </p:spTree>
    <p:extLst>
      <p:ext uri="{BB962C8B-B14F-4D97-AF65-F5344CB8AC3E}">
        <p14:creationId xmlns:p14="http://schemas.microsoft.com/office/powerpoint/2010/main" val="3157264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87624" y="1196752"/>
            <a:ext cx="5855543" cy="5055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经纪订单架构</a:t>
            </a:r>
            <a:endParaRPr lang="zh-CN" altLang="en-US" dirty="0"/>
          </a:p>
        </p:txBody>
      </p:sp>
    </p:spTree>
    <p:extLst>
      <p:ext uri="{BB962C8B-B14F-4D97-AF65-F5344CB8AC3E}">
        <p14:creationId xmlns:p14="http://schemas.microsoft.com/office/powerpoint/2010/main" val="2923109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Intel </a:t>
            </a:r>
            <a:r>
              <a:rPr lang="en-US" altLang="zh-CN" dirty="0" err="1" smtClean="0"/>
              <a:t>Vtune</a:t>
            </a:r>
            <a:r>
              <a:rPr lang="zh-CN" altLang="en-US" dirty="0" smtClean="0"/>
              <a:t>工具的使用</a:t>
            </a:r>
            <a:endParaRPr lang="zh-CN" altLang="en-US" dirty="0"/>
          </a:p>
        </p:txBody>
      </p:sp>
      <p:sp>
        <p:nvSpPr>
          <p:cNvPr id="6" name="标题 2"/>
          <p:cNvSpPr txBox="1">
            <a:spLocks/>
          </p:cNvSpPr>
          <p:nvPr/>
        </p:nvSpPr>
        <p:spPr>
          <a:xfrm>
            <a:off x="323528" y="1052736"/>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zh-CN" altLang="en-US" sz="2700" dirty="0">
                <a:solidFill>
                  <a:schemeClr val="tx1"/>
                </a:solidFill>
                <a:latin typeface="+mn-lt"/>
                <a:ea typeface="+mn-ea"/>
                <a:cs typeface="+mn-cs"/>
              </a:rPr>
              <a:t>指定调优的进程</a:t>
            </a:r>
          </a:p>
        </p:txBody>
      </p:sp>
      <p:pic>
        <p:nvPicPr>
          <p:cNvPr id="8" name="内容占位符 4"/>
          <p:cNvPicPr>
            <a:picLocks noGrp="1" noChangeAspect="1"/>
          </p:cNvPicPr>
          <p:nvPr>
            <p:ph idx="1"/>
          </p:nvPr>
        </p:nvPicPr>
        <p:blipFill>
          <a:blip r:embed="rId2"/>
          <a:stretch>
            <a:fillRect/>
          </a:stretch>
        </p:blipFill>
        <p:spPr>
          <a:xfrm>
            <a:off x="457200" y="2492896"/>
            <a:ext cx="7343775" cy="2171700"/>
          </a:xfrm>
          <a:prstGeom prst="rect">
            <a:avLst/>
          </a:prstGeom>
        </p:spPr>
      </p:pic>
    </p:spTree>
    <p:extLst>
      <p:ext uri="{BB962C8B-B14F-4D97-AF65-F5344CB8AC3E}">
        <p14:creationId xmlns:p14="http://schemas.microsoft.com/office/powerpoint/2010/main" val="25688891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Intel </a:t>
            </a:r>
            <a:r>
              <a:rPr lang="en-US" altLang="zh-CN" dirty="0" err="1" smtClean="0"/>
              <a:t>Vtune</a:t>
            </a:r>
            <a:r>
              <a:rPr lang="zh-CN" altLang="en-US" dirty="0" smtClean="0"/>
              <a:t>工具的使用</a:t>
            </a:r>
            <a:endParaRPr lang="zh-CN" altLang="en-US" dirty="0"/>
          </a:p>
        </p:txBody>
      </p:sp>
      <p:sp>
        <p:nvSpPr>
          <p:cNvPr id="6" name="标题 2"/>
          <p:cNvSpPr txBox="1">
            <a:spLocks/>
          </p:cNvSpPr>
          <p:nvPr/>
        </p:nvSpPr>
        <p:spPr>
          <a:xfrm>
            <a:off x="323528" y="1052736"/>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zh-CN" altLang="en-US" sz="2700" dirty="0">
                <a:solidFill>
                  <a:schemeClr val="tx1"/>
                </a:solidFill>
                <a:latin typeface="+mn-lt"/>
                <a:ea typeface="+mn-ea"/>
                <a:cs typeface="+mn-cs"/>
              </a:rPr>
              <a:t>设置性能分析的类型和采样时间</a:t>
            </a:r>
          </a:p>
        </p:txBody>
      </p:sp>
      <p:pic>
        <p:nvPicPr>
          <p:cNvPr id="8" name="内容占位符 3"/>
          <p:cNvPicPr>
            <a:picLocks noChangeAspect="1"/>
          </p:cNvPicPr>
          <p:nvPr/>
        </p:nvPicPr>
        <p:blipFill>
          <a:blip r:embed="rId2"/>
          <a:stretch>
            <a:fillRect/>
          </a:stretch>
        </p:blipFill>
        <p:spPr>
          <a:xfrm>
            <a:off x="390364" y="1988840"/>
            <a:ext cx="8229600" cy="2325485"/>
          </a:xfrm>
          <a:prstGeom prst="rect">
            <a:avLst/>
          </a:prstGeom>
        </p:spPr>
      </p:pic>
    </p:spTree>
    <p:extLst>
      <p:ext uri="{BB962C8B-B14F-4D97-AF65-F5344CB8AC3E}">
        <p14:creationId xmlns:p14="http://schemas.microsoft.com/office/powerpoint/2010/main" val="22501536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Intel </a:t>
            </a:r>
            <a:r>
              <a:rPr lang="en-US" altLang="zh-CN" dirty="0" err="1" smtClean="0"/>
              <a:t>Vtune</a:t>
            </a:r>
            <a:r>
              <a:rPr lang="zh-CN" altLang="en-US" dirty="0" smtClean="0"/>
              <a:t>工具的使用</a:t>
            </a:r>
            <a:endParaRPr lang="zh-CN" altLang="en-US" dirty="0"/>
          </a:p>
        </p:txBody>
      </p:sp>
      <p:sp>
        <p:nvSpPr>
          <p:cNvPr id="6" name="标题 2"/>
          <p:cNvSpPr txBox="1">
            <a:spLocks/>
          </p:cNvSpPr>
          <p:nvPr/>
        </p:nvSpPr>
        <p:spPr>
          <a:xfrm>
            <a:off x="323528" y="1052736"/>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zh-CN" altLang="en-US" sz="2700" b="0" dirty="0">
                <a:solidFill>
                  <a:schemeClr val="tx1"/>
                </a:solidFill>
                <a:latin typeface="+mn-lt"/>
                <a:ea typeface="+mn-ea"/>
                <a:cs typeface="+mn-cs"/>
              </a:rPr>
              <a:t>运行</a:t>
            </a:r>
            <a:r>
              <a:rPr lang="en-US" altLang="zh-CN" sz="2700" b="0" dirty="0" err="1">
                <a:solidFill>
                  <a:schemeClr val="tx1"/>
                </a:solidFill>
                <a:latin typeface="+mn-lt"/>
                <a:ea typeface="+mn-ea"/>
                <a:cs typeface="+mn-cs"/>
              </a:rPr>
              <a:t>vtune</a:t>
            </a:r>
            <a:r>
              <a:rPr lang="zh-CN" altLang="en-US" sz="2700" b="0" dirty="0">
                <a:solidFill>
                  <a:schemeClr val="tx1"/>
                </a:solidFill>
                <a:latin typeface="+mn-lt"/>
                <a:ea typeface="+mn-ea"/>
                <a:cs typeface="+mn-cs"/>
              </a:rPr>
              <a:t>分析</a:t>
            </a:r>
          </a:p>
        </p:txBody>
      </p:sp>
      <p:pic>
        <p:nvPicPr>
          <p:cNvPr id="4" name="图片 3"/>
          <p:cNvPicPr>
            <a:picLocks noChangeAspect="1"/>
          </p:cNvPicPr>
          <p:nvPr/>
        </p:nvPicPr>
        <p:blipFill>
          <a:blip r:embed="rId2"/>
          <a:stretch>
            <a:fillRect/>
          </a:stretch>
        </p:blipFill>
        <p:spPr>
          <a:xfrm>
            <a:off x="179513" y="2852936"/>
            <a:ext cx="8856984" cy="2609850"/>
          </a:xfrm>
          <a:prstGeom prst="rect">
            <a:avLst/>
          </a:prstGeom>
        </p:spPr>
      </p:pic>
    </p:spTree>
    <p:extLst>
      <p:ext uri="{BB962C8B-B14F-4D97-AF65-F5344CB8AC3E}">
        <p14:creationId xmlns:p14="http://schemas.microsoft.com/office/powerpoint/2010/main" val="22485904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260648"/>
            <a:ext cx="8229600" cy="1143000"/>
          </a:xfrm>
        </p:spPr>
        <p:txBody>
          <a:bodyPr/>
          <a:lstStyle/>
          <a:p>
            <a:r>
              <a:rPr lang="en-US" altLang="zh-CN" dirty="0"/>
              <a:t>Intel </a:t>
            </a:r>
            <a:r>
              <a:rPr lang="en-US" altLang="zh-CN" dirty="0" err="1"/>
              <a:t>Vtune</a:t>
            </a:r>
            <a:r>
              <a:rPr lang="zh-CN" altLang="en-US" dirty="0"/>
              <a:t>工具的使用</a:t>
            </a:r>
          </a:p>
        </p:txBody>
      </p:sp>
      <p:sp>
        <p:nvSpPr>
          <p:cNvPr id="4" name="标题 2"/>
          <p:cNvSpPr txBox="1">
            <a:spLocks/>
          </p:cNvSpPr>
          <p:nvPr/>
        </p:nvSpPr>
        <p:spPr>
          <a:xfrm>
            <a:off x="323528" y="1052736"/>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zh-CN" altLang="en-US" sz="2700" b="0" dirty="0">
                <a:solidFill>
                  <a:schemeClr val="tx1"/>
                </a:solidFill>
                <a:latin typeface="+mn-lt"/>
                <a:ea typeface="+mn-ea"/>
                <a:cs typeface="+mn-cs"/>
              </a:rPr>
              <a:t>分析结果：总体数据</a:t>
            </a:r>
          </a:p>
        </p:txBody>
      </p:sp>
      <p:pic>
        <p:nvPicPr>
          <p:cNvPr id="5" name="图片 4"/>
          <p:cNvPicPr>
            <a:picLocks noChangeAspect="1"/>
          </p:cNvPicPr>
          <p:nvPr/>
        </p:nvPicPr>
        <p:blipFill>
          <a:blip r:embed="rId2"/>
          <a:stretch>
            <a:fillRect/>
          </a:stretch>
        </p:blipFill>
        <p:spPr>
          <a:xfrm>
            <a:off x="1475656" y="2060848"/>
            <a:ext cx="5381625" cy="3829050"/>
          </a:xfrm>
          <a:prstGeom prst="rect">
            <a:avLst/>
          </a:prstGeom>
        </p:spPr>
      </p:pic>
    </p:spTree>
    <p:extLst>
      <p:ext uri="{BB962C8B-B14F-4D97-AF65-F5344CB8AC3E}">
        <p14:creationId xmlns:p14="http://schemas.microsoft.com/office/powerpoint/2010/main" val="2567992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504" y="160453"/>
            <a:ext cx="8229600" cy="1143000"/>
          </a:xfrm>
        </p:spPr>
        <p:txBody>
          <a:bodyPr/>
          <a:lstStyle/>
          <a:p>
            <a:r>
              <a:rPr lang="en-US" altLang="zh-CN" dirty="0"/>
              <a:t>Intel </a:t>
            </a:r>
            <a:r>
              <a:rPr lang="en-US" altLang="zh-CN" dirty="0" err="1"/>
              <a:t>Vtune</a:t>
            </a:r>
            <a:r>
              <a:rPr lang="zh-CN" altLang="en-US" dirty="0"/>
              <a:t>工具的使用</a:t>
            </a:r>
          </a:p>
        </p:txBody>
      </p:sp>
      <p:sp>
        <p:nvSpPr>
          <p:cNvPr id="5" name="矩形 4"/>
          <p:cNvSpPr/>
          <p:nvPr/>
        </p:nvSpPr>
        <p:spPr>
          <a:xfrm>
            <a:off x="606924" y="1253235"/>
            <a:ext cx="3315331" cy="507831"/>
          </a:xfrm>
          <a:prstGeom prst="rect">
            <a:avLst/>
          </a:prstGeom>
        </p:spPr>
        <p:txBody>
          <a:bodyPr wrap="none">
            <a:spAutoFit/>
          </a:bodyPr>
          <a:lstStyle/>
          <a:p>
            <a:r>
              <a:rPr lang="zh-CN" altLang="en-US" sz="2700" dirty="0">
                <a:effectLst>
                  <a:outerShdw blurRad="31750" dist="25400" dir="5400000" algn="tl" rotWithShape="0">
                    <a:srgbClr val="000000">
                      <a:alpha val="25000"/>
                    </a:srgbClr>
                  </a:outerShdw>
                </a:effectLst>
              </a:rPr>
              <a:t>分析结果：从下往上</a:t>
            </a:r>
          </a:p>
        </p:txBody>
      </p:sp>
      <p:pic>
        <p:nvPicPr>
          <p:cNvPr id="7" name="图片 6"/>
          <p:cNvPicPr>
            <a:picLocks noChangeAspect="1"/>
          </p:cNvPicPr>
          <p:nvPr/>
        </p:nvPicPr>
        <p:blipFill>
          <a:blip r:embed="rId2"/>
          <a:stretch>
            <a:fillRect/>
          </a:stretch>
        </p:blipFill>
        <p:spPr>
          <a:xfrm>
            <a:off x="107504" y="1988840"/>
            <a:ext cx="8856984" cy="4435772"/>
          </a:xfrm>
          <a:prstGeom prst="rect">
            <a:avLst/>
          </a:prstGeom>
        </p:spPr>
      </p:pic>
    </p:spTree>
    <p:extLst>
      <p:ext uri="{BB962C8B-B14F-4D97-AF65-F5344CB8AC3E}">
        <p14:creationId xmlns:p14="http://schemas.microsoft.com/office/powerpoint/2010/main" val="24050513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444787" y="2204864"/>
            <a:ext cx="7916649" cy="4525962"/>
          </a:xfrm>
          <a:prstGeom prst="rect">
            <a:avLst/>
          </a:prstGeom>
        </p:spPr>
      </p:pic>
      <p:sp>
        <p:nvSpPr>
          <p:cNvPr id="3" name="标题 2"/>
          <p:cNvSpPr>
            <a:spLocks noGrp="1"/>
          </p:cNvSpPr>
          <p:nvPr>
            <p:ph type="title"/>
          </p:nvPr>
        </p:nvSpPr>
        <p:spPr/>
        <p:txBody>
          <a:bodyPr/>
          <a:lstStyle/>
          <a:p>
            <a:r>
              <a:rPr lang="en-US" altLang="zh-CN" dirty="0"/>
              <a:t>Intel </a:t>
            </a:r>
            <a:r>
              <a:rPr lang="en-US" altLang="zh-CN" dirty="0" err="1"/>
              <a:t>Vtune</a:t>
            </a:r>
            <a:r>
              <a:rPr lang="zh-CN" altLang="en-US" dirty="0"/>
              <a:t>工具的使用</a:t>
            </a:r>
          </a:p>
        </p:txBody>
      </p:sp>
      <p:sp>
        <p:nvSpPr>
          <p:cNvPr id="5" name="矩形 4"/>
          <p:cNvSpPr/>
          <p:nvPr/>
        </p:nvSpPr>
        <p:spPr>
          <a:xfrm>
            <a:off x="606924" y="1253235"/>
            <a:ext cx="6098144" cy="507831"/>
          </a:xfrm>
          <a:prstGeom prst="rect">
            <a:avLst/>
          </a:prstGeom>
        </p:spPr>
        <p:txBody>
          <a:bodyPr wrap="none">
            <a:spAutoFit/>
          </a:bodyPr>
          <a:lstStyle/>
          <a:p>
            <a:r>
              <a:rPr lang="zh-CN" altLang="en-US" sz="2700" dirty="0">
                <a:effectLst>
                  <a:outerShdw blurRad="31750" dist="25400" dir="5400000" algn="tl" rotWithShape="0">
                    <a:srgbClr val="000000">
                      <a:alpha val="25000"/>
                    </a:srgbClr>
                  </a:outerShdw>
                </a:effectLst>
              </a:rPr>
              <a:t>分析结果：从调用者和被调用者的角度</a:t>
            </a:r>
          </a:p>
        </p:txBody>
      </p:sp>
    </p:spTree>
    <p:extLst>
      <p:ext uri="{BB962C8B-B14F-4D97-AF65-F5344CB8AC3E}">
        <p14:creationId xmlns:p14="http://schemas.microsoft.com/office/powerpoint/2010/main" val="25062053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en-US" dirty="0"/>
              <a:t>编译时带调试信息，生成</a:t>
            </a:r>
            <a:r>
              <a:rPr lang="en-US" altLang="zh-CN" dirty="0" err="1"/>
              <a:t>pdb</a:t>
            </a:r>
            <a:r>
              <a:rPr lang="zh-CN" altLang="en-US" dirty="0"/>
              <a:t>文件</a:t>
            </a:r>
            <a:endParaRPr lang="en-US" altLang="zh-CN" dirty="0"/>
          </a:p>
          <a:p>
            <a:r>
              <a:rPr lang="en-US" altLang="zh-CN" dirty="0"/>
              <a:t>2.</a:t>
            </a:r>
            <a:r>
              <a:rPr lang="zh-CN" altLang="en-US" dirty="0"/>
              <a:t>设置</a:t>
            </a:r>
            <a:r>
              <a:rPr lang="en-US" altLang="zh-CN" dirty="0" err="1"/>
              <a:t>pdb</a:t>
            </a:r>
            <a:r>
              <a:rPr lang="zh-CN" altLang="en-US" dirty="0" smtClean="0"/>
              <a:t>文件目录</a:t>
            </a:r>
            <a:r>
              <a:rPr lang="en-US" altLang="zh-CN" dirty="0" smtClean="0"/>
              <a:t>(</a:t>
            </a:r>
            <a:r>
              <a:rPr lang="zh-CN" altLang="en-US" dirty="0" smtClean="0"/>
              <a:t>分析</a:t>
            </a:r>
            <a:r>
              <a:rPr lang="en-US" altLang="zh-CN" dirty="0" smtClean="0"/>
              <a:t>windows</a:t>
            </a:r>
            <a:r>
              <a:rPr lang="zh-CN" altLang="en-US" dirty="0" smtClean="0"/>
              <a:t>应用性能</a:t>
            </a:r>
            <a:r>
              <a:rPr lang="en-US" altLang="zh-CN" dirty="0" smtClean="0"/>
              <a:t>)</a:t>
            </a:r>
            <a:endParaRPr lang="en-US" altLang="zh-CN" dirty="0"/>
          </a:p>
          <a:p>
            <a:r>
              <a:rPr lang="en-US" altLang="zh-CN" dirty="0"/>
              <a:t>3.</a:t>
            </a:r>
            <a:r>
              <a:rPr lang="zh-CN" altLang="en-US" dirty="0" smtClean="0"/>
              <a:t>设置好系统文件的</a:t>
            </a:r>
            <a:r>
              <a:rPr lang="en-US" altLang="zh-CN" dirty="0" err="1"/>
              <a:t>pdb</a:t>
            </a:r>
            <a:r>
              <a:rPr lang="zh-CN" altLang="en-US" dirty="0" smtClean="0"/>
              <a:t>目录</a:t>
            </a:r>
            <a:r>
              <a:rPr lang="en-US" altLang="zh-CN" dirty="0" smtClean="0"/>
              <a:t>(</a:t>
            </a:r>
            <a:r>
              <a:rPr lang="zh-CN" altLang="en-US" dirty="0"/>
              <a:t>分析</a:t>
            </a:r>
            <a:r>
              <a:rPr lang="en-US" altLang="zh-CN" dirty="0" smtClean="0"/>
              <a:t>windows</a:t>
            </a:r>
            <a:r>
              <a:rPr lang="zh-CN" altLang="en-US" dirty="0"/>
              <a:t>应用性能</a:t>
            </a:r>
            <a:r>
              <a:rPr lang="en-US" altLang="zh-CN" dirty="0" smtClean="0"/>
              <a:t>)</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Intel </a:t>
            </a:r>
            <a:r>
              <a:rPr lang="en-US" altLang="zh-CN" dirty="0" err="1"/>
              <a:t>Vtune</a:t>
            </a:r>
            <a:r>
              <a:rPr lang="zh-CN" altLang="en-US" dirty="0" smtClean="0"/>
              <a:t>使用注意事项</a:t>
            </a:r>
            <a:endParaRPr lang="zh-CN" altLang="en-US" dirty="0"/>
          </a:p>
        </p:txBody>
      </p:sp>
    </p:spTree>
    <p:extLst>
      <p:ext uri="{BB962C8B-B14F-4D97-AF65-F5344CB8AC3E}">
        <p14:creationId xmlns:p14="http://schemas.microsoft.com/office/powerpoint/2010/main" val="29831021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Intel </a:t>
            </a:r>
            <a:r>
              <a:rPr lang="en-US" altLang="zh-CN" dirty="0" err="1" smtClean="0"/>
              <a:t>Vtune</a:t>
            </a:r>
            <a:r>
              <a:rPr lang="zh-CN" altLang="en-US" dirty="0" smtClean="0"/>
              <a:t>实战</a:t>
            </a:r>
            <a:endParaRPr lang="zh-CN" altLang="en-US" dirty="0"/>
          </a:p>
        </p:txBody>
      </p:sp>
      <p:pic>
        <p:nvPicPr>
          <p:cNvPr id="5" name="图片 4"/>
          <p:cNvPicPr>
            <a:picLocks noChangeAspect="1"/>
          </p:cNvPicPr>
          <p:nvPr/>
        </p:nvPicPr>
        <p:blipFill>
          <a:blip r:embed="rId2"/>
          <a:stretch>
            <a:fillRect/>
          </a:stretch>
        </p:blipFill>
        <p:spPr>
          <a:xfrm>
            <a:off x="3563888" y="1388294"/>
            <a:ext cx="4200525" cy="4962525"/>
          </a:xfrm>
          <a:prstGeom prst="rect">
            <a:avLst/>
          </a:prstGeom>
        </p:spPr>
      </p:pic>
    </p:spTree>
    <p:extLst>
      <p:ext uri="{BB962C8B-B14F-4D97-AF65-F5344CB8AC3E}">
        <p14:creationId xmlns:p14="http://schemas.microsoft.com/office/powerpoint/2010/main" val="3468357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Intel </a:t>
            </a:r>
            <a:r>
              <a:rPr lang="en-US" altLang="zh-CN" dirty="0" err="1"/>
              <a:t>Vtune</a:t>
            </a:r>
            <a:r>
              <a:rPr lang="zh-CN" altLang="en-US" dirty="0"/>
              <a:t>实战</a:t>
            </a:r>
          </a:p>
        </p:txBody>
      </p:sp>
      <p:pic>
        <p:nvPicPr>
          <p:cNvPr id="4" name="图片 3"/>
          <p:cNvPicPr>
            <a:picLocks noChangeAspect="1"/>
          </p:cNvPicPr>
          <p:nvPr/>
        </p:nvPicPr>
        <p:blipFill>
          <a:blip r:embed="rId2"/>
          <a:stretch>
            <a:fillRect/>
          </a:stretch>
        </p:blipFill>
        <p:spPr>
          <a:xfrm>
            <a:off x="251520" y="1874025"/>
            <a:ext cx="8338263" cy="3355176"/>
          </a:xfrm>
          <a:prstGeom prst="rect">
            <a:avLst/>
          </a:prstGeom>
        </p:spPr>
      </p:pic>
    </p:spTree>
    <p:extLst>
      <p:ext uri="{BB962C8B-B14F-4D97-AF65-F5344CB8AC3E}">
        <p14:creationId xmlns:p14="http://schemas.microsoft.com/office/powerpoint/2010/main" val="24175793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dirty="0">
                <a:latin typeface="+mn-ea"/>
                <a:hlinkClick r:id="rId2"/>
              </a:rPr>
              <a:t>https://</a:t>
            </a:r>
            <a:r>
              <a:rPr lang="en-US" altLang="zh-CN" sz="2000" dirty="0" smtClean="0">
                <a:latin typeface="+mn-ea"/>
                <a:hlinkClick r:id="rId2"/>
              </a:rPr>
              <a:t>software.intel.com/zh-cn/vtune</a:t>
            </a:r>
            <a:endParaRPr lang="en-US" altLang="zh-CN" sz="2000" dirty="0" smtClean="0">
              <a:latin typeface="+mn-ea"/>
            </a:endParaRPr>
          </a:p>
          <a:p>
            <a:pPr marL="109728" indent="0">
              <a:buNone/>
            </a:pPr>
            <a:r>
              <a:rPr lang="zh-CN" altLang="en-US" sz="2000" dirty="0" smtClean="0">
                <a:latin typeface="+mn-ea"/>
              </a:rPr>
              <a:t>注册可以免费试用</a:t>
            </a:r>
            <a:r>
              <a:rPr lang="en-US" altLang="zh-CN" sz="2000" dirty="0" smtClean="0">
                <a:latin typeface="+mn-ea"/>
              </a:rPr>
              <a:t>30</a:t>
            </a:r>
            <a:r>
              <a:rPr lang="zh-CN" altLang="en-US" sz="2000" dirty="0" smtClean="0">
                <a:latin typeface="+mn-ea"/>
              </a:rPr>
              <a:t>天</a:t>
            </a:r>
            <a:endParaRPr lang="zh-CN" altLang="en-US" dirty="0"/>
          </a:p>
        </p:txBody>
      </p:sp>
      <p:sp>
        <p:nvSpPr>
          <p:cNvPr id="3" name="标题 2"/>
          <p:cNvSpPr>
            <a:spLocks noGrp="1"/>
          </p:cNvSpPr>
          <p:nvPr>
            <p:ph type="title"/>
          </p:nvPr>
        </p:nvSpPr>
        <p:spPr/>
        <p:txBody>
          <a:bodyPr>
            <a:normAutofit/>
          </a:bodyPr>
          <a:lstStyle/>
          <a:p>
            <a:r>
              <a:rPr lang="zh-CN" altLang="en-US" dirty="0" smtClean="0"/>
              <a:t>怎么</a:t>
            </a:r>
            <a:r>
              <a:rPr lang="zh-CN" altLang="en-US" dirty="0"/>
              <a:t>获得</a:t>
            </a:r>
            <a:r>
              <a:rPr lang="en-US" altLang="zh-CN" dirty="0" err="1"/>
              <a:t>intel</a:t>
            </a:r>
            <a:r>
              <a:rPr lang="en-US" altLang="zh-CN" dirty="0"/>
              <a:t> </a:t>
            </a:r>
            <a:r>
              <a:rPr lang="en-US" altLang="zh-CN" dirty="0" err="1"/>
              <a:t>vtune</a:t>
            </a:r>
            <a:endParaRPr lang="zh-CN" altLang="en-US" dirty="0"/>
          </a:p>
        </p:txBody>
      </p:sp>
      <p:pic>
        <p:nvPicPr>
          <p:cNvPr id="6" name="图片 5"/>
          <p:cNvPicPr>
            <a:picLocks noChangeAspect="1"/>
          </p:cNvPicPr>
          <p:nvPr/>
        </p:nvPicPr>
        <p:blipFill>
          <a:blip r:embed="rId3"/>
          <a:stretch>
            <a:fillRect/>
          </a:stretch>
        </p:blipFill>
        <p:spPr>
          <a:xfrm>
            <a:off x="451175" y="2924944"/>
            <a:ext cx="8617793" cy="2823604"/>
          </a:xfrm>
          <a:prstGeom prst="rect">
            <a:avLst/>
          </a:prstGeom>
        </p:spPr>
      </p:pic>
    </p:spTree>
    <p:extLst>
      <p:ext uri="{BB962C8B-B14F-4D97-AF65-F5344CB8AC3E}">
        <p14:creationId xmlns:p14="http://schemas.microsoft.com/office/powerpoint/2010/main" val="3527222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1"/>
            <a:r>
              <a:rPr lang="zh-CN" altLang="zh-CN" b="1" cap="small" dirty="0" smtClean="0"/>
              <a:t>容量</a:t>
            </a:r>
            <a:endParaRPr lang="en-US" altLang="zh-CN" b="1" cap="small" dirty="0" smtClean="0"/>
          </a:p>
          <a:p>
            <a:pPr marL="457200" lvl="1" indent="0">
              <a:buNone/>
            </a:pPr>
            <a:r>
              <a:rPr lang="en-US" altLang="zh-CN" dirty="0" smtClean="0"/>
              <a:t>   </a:t>
            </a:r>
            <a:r>
              <a:rPr lang="zh-CN" altLang="zh-CN" dirty="0"/>
              <a:t>支持百万级体量客户，单套节点满足经纪业务</a:t>
            </a:r>
            <a:r>
              <a:rPr lang="en-US" altLang="zh-CN" dirty="0"/>
              <a:t>200</a:t>
            </a:r>
            <a:r>
              <a:rPr lang="zh-CN" altLang="zh-CN" dirty="0"/>
              <a:t>家营业部，</a:t>
            </a:r>
            <a:r>
              <a:rPr lang="en-US" altLang="zh-CN" dirty="0"/>
              <a:t>500</a:t>
            </a:r>
            <a:r>
              <a:rPr lang="zh-CN" altLang="zh-CN" dirty="0"/>
              <a:t>万客户容量的要求，每日能处理</a:t>
            </a:r>
            <a:r>
              <a:rPr lang="en-US" altLang="zh-CN" dirty="0"/>
              <a:t>500</a:t>
            </a:r>
            <a:r>
              <a:rPr lang="zh-CN" altLang="zh-CN" dirty="0"/>
              <a:t>万笔综合委托能力。</a:t>
            </a:r>
          </a:p>
          <a:p>
            <a:pPr lvl="1"/>
            <a:r>
              <a:rPr lang="zh-CN" altLang="zh-CN" b="1" cap="small" dirty="0"/>
              <a:t>性能</a:t>
            </a:r>
          </a:p>
          <a:p>
            <a:pPr marL="457200" lvl="1" indent="0">
              <a:buNone/>
            </a:pPr>
            <a:r>
              <a:rPr lang="en-US" altLang="zh-CN" dirty="0" smtClean="0"/>
              <a:t>        </a:t>
            </a:r>
            <a:r>
              <a:rPr lang="zh-CN" altLang="zh-CN" dirty="0"/>
              <a:t>单套节点订单委托吞吐量不低于</a:t>
            </a:r>
            <a:r>
              <a:rPr lang="en-US" altLang="zh-CN" dirty="0"/>
              <a:t>10000</a:t>
            </a:r>
            <a:r>
              <a:rPr lang="zh-CN" altLang="zh-CN" dirty="0"/>
              <a:t>笔</a:t>
            </a:r>
            <a:r>
              <a:rPr lang="en-US" altLang="zh-CN" dirty="0"/>
              <a:t>/</a:t>
            </a:r>
            <a:r>
              <a:rPr lang="zh-CN" altLang="zh-CN" dirty="0"/>
              <a:t>秒，成交回报处理吞吐量不低于</a:t>
            </a:r>
            <a:r>
              <a:rPr lang="en-US" altLang="zh-CN" dirty="0"/>
              <a:t>10000</a:t>
            </a:r>
            <a:r>
              <a:rPr lang="zh-CN" altLang="zh-CN" dirty="0"/>
              <a:t>笔</a:t>
            </a:r>
            <a:r>
              <a:rPr lang="en-US" altLang="zh-CN" dirty="0"/>
              <a:t>/</a:t>
            </a:r>
            <a:r>
              <a:rPr lang="zh-CN" altLang="zh-CN" dirty="0"/>
              <a:t>秒，综合查询吞吐量不低于</a:t>
            </a:r>
            <a:r>
              <a:rPr lang="en-US" altLang="zh-CN" dirty="0"/>
              <a:t>50000</a:t>
            </a:r>
            <a:r>
              <a:rPr lang="zh-CN" altLang="zh-CN" dirty="0"/>
              <a:t>笔</a:t>
            </a:r>
            <a:r>
              <a:rPr lang="en-US" altLang="zh-CN" dirty="0"/>
              <a:t>/</a:t>
            </a:r>
            <a:r>
              <a:rPr lang="zh-CN" altLang="zh-CN" dirty="0"/>
              <a:t>秒。</a:t>
            </a:r>
          </a:p>
          <a:p>
            <a:pPr marL="457200" lvl="1" indent="0">
              <a:buNone/>
            </a:pPr>
            <a:endParaRPr lang="zh-CN" altLang="en-US" dirty="0"/>
          </a:p>
        </p:txBody>
      </p:sp>
      <p:sp>
        <p:nvSpPr>
          <p:cNvPr id="2" name="标题 1"/>
          <p:cNvSpPr>
            <a:spLocks noGrp="1"/>
          </p:cNvSpPr>
          <p:nvPr>
            <p:ph type="title"/>
          </p:nvPr>
        </p:nvSpPr>
        <p:spPr/>
        <p:txBody>
          <a:bodyPr/>
          <a:lstStyle/>
          <a:p>
            <a:r>
              <a:rPr lang="zh-CN" altLang="en-US" dirty="0" smtClean="0"/>
              <a:t>经纪订单目标</a:t>
            </a:r>
            <a:endParaRPr lang="zh-CN" altLang="en-US" dirty="0"/>
          </a:p>
        </p:txBody>
      </p:sp>
    </p:spTree>
    <p:extLst>
      <p:ext uri="{BB962C8B-B14F-4D97-AF65-F5344CB8AC3E}">
        <p14:creationId xmlns:p14="http://schemas.microsoft.com/office/powerpoint/2010/main" val="3940961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187624" y="2060848"/>
            <a:ext cx="6353175" cy="2600325"/>
          </a:xfrm>
          <a:prstGeom prst="rect">
            <a:avLst/>
          </a:prstGeom>
        </p:spPr>
      </p:pic>
    </p:spTree>
    <p:extLst>
      <p:ext uri="{BB962C8B-B14F-4D97-AF65-F5344CB8AC3E}">
        <p14:creationId xmlns:p14="http://schemas.microsoft.com/office/powerpoint/2010/main" val="448223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系统跑在</a:t>
            </a:r>
            <a:r>
              <a:rPr lang="en-US" altLang="zh-CN" dirty="0" smtClean="0"/>
              <a:t>windows</a:t>
            </a:r>
            <a:r>
              <a:rPr lang="zh-CN" altLang="en-US" dirty="0" smtClean="0"/>
              <a:t>平台</a:t>
            </a:r>
            <a:endParaRPr lang="en-US" altLang="zh-CN" dirty="0" smtClean="0"/>
          </a:p>
          <a:p>
            <a:endParaRPr lang="en-US" altLang="zh-CN" dirty="0" smtClean="0"/>
          </a:p>
          <a:p>
            <a:r>
              <a:rPr lang="zh-CN" altLang="en-US" dirty="0" smtClean="0"/>
              <a:t>使用磁盘数据库</a:t>
            </a:r>
            <a:r>
              <a:rPr lang="en-US" altLang="zh-CN" dirty="0" err="1" smtClean="0"/>
              <a:t>sql</a:t>
            </a:r>
            <a:r>
              <a:rPr lang="en-US" altLang="zh-CN" dirty="0" smtClean="0"/>
              <a:t> server 2014</a:t>
            </a:r>
            <a:r>
              <a:rPr lang="zh-CN" altLang="en-US" dirty="0" smtClean="0"/>
              <a:t>作为数据存储</a:t>
            </a:r>
            <a:r>
              <a:rPr lang="en-US" altLang="zh-CN" dirty="0" smtClean="0"/>
              <a:t>,</a:t>
            </a:r>
            <a:r>
              <a:rPr lang="zh-CN" altLang="en-US" dirty="0" smtClean="0"/>
              <a:t>采用</a:t>
            </a:r>
            <a:r>
              <a:rPr lang="en-US" altLang="zh-CN" dirty="0" smtClean="0"/>
              <a:t>always on</a:t>
            </a:r>
            <a:r>
              <a:rPr lang="zh-CN" altLang="en-US" dirty="0" smtClean="0"/>
              <a:t>作为主备数据库同步的手段。</a:t>
            </a:r>
            <a:endParaRPr lang="en-US" altLang="zh-CN" dirty="0" smtClean="0"/>
          </a:p>
          <a:p>
            <a:endParaRPr lang="en-US" altLang="zh-CN" dirty="0" smtClean="0"/>
          </a:p>
          <a:p>
            <a:r>
              <a:rPr lang="zh-CN" altLang="en-US" dirty="0" smtClean="0"/>
              <a:t>可以部署多套节点，多套交易和查询节点可以并行处理。</a:t>
            </a:r>
            <a:endParaRPr lang="en-US" altLang="zh-CN" dirty="0" smtClean="0"/>
          </a:p>
          <a:p>
            <a:endParaRPr lang="zh-CN" altLang="en-US" dirty="0"/>
          </a:p>
        </p:txBody>
      </p:sp>
      <p:sp>
        <p:nvSpPr>
          <p:cNvPr id="2" name="标题 1"/>
          <p:cNvSpPr>
            <a:spLocks noGrp="1"/>
          </p:cNvSpPr>
          <p:nvPr>
            <p:ph type="title"/>
          </p:nvPr>
        </p:nvSpPr>
        <p:spPr/>
        <p:txBody>
          <a:bodyPr>
            <a:normAutofit/>
          </a:bodyPr>
          <a:lstStyle/>
          <a:p>
            <a:r>
              <a:rPr lang="zh-CN" altLang="en-US" dirty="0" smtClean="0"/>
              <a:t>经纪订单特点</a:t>
            </a:r>
            <a:endParaRPr lang="zh-CN" altLang="en-US" dirty="0"/>
          </a:p>
        </p:txBody>
      </p:sp>
    </p:spTree>
    <p:extLst>
      <p:ext uri="{BB962C8B-B14F-4D97-AF65-F5344CB8AC3E}">
        <p14:creationId xmlns:p14="http://schemas.microsoft.com/office/powerpoint/2010/main" val="3835048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硬件选型优化</a:t>
            </a:r>
            <a:endParaRPr lang="en-US" altLang="zh-CN" dirty="0" smtClean="0"/>
          </a:p>
          <a:p>
            <a:pPr marL="109728" indent="0">
              <a:buNone/>
            </a:pPr>
            <a:endParaRPr lang="en-US" altLang="zh-CN" dirty="0"/>
          </a:p>
          <a:p>
            <a:r>
              <a:rPr lang="en-US" altLang="zh-CN" dirty="0" smtClean="0"/>
              <a:t>BIOS</a:t>
            </a:r>
            <a:r>
              <a:rPr lang="zh-CN" altLang="en-US" dirty="0"/>
              <a:t>和</a:t>
            </a:r>
            <a:r>
              <a:rPr lang="zh-CN" altLang="en-US" dirty="0" smtClean="0"/>
              <a:t>操作系统设置优化</a:t>
            </a:r>
            <a:endParaRPr lang="en-US" altLang="zh-CN" dirty="0" smtClean="0"/>
          </a:p>
          <a:p>
            <a:pPr marL="109728" indent="0">
              <a:buNone/>
            </a:pPr>
            <a:endParaRPr lang="en-US" altLang="zh-CN" dirty="0"/>
          </a:p>
          <a:p>
            <a:r>
              <a:rPr lang="en-US" altLang="zh-CN" dirty="0" smtClean="0"/>
              <a:t>SQL </a:t>
            </a:r>
            <a:r>
              <a:rPr lang="en-US" altLang="zh-CN" dirty="0"/>
              <a:t>Server </a:t>
            </a:r>
            <a:r>
              <a:rPr lang="zh-CN" altLang="en-US" dirty="0"/>
              <a:t>数据库</a:t>
            </a:r>
            <a:r>
              <a:rPr lang="zh-CN" altLang="en-US" dirty="0" smtClean="0"/>
              <a:t>优化</a:t>
            </a:r>
            <a:endParaRPr lang="en-US" altLang="zh-CN" dirty="0" smtClean="0"/>
          </a:p>
          <a:p>
            <a:pPr marL="109728" indent="0">
              <a:buNone/>
            </a:pPr>
            <a:endParaRPr lang="en-US" altLang="zh-CN" dirty="0"/>
          </a:p>
          <a:p>
            <a:r>
              <a:rPr lang="en-US" altLang="zh-CN" dirty="0" smtClean="0"/>
              <a:t>SQL</a:t>
            </a:r>
            <a:r>
              <a:rPr lang="zh-CN" altLang="en-US" dirty="0"/>
              <a:t>优化</a:t>
            </a:r>
            <a:r>
              <a:rPr lang="en-US" altLang="zh-CN" dirty="0"/>
              <a:t> </a:t>
            </a:r>
            <a:endParaRPr lang="en-US" altLang="zh-CN" dirty="0" smtClean="0"/>
          </a:p>
          <a:p>
            <a:pPr marL="109728" indent="0">
              <a:buNone/>
            </a:pPr>
            <a:endParaRPr lang="en-US" altLang="zh-CN" dirty="0"/>
          </a:p>
          <a:p>
            <a:r>
              <a:rPr lang="zh-CN" altLang="en-US" dirty="0" smtClean="0"/>
              <a:t>应用优化</a:t>
            </a:r>
            <a:endParaRPr lang="en-US" altLang="zh-CN" dirty="0"/>
          </a:p>
        </p:txBody>
      </p:sp>
      <p:sp>
        <p:nvSpPr>
          <p:cNvPr id="2" name="标题 1"/>
          <p:cNvSpPr>
            <a:spLocks noGrp="1"/>
          </p:cNvSpPr>
          <p:nvPr>
            <p:ph type="title"/>
          </p:nvPr>
        </p:nvSpPr>
        <p:spPr/>
        <p:txBody>
          <a:bodyPr>
            <a:normAutofit/>
          </a:bodyPr>
          <a:lstStyle/>
          <a:p>
            <a:r>
              <a:rPr lang="zh-CN" altLang="en-US" dirty="0"/>
              <a:t>优化层次与</a:t>
            </a:r>
            <a:r>
              <a:rPr lang="zh-CN" altLang="en-US" dirty="0" smtClean="0"/>
              <a:t>角度</a:t>
            </a:r>
            <a:endParaRPr lang="zh-CN" altLang="en-US" dirty="0"/>
          </a:p>
        </p:txBody>
      </p:sp>
    </p:spTree>
    <p:extLst>
      <p:ext uri="{BB962C8B-B14F-4D97-AF65-F5344CB8AC3E}">
        <p14:creationId xmlns:p14="http://schemas.microsoft.com/office/powerpoint/2010/main" val="2772128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72008"/>
          </a:xfrm>
        </p:spPr>
        <p:txBody>
          <a:bodyPr>
            <a:normAutofit/>
          </a:bodyPr>
          <a:lstStyle/>
          <a:p>
            <a:r>
              <a:rPr lang="zh-CN" altLang="en-US" dirty="0" smtClean="0"/>
              <a:t>由于</a:t>
            </a:r>
            <a:r>
              <a:rPr lang="zh-CN" altLang="en-US" dirty="0"/>
              <a:t>采用磁盘数据库，单进程处理性能不</a:t>
            </a:r>
            <a:r>
              <a:rPr lang="zh-CN" altLang="en-US" dirty="0" smtClean="0"/>
              <a:t>高，</a:t>
            </a:r>
            <a:r>
              <a:rPr lang="zh-CN" altLang="en-US" dirty="0"/>
              <a:t>需要配置比较多的业务</a:t>
            </a:r>
            <a:r>
              <a:rPr lang="zh-CN" altLang="en-US" dirty="0" smtClean="0"/>
              <a:t>进程才能把吞吐量提升上</a:t>
            </a:r>
            <a:r>
              <a:rPr lang="zh-CN" altLang="en-US" dirty="0"/>
              <a:t>去</a:t>
            </a:r>
            <a:r>
              <a:rPr lang="zh-CN" altLang="en-US" dirty="0" smtClean="0"/>
              <a:t>，因此</a:t>
            </a:r>
            <a:r>
              <a:rPr lang="zh-CN" altLang="en-US" dirty="0"/>
              <a:t>要求</a:t>
            </a:r>
            <a:r>
              <a:rPr lang="en-US" altLang="zh-CN" dirty="0" smtClean="0"/>
              <a:t>BPU</a:t>
            </a:r>
            <a:r>
              <a:rPr lang="zh-CN" altLang="en-US" dirty="0" smtClean="0"/>
              <a:t>所在机器</a:t>
            </a:r>
            <a:r>
              <a:rPr lang="en-US" altLang="zh-CN" dirty="0" smtClean="0"/>
              <a:t>CPU</a:t>
            </a:r>
            <a:r>
              <a:rPr lang="zh-CN" altLang="en-US" dirty="0"/>
              <a:t>核数要比较</a:t>
            </a:r>
            <a:r>
              <a:rPr lang="zh-CN" altLang="en-US" dirty="0" smtClean="0"/>
              <a:t>多，可以选择核数多而主频相对低的</a:t>
            </a:r>
            <a:r>
              <a:rPr lang="en-US" altLang="zh-CN" dirty="0" smtClean="0"/>
              <a:t>CPU</a:t>
            </a:r>
            <a:r>
              <a:rPr lang="zh-CN" altLang="en-US" dirty="0" smtClean="0"/>
              <a:t>。</a:t>
            </a:r>
            <a:endParaRPr lang="en-US" altLang="zh-CN" dirty="0" smtClean="0"/>
          </a:p>
          <a:p>
            <a:endParaRPr lang="en-US" altLang="zh-CN" dirty="0" smtClean="0"/>
          </a:p>
          <a:p>
            <a:endParaRPr lang="en-US" altLang="zh-CN" dirty="0"/>
          </a:p>
          <a:p>
            <a:r>
              <a:rPr lang="zh-CN" altLang="en-US" dirty="0" smtClean="0">
                <a:solidFill>
                  <a:srgbClr val="FF0000"/>
                </a:solidFill>
              </a:rPr>
              <a:t>更高主频       </a:t>
            </a:r>
            <a:r>
              <a:rPr lang="en-US" altLang="zh-CN" dirty="0" smtClean="0">
                <a:solidFill>
                  <a:schemeClr val="bg2">
                    <a:lumMod val="75000"/>
                  </a:schemeClr>
                </a:solidFill>
              </a:rPr>
              <a:t>VS </a:t>
            </a:r>
            <a:r>
              <a:rPr lang="en-US" altLang="zh-CN" dirty="0" smtClean="0"/>
              <a:t>         </a:t>
            </a:r>
            <a:r>
              <a:rPr lang="zh-CN" altLang="en-US" dirty="0" smtClean="0">
                <a:solidFill>
                  <a:srgbClr val="FF0000"/>
                </a:solidFill>
              </a:rPr>
              <a:t>更多核心</a:t>
            </a:r>
            <a:endParaRPr lang="zh-CN" altLang="en-US" dirty="0">
              <a:solidFill>
                <a:srgbClr val="FF0000"/>
              </a:solidFill>
            </a:endParaRPr>
          </a:p>
        </p:txBody>
      </p:sp>
      <p:sp>
        <p:nvSpPr>
          <p:cNvPr id="3" name="标题 2"/>
          <p:cNvSpPr>
            <a:spLocks noGrp="1"/>
          </p:cNvSpPr>
          <p:nvPr>
            <p:ph type="title"/>
          </p:nvPr>
        </p:nvSpPr>
        <p:spPr/>
        <p:txBody>
          <a:bodyPr>
            <a:normAutofit/>
          </a:bodyPr>
          <a:lstStyle/>
          <a:p>
            <a:r>
              <a:rPr lang="zh-CN" altLang="en-US" dirty="0" smtClean="0"/>
              <a:t>硬件</a:t>
            </a:r>
            <a:r>
              <a:rPr lang="zh-CN" altLang="en-US" dirty="0"/>
              <a:t>选型</a:t>
            </a:r>
            <a:r>
              <a:rPr lang="zh-CN" altLang="en-US" dirty="0" smtClean="0"/>
              <a:t>优化</a:t>
            </a:r>
            <a:endParaRPr lang="zh-CN" altLang="en-US" dirty="0"/>
          </a:p>
        </p:txBody>
      </p:sp>
    </p:spTree>
    <p:extLst>
      <p:ext uri="{BB962C8B-B14F-4D97-AF65-F5344CB8AC3E}">
        <p14:creationId xmlns:p14="http://schemas.microsoft.com/office/powerpoint/2010/main" val="189098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nodeType="clickEffect">
                                  <p:stCondLst>
                                    <p:cond delay="0"/>
                                  </p:stCondLst>
                                  <p:childTnLst>
                                    <p:anim calcmode="discrete" valueType="str">
                                      <p:cBhvr override="childStyle">
                                        <p:cTn id="6" dur="2000" fill="hold"/>
                                        <p:tgtEl>
                                          <p:spTgt spid="2">
                                            <p:txEl>
                                              <p:pRg st="3" end="3"/>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10" presetClass="emph" presetSubtype="0" fill="hold" nodeType="clickEffect">
                                  <p:stCondLst>
                                    <p:cond delay="0"/>
                                  </p:stCondLst>
                                  <p:childTnLst>
                                    <p:anim calcmode="discrete" valueType="str">
                                      <p:cBhvr override="childStyle">
                                        <p:cTn id="10" dur="2000" fill="hold"/>
                                        <p:tgtEl>
                                          <p:spTgt spid="2">
                                            <p:txEl>
                                              <p:pRg st="3" end="3"/>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72008"/>
          </a:xfrm>
        </p:spPr>
        <p:txBody>
          <a:bodyPr>
            <a:normAutofit/>
          </a:bodyPr>
          <a:lstStyle/>
          <a:p>
            <a:endParaRPr lang="en-US" altLang="zh-CN" dirty="0"/>
          </a:p>
          <a:p>
            <a:r>
              <a:rPr lang="zh-CN" altLang="en-US" dirty="0" smtClean="0"/>
              <a:t>采用</a:t>
            </a:r>
            <a:r>
              <a:rPr lang="zh-CN" altLang="en-US" dirty="0"/>
              <a:t>磁盘数据库，磁盘性能对数据库的事务操作影响很大，为了提升磁盘数据库的性能，最好采用</a:t>
            </a:r>
            <a:r>
              <a:rPr lang="en-US" altLang="zh-CN" dirty="0" smtClean="0"/>
              <a:t>SSD</a:t>
            </a:r>
            <a:r>
              <a:rPr lang="zh-CN" altLang="en-US" dirty="0" smtClean="0"/>
              <a:t>，并且把操作系统、数据文件、日志文件所在的磁盘单独分开。</a:t>
            </a:r>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zh-CN" altLang="en-US" dirty="0" smtClean="0"/>
              <a:t>硬件</a:t>
            </a:r>
            <a:r>
              <a:rPr lang="zh-CN" altLang="en-US" dirty="0"/>
              <a:t>选型</a:t>
            </a:r>
            <a:r>
              <a:rPr lang="zh-CN" altLang="en-US" dirty="0" smtClean="0"/>
              <a:t>优化</a:t>
            </a:r>
            <a:endParaRPr lang="zh-CN" altLang="en-US" dirty="0"/>
          </a:p>
        </p:txBody>
      </p:sp>
      <p:pic>
        <p:nvPicPr>
          <p:cNvPr id="4" name="图片 3"/>
          <p:cNvPicPr>
            <a:picLocks noChangeAspect="1"/>
          </p:cNvPicPr>
          <p:nvPr/>
        </p:nvPicPr>
        <p:blipFill>
          <a:blip r:embed="rId2"/>
          <a:stretch>
            <a:fillRect/>
          </a:stretch>
        </p:blipFill>
        <p:spPr>
          <a:xfrm>
            <a:off x="0" y="3967332"/>
            <a:ext cx="4533900" cy="1714500"/>
          </a:xfrm>
          <a:prstGeom prst="rect">
            <a:avLst/>
          </a:prstGeom>
        </p:spPr>
      </p:pic>
      <p:pic>
        <p:nvPicPr>
          <p:cNvPr id="5" name="图片 4"/>
          <p:cNvPicPr>
            <a:picLocks noChangeAspect="1"/>
          </p:cNvPicPr>
          <p:nvPr/>
        </p:nvPicPr>
        <p:blipFill>
          <a:blip r:embed="rId3"/>
          <a:stretch>
            <a:fillRect/>
          </a:stretch>
        </p:blipFill>
        <p:spPr>
          <a:xfrm>
            <a:off x="4457700" y="3438491"/>
            <a:ext cx="4686300" cy="3429000"/>
          </a:xfrm>
          <a:prstGeom prst="rect">
            <a:avLst/>
          </a:prstGeom>
        </p:spPr>
      </p:pic>
    </p:spTree>
    <p:extLst>
      <p:ext uri="{BB962C8B-B14F-4D97-AF65-F5344CB8AC3E}">
        <p14:creationId xmlns:p14="http://schemas.microsoft.com/office/powerpoint/2010/main" val="22868831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1635</TotalTime>
  <Words>2285</Words>
  <Application>Microsoft Office PowerPoint</Application>
  <PresentationFormat>全屏显示(4:3)</PresentationFormat>
  <Paragraphs>318</Paragraphs>
  <Slides>50</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黑体</vt:lpstr>
      <vt:lpstr>宋体</vt:lpstr>
      <vt:lpstr>微软雅黑</vt:lpstr>
      <vt:lpstr>新宋体</vt:lpstr>
      <vt:lpstr>Calibri</vt:lpstr>
      <vt:lpstr>Lucida Sans Unicode</vt:lpstr>
      <vt:lpstr>Verdana</vt:lpstr>
      <vt:lpstr>Wingdings 2</vt:lpstr>
      <vt:lpstr>Wingdings 3</vt:lpstr>
      <vt:lpstr>聚合</vt:lpstr>
      <vt:lpstr>经纪订单性能优化经验分享</vt:lpstr>
      <vt:lpstr>内容简介</vt:lpstr>
      <vt:lpstr>经纪订单简介</vt:lpstr>
      <vt:lpstr>经纪订单架构</vt:lpstr>
      <vt:lpstr>经纪订单目标</vt:lpstr>
      <vt:lpstr>经纪订单特点</vt:lpstr>
      <vt:lpstr>优化层次与角度</vt:lpstr>
      <vt:lpstr>硬件选型优化</vt:lpstr>
      <vt:lpstr>硬件选型优化</vt:lpstr>
      <vt:lpstr>硬件选型优化</vt:lpstr>
      <vt:lpstr>BIOS和操作系统优化</vt:lpstr>
      <vt:lpstr>SQL Server 数据库优化 </vt:lpstr>
      <vt:lpstr>SQL Server 数据库优化 </vt:lpstr>
      <vt:lpstr>SQL Server 数据库优化 </vt:lpstr>
      <vt:lpstr>SQL Server 数据库优化 </vt:lpstr>
      <vt:lpstr>SQL Server 数据库优化 </vt:lpstr>
      <vt:lpstr>SQL Server 数据库优化 </vt:lpstr>
      <vt:lpstr>SQL优化</vt:lpstr>
      <vt:lpstr>SQL优化</vt:lpstr>
      <vt:lpstr>SQL优化</vt:lpstr>
      <vt:lpstr>SQL优化</vt:lpstr>
      <vt:lpstr>SQL优化</vt:lpstr>
      <vt:lpstr>SQL优化</vt:lpstr>
      <vt:lpstr>SQL优化</vt:lpstr>
      <vt:lpstr>SQL优化</vt:lpstr>
      <vt:lpstr>SQL优化</vt:lpstr>
      <vt:lpstr>应用优化</vt:lpstr>
      <vt:lpstr>应用优化</vt:lpstr>
      <vt:lpstr>应用优化</vt:lpstr>
      <vt:lpstr>应用优化</vt:lpstr>
      <vt:lpstr>应用优化</vt:lpstr>
      <vt:lpstr>应用优化</vt:lpstr>
      <vt:lpstr>应用优化</vt:lpstr>
      <vt:lpstr>性能优化工具与方法</vt:lpstr>
      <vt:lpstr>数据库性能SQL(SQL执行次数、平均消耗、执行计划等)</vt:lpstr>
      <vt:lpstr>数据库性能SQL(数据库等待时间类型、时间、次数统计等)</vt:lpstr>
      <vt:lpstr>数据库性能SQL(清除数据库统计信息)</vt:lpstr>
      <vt:lpstr>Intel vtune工具</vt:lpstr>
      <vt:lpstr>创建vtune调优工程</vt:lpstr>
      <vt:lpstr>Intel Vtune工具的使用</vt:lpstr>
      <vt:lpstr>Intel Vtune工具的使用</vt:lpstr>
      <vt:lpstr>Intel Vtune工具的使用</vt:lpstr>
      <vt:lpstr>Intel Vtune工具的使用</vt:lpstr>
      <vt:lpstr>Intel Vtune工具的使用</vt:lpstr>
      <vt:lpstr>Intel Vtune工具的使用</vt:lpstr>
      <vt:lpstr>Intel Vtune使用注意事项</vt:lpstr>
      <vt:lpstr>Intel Vtune实战</vt:lpstr>
      <vt:lpstr>Intel Vtune实战</vt:lpstr>
      <vt:lpstr>怎么获得intel vtune</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经纪订单性能优化经验分享</dc:title>
  <dc:creator>zhangdf</dc:creator>
  <cp:lastModifiedBy>zhangdf</cp:lastModifiedBy>
  <cp:revision>102</cp:revision>
  <dcterms:created xsi:type="dcterms:W3CDTF">2018-10-24T02:24:59Z</dcterms:created>
  <dcterms:modified xsi:type="dcterms:W3CDTF">2018-11-13T08:51:33Z</dcterms:modified>
</cp:coreProperties>
</file>