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4"/>
  </p:notesMasterIdLst>
  <p:handoutMasterIdLst>
    <p:handoutMasterId r:id="rId28"/>
  </p:handoutMasterIdLst>
  <p:sldIdLst>
    <p:sldId id="256" r:id="rId3"/>
    <p:sldId id="257" r:id="rId5"/>
    <p:sldId id="261" r:id="rId6"/>
    <p:sldId id="279" r:id="rId7"/>
    <p:sldId id="307" r:id="rId8"/>
    <p:sldId id="298" r:id="rId9"/>
    <p:sldId id="277" r:id="rId10"/>
    <p:sldId id="267" r:id="rId11"/>
    <p:sldId id="312" r:id="rId12"/>
    <p:sldId id="313" r:id="rId13"/>
    <p:sldId id="352" r:id="rId14"/>
    <p:sldId id="335" r:id="rId15"/>
    <p:sldId id="320" r:id="rId16"/>
    <p:sldId id="353" r:id="rId17"/>
    <p:sldId id="327" r:id="rId18"/>
    <p:sldId id="321" r:id="rId19"/>
    <p:sldId id="354" r:id="rId20"/>
    <p:sldId id="364" r:id="rId21"/>
    <p:sldId id="368" r:id="rId22"/>
    <p:sldId id="370" r:id="rId23"/>
    <p:sldId id="367" r:id="rId24"/>
    <p:sldId id="365" r:id="rId25"/>
    <p:sldId id="369" r:id="rId26"/>
    <p:sldId id="305" r:id="rId27"/>
  </p:sldIdLst>
  <p:sldSz cx="1219835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66"/>
      </p:cViewPr>
      <p:guideLst>
        <p:guide orient="horz" pos="2096"/>
        <p:guide pos="379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795"/>
        <p:guide pos="21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Administrator\Desktop\&#27979;&#35797;&#26679;&#20363;&#20016;&#23500;&#24230;.xlsm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测试样例丰富度</a:t>
            </a:r>
          </a:p>
        </c:rich>
      </c:tx>
      <c:layout>
        <c:manualLayout>
          <c:xMode val="edge"/>
          <c:yMode val="edge"/>
          <c:x val="0.39807764012204"/>
          <c:y val="0.00354149451068351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428776702749306"/>
          <c:y val="0.0718800113196868"/>
          <c:w val="0.936047514129706"/>
          <c:h val="0.726478634091123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7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c:spPr>
          </c:dPt>
          <c:dPt>
            <c:idx val="8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1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12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c:spPr>
          </c:dPt>
          <c:dPt>
            <c:idx val="1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17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18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c:spPr>
          </c:dPt>
          <c:dPt>
            <c:idx val="19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24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c:spPr>
          </c:dPt>
          <c:dPt>
            <c:idx val="25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Lbls>
            <c:delete val="1"/>
          </c:dLbls>
          <c:cat>
            <c:multiLvlStrRef>
              <c:f>[测试样例丰富度.xlsm]Sheet1!$A$31:$B$57</c:f>
              <c:multiLvlStrCache>
                <c:ptCount val="27"/>
                <c:lvl>
                  <c:pt idx="1">
                    <c:v>非实盘</c:v>
                  </c:pt>
                  <c:pt idx="2">
                    <c:v>实盘：买一卖一</c:v>
                  </c:pt>
                  <c:pt idx="3">
                    <c:v>实盘：区间段均价</c:v>
                  </c:pt>
                  <c:pt idx="4">
                    <c:v>实盘：最近成交价</c:v>
                  </c:pt>
                  <c:pt idx="6">
                    <c:v>非实盘</c:v>
                  </c:pt>
                  <c:pt idx="7">
                    <c:v>实盘：买一卖一</c:v>
                  </c:pt>
                  <c:pt idx="8">
                    <c:v>实盘：区间段均价</c:v>
                  </c:pt>
                  <c:pt idx="9">
                    <c:v>实盘：最近成交价</c:v>
                  </c:pt>
                  <c:pt idx="11">
                    <c:v>非实盘</c:v>
                  </c:pt>
                  <c:pt idx="12">
                    <c:v>实盘：买一卖一</c:v>
                  </c:pt>
                  <c:pt idx="13">
                    <c:v>实盘：区间段均价</c:v>
                  </c:pt>
                  <c:pt idx="14">
                    <c:v>实盘：最近成交价</c:v>
                  </c:pt>
                  <c:pt idx="17">
                    <c:v>非实盘</c:v>
                  </c:pt>
                  <c:pt idx="18">
                    <c:v>实盘：买一卖一</c:v>
                  </c:pt>
                  <c:pt idx="19">
                    <c:v>实盘：区间段均价</c:v>
                  </c:pt>
                  <c:pt idx="20">
                    <c:v>实盘：最近成交价</c:v>
                  </c:pt>
                  <c:pt idx="23">
                    <c:v>非实盘</c:v>
                  </c:pt>
                  <c:pt idx="24">
                    <c:v>实盘：买一卖一</c:v>
                  </c:pt>
                  <c:pt idx="25">
                    <c:v>实盘：区间段均价</c:v>
                  </c:pt>
                  <c:pt idx="26">
                    <c:v>实盘：最近成交价</c:v>
                  </c:pt>
                </c:lvl>
                <c:lvl>
                  <c:pt idx="0">
                    <c:v>全部成交</c:v>
                  </c:pt>
                  <c:pt idx="5">
                    <c:v>部分成交</c:v>
                  </c:pt>
                  <c:pt idx="10">
                    <c:v>分笔成交</c:v>
                  </c:pt>
                  <c:pt idx="16">
                    <c:v>挂单撤单</c:v>
                  </c:pt>
                  <c:pt idx="22">
                    <c:v>错单</c:v>
                  </c:pt>
                </c:lvl>
              </c:multiLvlStrCache>
            </c:multiLvlStrRef>
          </c:cat>
          <c:val>
            <c:numRef>
              <c:f>[测试样例丰富度.xlsm]Sheet1!$C$31:$C$57</c:f>
              <c:numCache>
                <c:formatCode>General</c:formatCode>
                <c:ptCount val="27"/>
                <c:pt idx="1">
                  <c:v>21</c:v>
                </c:pt>
                <c:pt idx="2">
                  <c:v>14</c:v>
                </c:pt>
                <c:pt idx="3">
                  <c:v>14</c:v>
                </c:pt>
                <c:pt idx="4">
                  <c:v>14</c:v>
                </c:pt>
                <c:pt idx="6">
                  <c:v>21</c:v>
                </c:pt>
                <c:pt idx="7">
                  <c:v>14</c:v>
                </c:pt>
                <c:pt idx="8">
                  <c:v>14</c:v>
                </c:pt>
                <c:pt idx="9">
                  <c:v>14</c:v>
                </c:pt>
                <c:pt idx="11">
                  <c:v>21</c:v>
                </c:pt>
                <c:pt idx="12">
                  <c:v>14</c:v>
                </c:pt>
                <c:pt idx="13">
                  <c:v>14</c:v>
                </c:pt>
                <c:pt idx="14">
                  <c:v>14</c:v>
                </c:pt>
                <c:pt idx="17">
                  <c:v>16</c:v>
                </c:pt>
                <c:pt idx="18">
                  <c:v>18</c:v>
                </c:pt>
                <c:pt idx="19">
                  <c:v>18</c:v>
                </c:pt>
                <c:pt idx="20">
                  <c:v>18</c:v>
                </c:pt>
                <c:pt idx="23">
                  <c:v>16</c:v>
                </c:pt>
                <c:pt idx="24">
                  <c:v>13</c:v>
                </c:pt>
                <c:pt idx="25">
                  <c:v>13</c:v>
                </c:pt>
                <c:pt idx="26">
                  <c:v>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6221085"/>
        <c:axId val="432316200"/>
      </c:barChart>
      <c:catAx>
        <c:axId val="50622108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32316200"/>
        <c:crosses val="autoZero"/>
        <c:auto val="1"/>
        <c:lblAlgn val="ctr"/>
        <c:lblOffset val="100"/>
        <c:noMultiLvlLbl val="0"/>
      </c:catAx>
      <c:valAx>
        <c:axId val="432316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0622108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F3725-0D92-49D9-88BD-0A725DCC5E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2BA8C6-1B8B-494C-881B-33C94A7D207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34892-2594-4348-9B59-391C3F1BE7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031C7-A97A-4B3D-B11F-B8701A7D071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031C7-A97A-4B3D-B11F-B8701A7D07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031C7-A97A-4B3D-B11F-B8701A7D07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031C7-A97A-4B3D-B11F-B8701A7D07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 dirty="0" smtClean="0">
                <a:latin typeface="+mn-ea"/>
                <a:sym typeface="+mn-ea"/>
              </a:rPr>
              <a:t>在指导人的指导和帮助下，我慢慢了解股票交易所的交易规则、清算规则，熟悉工作中相关的</a:t>
            </a:r>
            <a:r>
              <a:rPr lang="en-US" altLang="zh-CN" dirty="0" smtClean="0">
                <a:latin typeface="+mn-ea"/>
                <a:sym typeface="+mn-ea"/>
              </a:rPr>
              <a:t>C++</a:t>
            </a:r>
            <a:r>
              <a:rPr lang="zh-CN" altLang="en-US" dirty="0" smtClean="0">
                <a:latin typeface="+mn-ea"/>
                <a:sym typeface="+mn-ea"/>
              </a:rPr>
              <a:t>库的封装使用，</a:t>
            </a:r>
            <a:endParaRPr lang="zh-CN" altLang="en-US" dirty="0" smtClean="0">
              <a:latin typeface="+mn-ea"/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>
          <a:xfrm>
            <a:off x="135356" y="2132856"/>
            <a:ext cx="12062994" cy="1832100"/>
          </a:xfrm>
          <a:prstGeom prst="rect">
            <a:avLst/>
          </a:prstGeom>
          <a:solidFill>
            <a:srgbClr val="0066FF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1" y="0"/>
            <a:ext cx="2967853" cy="6858000"/>
          </a:xfrm>
          <a:prstGeom prst="rect">
            <a:avLst/>
          </a:prstGeom>
          <a:solidFill>
            <a:srgbClr val="E6E6E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66FF"/>
              </a:solidFill>
            </a:endParaRPr>
          </a:p>
        </p:txBody>
      </p:sp>
      <p:pic>
        <p:nvPicPr>
          <p:cNvPr id="10" name="Picture 3" descr="logo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335" y="1039395"/>
            <a:ext cx="864096" cy="599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 userDrawn="1"/>
        </p:nvSpPr>
        <p:spPr>
          <a:xfrm>
            <a:off x="7107287" y="954623"/>
            <a:ext cx="561662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kingdom</a:t>
            </a:r>
            <a:endParaRPr lang="zh-CN" altLang="en-US" sz="4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4" name="矩形 23"/>
          <p:cNvSpPr/>
          <p:nvPr userDrawn="1"/>
        </p:nvSpPr>
        <p:spPr>
          <a:xfrm>
            <a:off x="4567263" y="2505670"/>
            <a:ext cx="358303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zh-CN" altLang="en-US" sz="66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转正论文</a:t>
            </a:r>
            <a:endParaRPr lang="zh-CN" altLang="en-US" sz="66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pic>
        <p:nvPicPr>
          <p:cNvPr id="1027" name="图片 1" descr="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CBB71DF1@A585241(02-18-17-51-00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49879"/>
            <a:ext cx="2967852" cy="1908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G:\ppt模板\素材\ppt宝藏_www.pptbz.com_乘风破浪\ppt宝藏_www.pptbz.com_乘风破浪\乘风破浪\263-3301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2019"/>
            <a:ext cx="2967851" cy="1664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:\ppt模板\素材\ppt宝藏_www.pptbz.com_干杯庆祝图片素材\ppt宝藏_www.pptbz.com_干杯庆祝图片素材\86AD58FD11E0D700AE0AAF5F790A1E3A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360" y="3356992"/>
            <a:ext cx="2997063" cy="177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F:\360云盘\02-个人资料\！PPT图片及版面资源\06-PPT精选插图\03-人物\20120208165810751075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0318"/>
            <a:ext cx="2989357" cy="1800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 userDrawn="1"/>
        </p:nvSpPr>
        <p:spPr>
          <a:xfrm>
            <a:off x="-1625" y="170112"/>
            <a:ext cx="121999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2" name="直接连接符 51"/>
          <p:cNvCxnSpPr/>
          <p:nvPr userDrawn="1"/>
        </p:nvCxnSpPr>
        <p:spPr bwMode="auto">
          <a:xfrm>
            <a:off x="946176" y="2527275"/>
            <a:ext cx="0" cy="4330725"/>
          </a:xfrm>
          <a:prstGeom prst="lin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直接连接符 52"/>
          <p:cNvCxnSpPr/>
          <p:nvPr userDrawn="1"/>
        </p:nvCxnSpPr>
        <p:spPr bwMode="auto">
          <a:xfrm flipH="1">
            <a:off x="0" y="2339950"/>
            <a:ext cx="758851" cy="0"/>
          </a:xfrm>
          <a:prstGeom prst="lin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直接连接符 53"/>
          <p:cNvCxnSpPr/>
          <p:nvPr userDrawn="1"/>
        </p:nvCxnSpPr>
        <p:spPr bwMode="auto">
          <a:xfrm>
            <a:off x="946176" y="0"/>
            <a:ext cx="0" cy="2151038"/>
          </a:xfrm>
          <a:prstGeom prst="lin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接连接符 55"/>
          <p:cNvCxnSpPr/>
          <p:nvPr userDrawn="1"/>
        </p:nvCxnSpPr>
        <p:spPr bwMode="auto">
          <a:xfrm flipH="1">
            <a:off x="1135089" y="2339950"/>
            <a:ext cx="6476254" cy="0"/>
          </a:xfrm>
          <a:prstGeom prst="lin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接连接符 57"/>
          <p:cNvCxnSpPr/>
          <p:nvPr userDrawn="1"/>
        </p:nvCxnSpPr>
        <p:spPr bwMode="auto">
          <a:xfrm flipH="1">
            <a:off x="10851703" y="2339950"/>
            <a:ext cx="1346648" cy="0"/>
          </a:xfrm>
          <a:prstGeom prst="lin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9" name="组合 58"/>
          <p:cNvGrpSpPr/>
          <p:nvPr userDrawn="1"/>
        </p:nvGrpSpPr>
        <p:grpSpPr>
          <a:xfrm>
            <a:off x="759726" y="2151586"/>
            <a:ext cx="376724" cy="376728"/>
            <a:chOff x="759726" y="2151586"/>
            <a:chExt cx="376724" cy="376728"/>
          </a:xfrm>
        </p:grpSpPr>
        <p:sp>
          <p:nvSpPr>
            <p:cNvPr id="60" name="L 形 59"/>
            <p:cNvSpPr/>
            <p:nvPr userDrawn="1"/>
          </p:nvSpPr>
          <p:spPr>
            <a:xfrm>
              <a:off x="759726" y="2391514"/>
              <a:ext cx="136800" cy="136800"/>
            </a:xfrm>
            <a:prstGeom prst="corner">
              <a:avLst>
                <a:gd name="adj1" fmla="val 37486"/>
                <a:gd name="adj2" fmla="val 39273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L 形 60"/>
            <p:cNvSpPr/>
            <p:nvPr userDrawn="1"/>
          </p:nvSpPr>
          <p:spPr>
            <a:xfrm flipH="1">
              <a:off x="999650" y="2391514"/>
              <a:ext cx="136800" cy="136800"/>
            </a:xfrm>
            <a:prstGeom prst="corner">
              <a:avLst>
                <a:gd name="adj1" fmla="val 37486"/>
                <a:gd name="adj2" fmla="val 39273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L 形 61"/>
            <p:cNvSpPr/>
            <p:nvPr userDrawn="1"/>
          </p:nvSpPr>
          <p:spPr>
            <a:xfrm flipH="1" flipV="1">
              <a:off x="999650" y="2151586"/>
              <a:ext cx="136800" cy="136800"/>
            </a:xfrm>
            <a:prstGeom prst="corner">
              <a:avLst>
                <a:gd name="adj1" fmla="val 37486"/>
                <a:gd name="adj2" fmla="val 39273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L 形 62"/>
            <p:cNvSpPr/>
            <p:nvPr userDrawn="1"/>
          </p:nvSpPr>
          <p:spPr>
            <a:xfrm flipV="1">
              <a:off x="759726" y="2151586"/>
              <a:ext cx="136800" cy="136800"/>
            </a:xfrm>
            <a:prstGeom prst="corner">
              <a:avLst>
                <a:gd name="adj1" fmla="val 37486"/>
                <a:gd name="adj2" fmla="val 39273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0" name="直接连接符 79"/>
            <p:cNvCxnSpPr/>
            <p:nvPr userDrawn="1"/>
          </p:nvCxnSpPr>
          <p:spPr bwMode="auto">
            <a:xfrm flipH="1">
              <a:off x="885839" y="2339950"/>
              <a:ext cx="12240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1" name="直接连接符 80"/>
            <p:cNvCxnSpPr/>
            <p:nvPr userDrawn="1"/>
          </p:nvCxnSpPr>
          <p:spPr bwMode="auto">
            <a:xfrm>
              <a:off x="946176" y="2278750"/>
              <a:ext cx="0" cy="12240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72" name="直接连接符 71"/>
          <p:cNvCxnSpPr/>
          <p:nvPr userDrawn="1"/>
        </p:nvCxnSpPr>
        <p:spPr>
          <a:xfrm>
            <a:off x="11175632" y="559197"/>
            <a:ext cx="103135" cy="0"/>
          </a:xfrm>
          <a:prstGeom prst="line">
            <a:avLst/>
          </a:prstGeom>
          <a:ln w="22479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 userDrawn="1"/>
        </p:nvCxnSpPr>
        <p:spPr>
          <a:xfrm>
            <a:off x="11759872" y="559197"/>
            <a:ext cx="438478" cy="0"/>
          </a:xfrm>
          <a:prstGeom prst="line">
            <a:avLst/>
          </a:prstGeom>
          <a:ln w="22479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15"/>
          <p:cNvSpPr txBox="1"/>
          <p:nvPr userDrawn="1"/>
        </p:nvSpPr>
        <p:spPr>
          <a:xfrm>
            <a:off x="11123275" y="17066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fld>
            <a:r>
              <a:rPr lang="zh-CN" altLang="en-US" sz="18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8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8" name="TextBox 77"/>
          <p:cNvSpPr txBox="1"/>
          <p:nvPr userDrawn="1"/>
        </p:nvSpPr>
        <p:spPr>
          <a:xfrm>
            <a:off x="10143089" y="1701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 userDrawn="1"/>
        </p:nvSpPr>
        <p:spPr>
          <a:xfrm>
            <a:off x="7734323" y="908720"/>
            <a:ext cx="3045372" cy="2857537"/>
          </a:xfrm>
          <a:prstGeom prst="ellipse">
            <a:avLst/>
          </a:prstGeom>
          <a:noFill/>
          <a:ln w="57150">
            <a:solidFill>
              <a:srgbClr val="3B79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8259415" y="1837273"/>
            <a:ext cx="21551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 smtClean="0"/>
              <a:t>目  录</a:t>
            </a:r>
            <a:endParaRPr lang="zh-CN" altLang="en-US" sz="6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59" y="454331"/>
            <a:ext cx="2352675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7.jpeg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0" y="0"/>
            <a:ext cx="12198350" cy="822592"/>
          </a:xfrm>
          <a:prstGeom prst="rect">
            <a:avLst/>
          </a:prstGeom>
          <a:solidFill>
            <a:srgbClr val="E6E6E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159453" y="314347"/>
            <a:ext cx="0" cy="26193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0851972" y="314346"/>
            <a:ext cx="1093995" cy="36933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2EEF1883-7A0E-4F66-9932-E581691AD397}" type="slidenum"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 descr="说明: __0@Foxmail"/>
          <p:cNvPicPr/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03" y="281730"/>
            <a:ext cx="2352688" cy="401947"/>
          </a:xfrm>
          <a:prstGeom prst="rect">
            <a:avLst/>
          </a:prstGeom>
          <a:noFill/>
        </p:spPr>
      </p:pic>
      <p:sp>
        <p:nvSpPr>
          <p:cNvPr id="21" name="矩形 20"/>
          <p:cNvSpPr/>
          <p:nvPr/>
        </p:nvSpPr>
        <p:spPr>
          <a:xfrm>
            <a:off x="122511" y="938557"/>
            <a:ext cx="11785736" cy="396000"/>
          </a:xfrm>
          <a:prstGeom prst="rect">
            <a:avLst/>
          </a:prstGeom>
          <a:solidFill>
            <a:srgbClr val="0066FF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22511" y="1295049"/>
            <a:ext cx="11785736" cy="45719"/>
          </a:xfrm>
          <a:prstGeom prst="rect">
            <a:avLst/>
          </a:prstGeom>
          <a:solidFill>
            <a:srgbClr val="0066FF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122511" y="892838"/>
            <a:ext cx="11785736" cy="45719"/>
          </a:xfrm>
          <a:prstGeom prst="rect">
            <a:avLst/>
          </a:prstGeom>
          <a:solidFill>
            <a:srgbClr val="0066FF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6"/>
          <p:cNvSpPr txBox="1"/>
          <p:nvPr/>
        </p:nvSpPr>
        <p:spPr>
          <a:xfrm>
            <a:off x="554559" y="1028835"/>
            <a:ext cx="2268000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  </a:t>
            </a:r>
            <a:r>
              <a:rPr lang="zh-CN" altLang="en-US" sz="1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个人介绍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10"/>
          <p:cNvSpPr txBox="1"/>
          <p:nvPr/>
        </p:nvSpPr>
        <p:spPr>
          <a:xfrm>
            <a:off x="2967079" y="1020328"/>
            <a:ext cx="2268000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  </a:t>
            </a:r>
            <a:r>
              <a:rPr lang="zh-CN" altLang="en-US" sz="1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个人岗位介绍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10"/>
          <p:cNvSpPr txBox="1"/>
          <p:nvPr/>
        </p:nvSpPr>
        <p:spPr>
          <a:xfrm>
            <a:off x="8979495" y="1017035"/>
            <a:ext cx="2268000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  </a:t>
            </a:r>
            <a:r>
              <a:rPr lang="zh-CN" altLang="en-US" sz="1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论文正文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10"/>
          <p:cNvSpPr txBox="1"/>
          <p:nvPr/>
        </p:nvSpPr>
        <p:spPr>
          <a:xfrm>
            <a:off x="6015379" y="1020328"/>
            <a:ext cx="2268000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  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试用期总结及计划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9.emf"/><Relationship Id="rId1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chart" Target="../charts/char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567263" y="2505670"/>
            <a:ext cx="358303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zh-CN" altLang="en-US" sz="66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转正论文</a:t>
            </a:r>
            <a:endParaRPr lang="zh-CN" altLang="en-US" sz="66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16101" y="4988440"/>
            <a:ext cx="5915722" cy="52197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l"/>
            <a:r>
              <a:rPr lang="zh-CN" altLang="en-US" sz="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              测试开发部</a:t>
            </a:r>
            <a:r>
              <a:rPr lang="en-US" altLang="zh-CN" sz="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——</a:t>
            </a:r>
            <a:r>
              <a:rPr lang="zh-CN" altLang="en-US" sz="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王兵宗</a:t>
            </a:r>
            <a:endParaRPr lang="zh-CN" altLang="en-US" sz="2800" b="1" cap="none" spc="0" dirty="0" smtClean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7303" y="1309935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117303" y="914682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2280" y="2416810"/>
            <a:ext cx="5713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                                   解  决   措   施   和   建   议  </a:t>
            </a:r>
            <a:endParaRPr lang="zh-CN" altLang="en-US" b="1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2790190" y="3148330"/>
            <a:ext cx="754824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457200" fontAlgn="auto">
              <a:extLst>
                <a:ext uri="{35155182-B16C-46BC-9424-99874614C6A1}">
                  <wpsdc:marlchars xmlns:wpsdc="http://www.wps.cn/officeDocument/2017/drawingmlCustomData" val="200" checksum="2975741746"/>
                </a:ext>
              </a:extLst>
            </a:pPr>
            <a:r>
              <a:rPr lang="zh-CN" altLang="en-US">
                <a:latin typeface="+mn-ea"/>
              </a:rPr>
              <a:t>一方面我参考之前同事的工具代码，快速学会使用函数模板，掌握相关库的常见使用方法；向部门同事请教金融业务知识，补足这方面的短板；</a:t>
            </a:r>
            <a:endParaRPr lang="zh-CN" altLang="en-US">
              <a:latin typeface="+mn-ea"/>
            </a:endParaRPr>
          </a:p>
          <a:p>
            <a:pPr marL="457200" indent="457200" fontAlgn="auto">
              <a:extLst>
                <a:ext uri="{35155182-B16C-46BC-9424-99874614C6A1}">
                  <wpsdc:marlchars xmlns:wpsdc="http://www.wps.cn/officeDocument/2017/drawingmlCustomData" val="200" checksum="2975741746"/>
                </a:ext>
              </a:extLst>
            </a:pPr>
            <a:r>
              <a:rPr lang="zh-CN" altLang="en-US">
                <a:latin typeface="+mn-ea"/>
              </a:rPr>
              <a:t>另一方面，我也在阅读相关参考书《c++ primer plus》、《深入理解</a:t>
            </a:r>
            <a:r>
              <a:rPr lang="en-US" altLang="zh-CN">
                <a:latin typeface="+mn-ea"/>
              </a:rPr>
              <a:t>C++</a:t>
            </a:r>
            <a:r>
              <a:rPr lang="zh-CN" altLang="en-US">
                <a:latin typeface="+mn-ea"/>
              </a:rPr>
              <a:t>》中学习</a:t>
            </a:r>
            <a:r>
              <a:rPr lang="en-US" altLang="zh-CN">
                <a:latin typeface="+mn-ea"/>
              </a:rPr>
              <a:t>c++</a:t>
            </a:r>
            <a:r>
              <a:rPr lang="zh-CN" altLang="en-US">
                <a:latin typeface="+mn-ea"/>
              </a:rPr>
              <a:t>的特性，并勤快编程，积累实战经验。</a:t>
            </a:r>
            <a:endParaRPr lang="zh-CN" altLang="en-US">
              <a:latin typeface="+mn-ea"/>
            </a:endParaRPr>
          </a:p>
          <a:p>
            <a:pPr marL="457200" indent="457200" fontAlgn="auto">
              <a:extLst>
                <a:ext uri="{35155182-B16C-46BC-9424-99874614C6A1}">
                  <wpsdc:marlchars xmlns:wpsdc="http://www.wps.cn/officeDocument/2017/drawingmlCustomData" val="200" checksum="2975741746"/>
                </a:ext>
              </a:extLst>
            </a:pPr>
            <a:endParaRPr lang="zh-CN" altLang="en-US">
              <a:latin typeface="+mn-ea"/>
            </a:endParaRPr>
          </a:p>
          <a:p>
            <a:pPr marL="457200" indent="457200" fontAlgn="auto">
              <a:extLst>
                <a:ext uri="{35155182-B16C-46BC-9424-99874614C6A1}">
                  <wpsdc:marlchars xmlns:wpsdc="http://www.wps.cn/officeDocument/2017/drawingmlCustomData" val="200" checksum="2975741746"/>
                </a:ext>
              </a:extLst>
            </a:pPr>
            <a:r>
              <a:rPr lang="zh-CN" altLang="en-US">
                <a:latin typeface="+mn-ea"/>
              </a:rPr>
              <a:t>公司定期举办的内部知识分享活动《证券大咖秀》从产品出发，宣讲高度很高，适合开发经验丰富，对产品架构各个层级都有所了解的程序员。对于刚入门的新手，希望《大咖秀》能细致地分享一些关键模块的设计思想、一些新颖的技术，让新手听的懂也学得会。</a:t>
            </a:r>
            <a:endParaRPr lang="zh-CN" altLang="en-US">
              <a:latin typeface="+mn-ea"/>
            </a:endParaRPr>
          </a:p>
          <a:p>
            <a:pPr marL="457200" indent="457200" fontAlgn="auto">
              <a:extLst>
                <a:ext uri="{35155182-B16C-46BC-9424-99874614C6A1}">
                  <wpsdc:marlchars xmlns:wpsdc="http://www.wps.cn/officeDocument/2017/drawingmlCustomData" val="200" checksum="2975741746"/>
                </a:ext>
              </a:extLst>
            </a:pPr>
            <a:r>
              <a:rPr lang="en-US" altLang="zh-CN">
                <a:latin typeface="+mn-ea"/>
              </a:rPr>
              <a:t>    </a:t>
            </a:r>
            <a:endParaRPr lang="en-US" altLang="zh-CN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7303" y="1309935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17303" y="914682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38735" y="2708920"/>
            <a:ext cx="6840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+mn-ea"/>
              </a:rPr>
              <a:t>后  续  工  作  计  划</a:t>
            </a:r>
            <a:endParaRPr lang="zh-CN" altLang="en-US" b="1" dirty="0" smtClean="0"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09520" y="3440430"/>
            <a:ext cx="812101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742950" indent="-285750" algn="l" fontAlgn="auto">
              <a:buFont typeface="Wingdings" panose="05000000000000000000" charset="0"/>
              <a:buChar char="Ø"/>
            </a:pPr>
            <a:r>
              <a:rPr lang="zh-CN" altLang="en-US">
                <a:latin typeface="+mn-ea"/>
              </a:rPr>
              <a:t>继续学习</a:t>
            </a:r>
            <a:r>
              <a:rPr lang="en-US" altLang="zh-CN">
                <a:latin typeface="+mn-ea"/>
              </a:rPr>
              <a:t>C++</a:t>
            </a:r>
            <a:r>
              <a:rPr lang="zh-CN" altLang="en-US">
                <a:latin typeface="+mn-ea"/>
              </a:rPr>
              <a:t>编程开发技术，积累开发经验；</a:t>
            </a:r>
            <a:endParaRPr lang="zh-CN" altLang="en-US">
              <a:latin typeface="+mn-ea"/>
            </a:endParaRPr>
          </a:p>
          <a:p>
            <a:pPr marL="742950" indent="-285750" algn="l" fontAlgn="auto">
              <a:buFont typeface="Wingdings" panose="05000000000000000000" charset="0"/>
              <a:buChar char="Ø"/>
            </a:pPr>
            <a:r>
              <a:rPr lang="zh-CN" altLang="en-US">
                <a:latin typeface="+mn-ea"/>
              </a:rPr>
              <a:t>维护现有撮合软件的代码，在项目开发进程中</a:t>
            </a:r>
            <a:r>
              <a:rPr lang="zh-CN" altLang="en-US">
                <a:latin typeface="+mn-ea"/>
                <a:sym typeface="+mn-ea"/>
              </a:rPr>
              <a:t>持续保障</a:t>
            </a:r>
            <a:r>
              <a:rPr lang="zh-CN" altLang="en-US">
                <a:latin typeface="+mn-ea"/>
              </a:rPr>
              <a:t>撮合程序的正确性、健壮性</a:t>
            </a:r>
            <a:endParaRPr lang="zh-CN" altLang="en-US">
              <a:latin typeface="+mn-ea"/>
            </a:endParaRPr>
          </a:p>
          <a:p>
            <a:pPr marL="742950" indent="-285750" algn="l" fontAlgn="auto">
              <a:buFont typeface="Wingdings" panose="05000000000000000000" charset="0"/>
              <a:buChar char="Ø"/>
            </a:pPr>
            <a:r>
              <a:rPr lang="zh-CN" altLang="en-US">
                <a:latin typeface="+mn-ea"/>
              </a:rPr>
              <a:t>随着项目进展，根据撮合平台的设计要求，开发、拓展模拟撮合软件的新模块；</a:t>
            </a:r>
            <a:endParaRPr lang="zh-CN" altLang="en-US">
              <a:latin typeface="+mn-ea"/>
            </a:endParaRPr>
          </a:p>
          <a:p>
            <a:pPr marL="742950" indent="-285750" algn="l" fontAlgn="auto">
              <a:buFont typeface="Wingdings" panose="05000000000000000000" charset="0"/>
              <a:buChar char="Ø"/>
            </a:pPr>
            <a:endParaRPr lang="zh-CN" altLang="en-US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875503" y="914682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869465" y="1268760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4355" y="2637155"/>
            <a:ext cx="2545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模   拟   撮   合   软   件</a:t>
            </a:r>
            <a:endParaRPr lang="zh-CN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282751" y="1715413"/>
            <a:ext cx="8712968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278505" y="2513965"/>
            <a:ext cx="77171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/>
            <a:r>
              <a:rPr lang="en-US" altLang="zh-CN"/>
              <a:t>         </a:t>
            </a:r>
            <a:r>
              <a:rPr lang="zh-CN" altLang="en-US"/>
              <a:t>应券商对模拟交易环境、股票交易大赛、高频交易、量化交易等需求，领导和同事积极开发模拟撮合软件，和同行竞争。</a:t>
            </a:r>
            <a:r>
              <a:rPr lang="zh-CN" altLang="en-US">
                <a:sym typeface="+mn-ea"/>
              </a:rPr>
              <a:t>模拟撮合软件接入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金证测试管理平台</a:t>
            </a:r>
            <a:r>
              <a:rPr lang="zh-CN" altLang="en-US">
                <a:sym typeface="+mn-ea"/>
              </a:rPr>
              <a:t>，也为公司其他部门提供业务测试工具。</a:t>
            </a:r>
            <a:endParaRPr lang="zh-CN" altLang="en-US">
              <a:solidFill>
                <a:schemeClr val="accent2"/>
              </a:solidFill>
            </a:endParaRPr>
          </a:p>
          <a:p>
            <a:pPr indent="0" fontAlgn="auto"/>
            <a:endParaRPr lang="zh-CN" altLang="en-US"/>
          </a:p>
        </p:txBody>
      </p:sp>
      <p:graphicFrame>
        <p:nvGraphicFramePr>
          <p:cNvPr id="10" name="对象 9"/>
          <p:cNvGraphicFramePr/>
          <p:nvPr/>
        </p:nvGraphicFramePr>
        <p:xfrm>
          <a:off x="2877820" y="3733165"/>
          <a:ext cx="9293225" cy="2702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" imgW="12433300" imgH="3657600" progId="Visio.Drawing.11">
                  <p:embed/>
                </p:oleObj>
              </mc:Choice>
              <mc:Fallback>
                <p:oleObj name="" r:id="rId1" imgW="12433300" imgH="3657600" progId="Visio.Drawing.11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77820" y="3733165"/>
                        <a:ext cx="9293225" cy="2702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875503" y="914682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869465" y="1268760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2751" y="1700808"/>
            <a:ext cx="8712968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856230" y="2622550"/>
            <a:ext cx="6486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+mn-ea"/>
              </a:rPr>
              <a:t>    </a:t>
            </a:r>
            <a:endParaRPr lang="zh-CN" altLang="en-US">
              <a:latin typeface="+mn-ea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554355" y="2637155"/>
            <a:ext cx="36423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/>
              <a:t>模   拟   撮   合   软   件</a:t>
            </a:r>
            <a:endParaRPr lang="zh-CN" altLang="en-US" b="1" dirty="0"/>
          </a:p>
          <a:p>
            <a:r>
              <a:rPr lang="zh-CN" altLang="en-US" b="1" dirty="0"/>
              <a:t>撮   合   架   构   流   程   图 </a:t>
            </a:r>
            <a:endParaRPr lang="zh-CN" altLang="en-US" b="1" dirty="0"/>
          </a:p>
        </p:txBody>
      </p:sp>
      <p:graphicFrame>
        <p:nvGraphicFramePr>
          <p:cNvPr id="9" name="对象 -2147482623"/>
          <p:cNvGraphicFramePr>
            <a:graphicFrameLocks noChangeAspect="1"/>
          </p:cNvGraphicFramePr>
          <p:nvPr/>
        </p:nvGraphicFramePr>
        <p:xfrm>
          <a:off x="3423285" y="1314450"/>
          <a:ext cx="8333105" cy="5581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0693400" imgH="10350500" progId="Visio.Drawing.11">
                  <p:embed/>
                </p:oleObj>
              </mc:Choice>
              <mc:Fallback>
                <p:oleObj name="" r:id="rId1" imgW="10693400" imgH="10350500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23285" y="1314450"/>
                        <a:ext cx="8333105" cy="55810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875503" y="914682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869465" y="1268760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2751" y="1700808"/>
            <a:ext cx="8712968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856230" y="2622550"/>
            <a:ext cx="6486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+mn-ea"/>
              </a:rPr>
              <a:t>    </a:t>
            </a:r>
            <a:endParaRPr lang="zh-CN" altLang="en-US">
              <a:latin typeface="+mn-ea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554355" y="2637155"/>
            <a:ext cx="36423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/>
              <a:t>模   拟   撮   合   软   件</a:t>
            </a:r>
            <a:endParaRPr lang="zh-CN" altLang="en-US" b="1" dirty="0"/>
          </a:p>
          <a:p>
            <a:r>
              <a:rPr lang="zh-CN" altLang="en-US" b="1" dirty="0"/>
              <a:t>内   部   抽   象   描   述 </a:t>
            </a:r>
            <a:endParaRPr lang="zh-CN" altLang="en-US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3512820" y="2775585"/>
            <a:ext cx="748284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模拟撮合软件从外部接收到委托申请订单数据，</a:t>
            </a:r>
            <a:endParaRPr lang="zh-CN" altLang="en-US"/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判断数据是否符合交易所规定的数据结构，</a:t>
            </a:r>
            <a:endParaRPr lang="zh-CN" altLang="en-US"/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按交易类型，将委托申请订单分配不同优先级订单队列；</a:t>
            </a:r>
            <a:endParaRPr lang="zh-CN" altLang="en-US"/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启用线程池为多线程分配到对应优先级订单队列；</a:t>
            </a:r>
            <a:endParaRPr lang="zh-CN" altLang="en-US"/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依据行情、验资验券，按交易所指定的交易规则撮合委托申请；</a:t>
            </a:r>
            <a:endParaRPr lang="zh-CN" altLang="en-US"/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撮合完成，确认回报和成交回报通过</a:t>
            </a:r>
            <a:r>
              <a:rPr lang="en-US" altLang="zh-CN"/>
              <a:t>STEP\ODBC</a:t>
            </a:r>
            <a:r>
              <a:rPr lang="zh-CN" altLang="en-US"/>
              <a:t>发送给外部通道接口；</a:t>
            </a:r>
            <a:endParaRPr lang="zh-CN" altLang="en-US"/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基本模式下，收到委托订单需要检查重单，成交订单的股份资产需要相应增减；极简模式和压力模式不做重单、验股的操作；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875503" y="914682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869465" y="1268760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33370" y="2637155"/>
            <a:ext cx="829881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457200" algn="l" fontAlgn="auto">
              <a:lnSpc>
                <a:spcPct val="100000"/>
              </a:lnSpc>
              <a:extLst>
                <a:ext uri="{35155182-B16C-46BC-9424-99874614C6A1}">
                  <wpsdc:marlchars xmlns:wpsdc="http://www.wps.cn/officeDocument/2017/drawingmlCustomData" val="200" checksum="2975741746"/>
                </a:ext>
              </a:extLst>
            </a:pPr>
            <a:r>
              <a:rPr lang="en-US" altLang="zh-CN" dirty="0" smtClean="0">
                <a:latin typeface="+mn-ea"/>
              </a:rPr>
              <a:t>    </a:t>
            </a:r>
            <a:endParaRPr lang="en-US" altLang="zh-CN" dirty="0" smtClean="0">
              <a:latin typeface="+mn-ea"/>
            </a:endParaRPr>
          </a:p>
          <a:p>
            <a:pPr marL="457200" indent="457200" algn="l" fontAlgn="auto">
              <a:lnSpc>
                <a:spcPct val="100000"/>
              </a:lnSpc>
              <a:extLst>
                <a:ext uri="{35155182-B16C-46BC-9424-99874614C6A1}">
                  <wpsdc:marlchars xmlns:wpsdc="http://www.wps.cn/officeDocument/2017/drawingmlCustomData" val="200" checksum="2975741746"/>
                </a:ext>
              </a:extLst>
            </a:pPr>
            <a:r>
              <a:rPr lang="zh-CN" altLang="en-US" dirty="0" smtClean="0">
                <a:latin typeface="+mn-ea"/>
              </a:rPr>
              <a:t>股票交易事关重大，交易所对撮合数据的可靠性、正确性要求极高。为保证撮合软件的可靠性，正确性，需要设计模拟柜台环境下单</a:t>
            </a:r>
            <a:r>
              <a:rPr lang="en-US" altLang="zh-CN" dirty="0" smtClean="0">
                <a:latin typeface="+mn-ea"/>
              </a:rPr>
              <a:t>(</a:t>
            </a:r>
            <a:r>
              <a:rPr lang="zh-CN" altLang="en-US" dirty="0" smtClean="0">
                <a:latin typeface="+mn-ea"/>
              </a:rPr>
              <a:t>模拟订单数据来源</a:t>
            </a:r>
            <a:r>
              <a:rPr lang="en-US" altLang="zh-CN" dirty="0" smtClean="0">
                <a:latin typeface="+mn-ea"/>
              </a:rPr>
              <a:t>)</a:t>
            </a:r>
            <a:r>
              <a:rPr lang="zh-CN" altLang="en-US" dirty="0" smtClean="0">
                <a:latin typeface="+mn-ea"/>
              </a:rPr>
              <a:t>、读取报盘结果</a:t>
            </a:r>
            <a:r>
              <a:rPr lang="en-US" altLang="zh-CN" dirty="0" smtClean="0">
                <a:latin typeface="+mn-ea"/>
              </a:rPr>
              <a:t>(</a:t>
            </a:r>
            <a:r>
              <a:rPr lang="zh-CN" altLang="en-US" dirty="0" smtClean="0">
                <a:latin typeface="+mn-ea"/>
              </a:rPr>
              <a:t>校验确认、成交回报</a:t>
            </a:r>
            <a:r>
              <a:rPr lang="en-US" altLang="zh-CN" dirty="0" smtClean="0">
                <a:latin typeface="+mn-ea"/>
              </a:rPr>
              <a:t>)</a:t>
            </a:r>
            <a:r>
              <a:rPr lang="zh-CN" altLang="en-US" dirty="0" smtClean="0">
                <a:latin typeface="+mn-ea"/>
              </a:rPr>
              <a:t>的自动化测试程序。</a:t>
            </a:r>
            <a:endParaRPr lang="zh-CN" altLang="en-US" dirty="0" smtClean="0">
              <a:latin typeface="+mn-ea"/>
            </a:endParaRPr>
          </a:p>
          <a:p>
            <a:pPr marL="457200" indent="457200" algn="l" fontAlgn="auto">
              <a:lnSpc>
                <a:spcPct val="100000"/>
              </a:lnSpc>
              <a:extLst>
                <a:ext uri="{35155182-B16C-46BC-9424-99874614C6A1}">
                  <wpsdc:marlchars xmlns:wpsdc="http://www.wps.cn/officeDocument/2017/drawingmlCustomData" val="200" checksum="2975741746"/>
                </a:ext>
              </a:extLst>
            </a:pPr>
            <a:r>
              <a:rPr lang="zh-CN" altLang="en-US" dirty="0" smtClean="0">
                <a:latin typeface="+mn-ea"/>
                <a:sym typeface="+mn-ea"/>
              </a:rPr>
              <a:t>作为面向市场的商用软件，为用户提供高处理效率、高可用的产品，是我们的目标。</a:t>
            </a:r>
            <a:endParaRPr lang="en-US" altLang="zh-CN" dirty="0" smtClean="0">
              <a:latin typeface="+mn-ea"/>
            </a:endParaRPr>
          </a:p>
          <a:p>
            <a:pPr marL="457200" indent="457200" algn="l" fontAlgn="auto">
              <a:lnSpc>
                <a:spcPct val="100000"/>
              </a:lnSpc>
              <a:extLst>
                <a:ext uri="{35155182-B16C-46BC-9424-99874614C6A1}">
                  <wpsdc:marlchars xmlns:wpsdc="http://www.wps.cn/officeDocument/2017/drawingmlCustomData" val="200" checksum="2975741746"/>
                </a:ext>
              </a:extLst>
            </a:pPr>
            <a:r>
              <a:rPr lang="zh-CN" altLang="en-US" dirty="0" smtClean="0">
                <a:latin typeface="+mn-ea"/>
              </a:rPr>
              <a:t>撮合代码实现过程中，模拟撮合软件使用了智能指针建立线程池，利用多线程并行处理的保证撮合性能；模拟撮合软件在动态分配的内存中处理订单，保证本地数据访问的效率；尽量减少第三方软件的依赖，提高券商环境部署时的可用性。</a:t>
            </a:r>
            <a:endParaRPr lang="en-US" altLang="zh-CN" dirty="0" smtClean="0">
              <a:latin typeface="+mn-ea"/>
            </a:endParaRPr>
          </a:p>
          <a:p>
            <a:pPr marL="457200" indent="457200" algn="l" fontAlgn="auto">
              <a:lnSpc>
                <a:spcPct val="100000"/>
              </a:lnSpc>
              <a:extLst>
                <a:ext uri="{35155182-B16C-46BC-9424-99874614C6A1}">
                  <wpsdc:marlchars xmlns:wpsdc="http://www.wps.cn/officeDocument/2017/drawingmlCustomData" val="200" checksum="2975741746"/>
                </a:ext>
              </a:extLst>
            </a:pPr>
            <a:endParaRPr lang="en-US" altLang="zh-CN" dirty="0">
              <a:latin typeface="+mn-ea"/>
            </a:endParaRPr>
          </a:p>
          <a:p>
            <a:pPr marL="457200" indent="457200" algn="l" fontAlgn="auto">
              <a:lnSpc>
                <a:spcPct val="100000"/>
              </a:lnSpc>
              <a:extLst>
                <a:ext uri="{35155182-B16C-46BC-9424-99874614C6A1}">
                  <wpsdc:marlchars xmlns:wpsdc="http://www.wps.cn/officeDocument/2017/drawingmlCustomData" val="200" checksum="2975741746"/>
                </a:ext>
              </a:extLst>
            </a:pPr>
            <a:endParaRPr lang="zh-CN" altLang="en-US" dirty="0">
              <a:latin typeface="+mn-ea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54355" y="2637155"/>
            <a:ext cx="2545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/>
              <a:t>模   拟   撮   合   软   件</a:t>
            </a:r>
            <a:endParaRPr lang="zh-CN" alt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875503" y="914682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869465" y="1268760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TextBox 4"/>
          <p:cNvSpPr txBox="1"/>
          <p:nvPr/>
        </p:nvSpPr>
        <p:spPr>
          <a:xfrm>
            <a:off x="691515" y="2637155"/>
            <a:ext cx="25457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/>
              <a:t>模   拟   撮   合   软   件</a:t>
            </a:r>
            <a:endParaRPr lang="zh-CN" altLang="en-US" b="1" dirty="0"/>
          </a:p>
          <a:p>
            <a:r>
              <a:rPr lang="zh-CN" altLang="en-US" b="1" dirty="0"/>
              <a:t>开   发   现   状</a:t>
            </a:r>
            <a:endParaRPr lang="zh-CN" altLang="en-US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3292475" y="2747010"/>
            <a:ext cx="787019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模拟撮合软件在撮合代码开发情况：</a:t>
            </a:r>
            <a:endParaRPr lang="zh-CN" altLang="en-US"/>
          </a:p>
          <a:p>
            <a:pPr marL="742950" indent="-285750" fontAlgn="auto"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zh-CN" altLang="en-US"/>
              <a:t>支持全部成交、部分成交、分笔成交、挂单、撤单五种成交策略；</a:t>
            </a:r>
            <a:endParaRPr lang="zh-CN" altLang="en-US"/>
          </a:p>
          <a:p>
            <a:pPr marL="742950" indent="-285750" fontAlgn="auto"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zh-CN" altLang="en-US">
                <a:sym typeface="+mn-ea"/>
              </a:rPr>
              <a:t>应对交付券商的部署环境下业务测试、环境配置测试、性能指标测试等多种场景需求，</a:t>
            </a:r>
            <a:r>
              <a:rPr lang="zh-CN" altLang="en-US"/>
              <a:t>模拟撮合软件可配置基本模式、极简模式、压力模式三种交易模式；</a:t>
            </a:r>
            <a:endParaRPr lang="zh-CN" altLang="en-US"/>
          </a:p>
          <a:p>
            <a:pPr marL="742950" indent="-285750" fontAlgn="auto"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zh-CN" altLang="en-US"/>
              <a:t>支持上海市场</a:t>
            </a:r>
            <a:r>
              <a:rPr lang="en-US" altLang="zh-CN"/>
              <a:t>(ODBC)</a:t>
            </a:r>
            <a:r>
              <a:rPr lang="zh-CN" altLang="en-US"/>
              <a:t>、深圳市场</a:t>
            </a:r>
            <a:r>
              <a:rPr lang="en-US" altLang="zh-CN"/>
              <a:t>(STEP)</a:t>
            </a:r>
            <a:r>
              <a:rPr lang="zh-CN" altLang="en-US"/>
              <a:t>数据字段结构和通信协议，适应多种市场的测试使用场景；</a:t>
            </a:r>
            <a:endParaRPr lang="zh-CN" altLang="en-US"/>
          </a:p>
          <a:p>
            <a:pPr marL="742950" indent="-285750" fontAlgn="auto"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zh-CN" altLang="en-US"/>
              <a:t>对接自动化平台，通过引擎策略管理，可满足在线远程控制服务器上撮合端的配置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875503" y="914682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869465" y="1268760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TextBox 4"/>
          <p:cNvSpPr txBox="1"/>
          <p:nvPr/>
        </p:nvSpPr>
        <p:spPr>
          <a:xfrm>
            <a:off x="691515" y="2637155"/>
            <a:ext cx="2545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/>
              <a:t>工   作   开   展</a:t>
            </a:r>
            <a:endParaRPr lang="zh-CN" altLang="en-US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3517900" y="2686050"/>
            <a:ext cx="733361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在学习相关金融知识，了解业务基础知识后，我的工作大致分成两条主线进行：</a:t>
            </a:r>
            <a:endParaRPr lang="zh-CN" altLang="en-US"/>
          </a:p>
          <a:p>
            <a:pPr marL="457200" indent="457200" fontAlgn="auto">
              <a:extLst>
                <a:ext uri="{35155182-B16C-46BC-9424-99874614C6A1}">
                  <wpsdc:marlchars xmlns:wpsdc="http://www.wps.cn/officeDocument/2017/drawingmlCustomData" val="200" checksum="2975741746"/>
                </a:ext>
              </a:extLst>
            </a:pPr>
            <a:r>
              <a:rPr lang="zh-CN" altLang="en-US"/>
              <a:t>编写模拟撮合软件的代码，了解各种业务的撮合处理逻辑，起初时解决测试中反馈的</a:t>
            </a:r>
            <a:r>
              <a:rPr lang="en-US" altLang="zh-CN"/>
              <a:t>bug</a:t>
            </a:r>
            <a:r>
              <a:rPr lang="zh-CN" altLang="en-US"/>
              <a:t>，小范围的跟踪、调试撮合代码。</a:t>
            </a:r>
            <a:r>
              <a:rPr lang="zh-CN" altLang="en-US">
                <a:sym typeface="+mn-ea"/>
              </a:rPr>
              <a:t>逐渐接触更多撮合模块代码，</a:t>
            </a:r>
            <a:r>
              <a:rPr lang="zh-CN" altLang="en-US"/>
              <a:t>对模拟撮合软件熟悉之后，协助指导人陈俊</a:t>
            </a:r>
            <a:r>
              <a:rPr lang="zh-CN" altLang="en-US">
                <a:sym typeface="+mn-ea"/>
              </a:rPr>
              <a:t>完成撮合端清算别名、清算文件上传、通道策略控制的修改和调试。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875503" y="914682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869465" y="1268760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TextBox 4"/>
          <p:cNvSpPr txBox="1"/>
          <p:nvPr/>
        </p:nvSpPr>
        <p:spPr>
          <a:xfrm>
            <a:off x="691515" y="2637155"/>
            <a:ext cx="2545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/>
              <a:t>工   作   开   展</a:t>
            </a:r>
            <a:endParaRPr lang="zh-CN" altLang="en-US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3425825" y="2807970"/>
            <a:ext cx="641731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ctr"/>
            <a:r>
              <a:rPr lang="zh-CN" altLang="en-US">
                <a:effectLst/>
                <a:latin typeface="宋体" panose="02010600030101010101" pitchFamily="2" charset="-122"/>
                <a:sym typeface="+mn-ea"/>
              </a:rPr>
              <a:t>工作中修复的问题举例：</a:t>
            </a:r>
            <a:endParaRPr lang="en-US" altLang="zh-CN">
              <a:effectLst/>
              <a:latin typeface="宋体" panose="02010600030101010101" pitchFamily="2" charset="-122"/>
              <a:sym typeface="+mn-ea"/>
            </a:endParaRPr>
          </a:p>
          <a:p>
            <a:pPr marL="285750" indent="-285750" algn="l" fontAlgn="ctr">
              <a:buFont typeface="Wingdings" panose="05000000000000000000" charset="0"/>
              <a:buChar char="Ø"/>
            </a:pPr>
            <a:r>
              <a:rPr lang="en-US" altLang="zh-CN">
                <a:effectLst/>
                <a:latin typeface="宋体" panose="02010600030101010101" pitchFamily="2" charset="-122"/>
                <a:sym typeface="+mn-ea"/>
              </a:rPr>
              <a:t>排查</a:t>
            </a:r>
            <a:r>
              <a:rPr lang="zh-CN" altLang="en-US">
                <a:effectLst/>
                <a:latin typeface="宋体" panose="02010600030101010101" pitchFamily="2" charset="-122"/>
                <a:sym typeface="+mn-ea"/>
              </a:rPr>
              <a:t>模拟撮合软件</a:t>
            </a:r>
            <a:r>
              <a:rPr lang="en-US" altLang="zh-CN">
                <a:effectLst/>
                <a:latin typeface="宋体" panose="02010600030101010101" pitchFamily="2" charset="-122"/>
                <a:sym typeface="+mn-ea"/>
              </a:rPr>
              <a:t>随机下买卖单时成交模式切换出错;</a:t>
            </a:r>
            <a:endParaRPr lang="en-US" altLang="zh-CN">
              <a:effectLst/>
              <a:latin typeface="宋体" panose="02010600030101010101" pitchFamily="2" charset="-122"/>
              <a:sym typeface="+mn-ea"/>
            </a:endParaRPr>
          </a:p>
          <a:p>
            <a:pPr marL="285750" indent="-285750" algn="l" fontAlgn="ctr">
              <a:buFont typeface="Wingdings" panose="05000000000000000000" charset="0"/>
              <a:buChar char="Ø"/>
            </a:pPr>
            <a:r>
              <a:rPr lang="zh-CN" altLang="en-US" b="0" i="0" u="none" strike="noStrike">
                <a:effectLst/>
                <a:latin typeface="宋体" panose="02010600030101010101" pitchFamily="2" charset="-122"/>
              </a:rPr>
              <a:t>修复验股时分笔成交冻结股份异常</a:t>
            </a:r>
            <a:r>
              <a:rPr lang="en-US" altLang="zh-CN" b="0" i="0" u="none" strike="noStrike">
                <a:effectLst/>
                <a:latin typeface="宋体" panose="02010600030101010101" pitchFamily="2" charset="-122"/>
              </a:rPr>
              <a:t>;</a:t>
            </a:r>
            <a:endParaRPr lang="en-US" altLang="zh-CN" b="0" i="0" u="none" strike="noStrike">
              <a:effectLst/>
              <a:latin typeface="宋体" panose="02010600030101010101" pitchFamily="2" charset="-122"/>
            </a:endParaRPr>
          </a:p>
          <a:p>
            <a:pPr marL="285750" indent="-285750" algn="l" fontAlgn="ctr">
              <a:buFont typeface="Wingdings" panose="05000000000000000000" charset="0"/>
              <a:buChar char="Ø"/>
            </a:pPr>
            <a:r>
              <a:rPr lang="zh-CN" altLang="en-US" b="0" i="0" u="none" strike="noStrike">
                <a:effectLst/>
                <a:latin typeface="宋体" panose="02010600030101010101" pitchFamily="2" charset="-122"/>
              </a:rPr>
              <a:t>修复</a:t>
            </a:r>
            <a:r>
              <a:rPr lang="en-US" altLang="zh-CN" b="0" i="0" u="none" strike="noStrike">
                <a:effectLst/>
                <a:latin typeface="宋体" panose="02010600030101010101" pitchFamily="2" charset="-122"/>
              </a:rPr>
              <a:t>部分成交买卖单数量不正确</a:t>
            </a:r>
            <a:r>
              <a:rPr lang="zh-CN" altLang="en-US" b="0" i="0" u="none" strike="noStrike">
                <a:effectLst/>
                <a:latin typeface="宋体" panose="02010600030101010101" pitchFamily="2" charset="-122"/>
              </a:rPr>
              <a:t>问题</a:t>
            </a:r>
            <a:r>
              <a:rPr lang="en-US" altLang="zh-CN" b="0" i="0" u="none" strike="noStrike">
                <a:effectLst/>
                <a:latin typeface="宋体" panose="02010600030101010101" pitchFamily="2" charset="-122"/>
              </a:rPr>
              <a:t>;</a:t>
            </a:r>
            <a:endParaRPr lang="zh-CN" altLang="en-US" b="0" i="0" u="none" strike="noStrike">
              <a:effectLst/>
              <a:latin typeface="宋体" panose="02010600030101010101" pitchFamily="2" charset="-122"/>
            </a:endParaRPr>
          </a:p>
          <a:p>
            <a:pPr marL="285750" indent="-285750" algn="l" fontAlgn="ctr">
              <a:buFont typeface="Wingdings" panose="05000000000000000000" charset="0"/>
              <a:buChar char="Ø"/>
            </a:pPr>
            <a:r>
              <a:rPr lang="zh-CN" altLang="en-US" b="0" i="0" u="none" strike="noStrike">
                <a:effectLst/>
                <a:latin typeface="宋体" panose="02010600030101010101" pitchFamily="2" charset="-122"/>
              </a:rPr>
              <a:t>修复上海市场委托申请数据结构中买卖标志异常</a:t>
            </a:r>
            <a:r>
              <a:rPr lang="en-US" altLang="zh-CN" b="0" i="0" u="none" strike="noStrike">
                <a:effectLst/>
                <a:latin typeface="宋体" panose="02010600030101010101" pitchFamily="2" charset="-122"/>
              </a:rPr>
              <a:t>;</a:t>
            </a:r>
            <a:endParaRPr lang="zh-CN" altLang="en-US" b="0" i="0" u="none" strike="noStrike">
              <a:effectLst/>
              <a:latin typeface="宋体" panose="02010600030101010101" pitchFamily="2" charset="-122"/>
            </a:endParaRPr>
          </a:p>
          <a:p>
            <a:pPr marL="285750" indent="-285750" algn="l" fontAlgn="ctr">
              <a:buFont typeface="Wingdings" panose="05000000000000000000" charset="0"/>
              <a:buChar char="Ø"/>
            </a:pPr>
            <a:r>
              <a:rPr lang="en-US" altLang="zh-CN" b="0" i="0" u="none" strike="noStrike">
                <a:effectLst/>
                <a:latin typeface="宋体" panose="02010600030101010101" pitchFamily="2" charset="-122"/>
              </a:rPr>
              <a:t>......</a:t>
            </a:r>
            <a:endParaRPr lang="en-US" altLang="zh-CN" b="0" i="0" u="none" strike="noStrike">
              <a:effectLst/>
              <a:latin typeface="宋体" panose="02010600030101010101" pitchFamily="2" charset="-122"/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4"/>
          <p:cNvSpPr txBox="1">
            <a:spLocks noChangeArrowheads="1"/>
          </p:cNvSpPr>
          <p:nvPr/>
        </p:nvSpPr>
        <p:spPr bwMode="auto">
          <a:xfrm>
            <a:off x="3363888" y="3004715"/>
            <a:ext cx="3671390" cy="396875"/>
          </a:xfrm>
          <a:prstGeom prst="rect">
            <a:avLst/>
          </a:prstGeom>
          <a:solidFill>
            <a:srgbClr val="0066FF"/>
          </a:solidFill>
          <a:ln w="9525" algn="ctr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、个人介绍</a:t>
            </a:r>
            <a:endParaRPr lang="zh-CN" altLang="en-US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Text Box 16"/>
          <p:cNvSpPr txBox="1">
            <a:spLocks noChangeArrowheads="1"/>
          </p:cNvSpPr>
          <p:nvPr/>
        </p:nvSpPr>
        <p:spPr bwMode="auto">
          <a:xfrm>
            <a:off x="3350087" y="3933056"/>
            <a:ext cx="3685191" cy="396875"/>
          </a:xfrm>
          <a:prstGeom prst="rect">
            <a:avLst/>
          </a:prstGeom>
          <a:solidFill>
            <a:srgbClr val="0066FF"/>
          </a:solidFill>
          <a:ln w="9525" algn="ctr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、个人岗位介绍</a:t>
            </a:r>
            <a:endParaRPr lang="zh-CN" altLang="en-US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3362871" y="4832325"/>
            <a:ext cx="3672408" cy="396875"/>
          </a:xfrm>
          <a:prstGeom prst="rect">
            <a:avLst/>
          </a:prstGeom>
          <a:solidFill>
            <a:srgbClr val="0066FF"/>
          </a:solidFill>
          <a:ln w="9525" algn="ctr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、试用期工作总结及计划</a:t>
            </a:r>
            <a:endParaRPr lang="zh-CN" altLang="en-US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Text Box 22"/>
          <p:cNvSpPr txBox="1">
            <a:spLocks noChangeArrowheads="1"/>
          </p:cNvSpPr>
          <p:nvPr/>
        </p:nvSpPr>
        <p:spPr bwMode="auto">
          <a:xfrm>
            <a:off x="3400872" y="5693186"/>
            <a:ext cx="4858543" cy="400110"/>
          </a:xfrm>
          <a:prstGeom prst="rect">
            <a:avLst/>
          </a:prstGeom>
          <a:solidFill>
            <a:srgbClr val="0066FF"/>
          </a:solidFill>
          <a:ln w="9525" algn="ctr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、论文正文</a:t>
            </a:r>
            <a:endParaRPr lang="zh-CN" altLang="en-US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875503" y="914682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869465" y="1268760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TextBox 4"/>
          <p:cNvSpPr txBox="1"/>
          <p:nvPr/>
        </p:nvSpPr>
        <p:spPr>
          <a:xfrm>
            <a:off x="691515" y="2637155"/>
            <a:ext cx="2545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/>
              <a:t>工   作   开   展</a:t>
            </a:r>
            <a:endParaRPr lang="zh-CN" altLang="en-US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3517900" y="2686050"/>
            <a:ext cx="733361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在学习相关金融知识，了解一定业务知识基础后，我的工作大致分成两条主线进行：</a:t>
            </a:r>
            <a:endParaRPr lang="zh-CN" altLang="en-US"/>
          </a:p>
          <a:p>
            <a:pPr marL="457200" indent="457200" fontAlgn="auto">
              <a:extLst>
                <a:ext uri="{35155182-B16C-46BC-9424-99874614C6A1}">
                  <wpsdc:marlchars xmlns:wpsdc="http://www.wps.cn/officeDocument/2017/drawingmlCustomData" val="200" checksum="2975741746"/>
                </a:ext>
              </a:extLst>
            </a:pP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编写模拟撮合软件的代码，了解各种业务的撮合处理逻辑，起初时解决测试中反馈的</a:t>
            </a: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bug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，小范围的跟踪、调试撮合代码。逐渐接触更多撮合模块代码，对模拟撮合软件熟悉之后，协助指导人陈俊完成撮合端清算文件、清算文件上传、通道策略控制的修改和调试。</a:t>
            </a:r>
            <a:endParaRPr lang="zh-CN" altLang="en-US"/>
          </a:p>
          <a:p>
            <a:pPr marL="457200" indent="457200" fontAlgn="auto">
              <a:extLst>
                <a:ext uri="{35155182-B16C-46BC-9424-99874614C6A1}">
                  <wpsdc:marlchars xmlns:wpsdc="http://www.wps.cn/officeDocument/2017/drawingmlCustomData" val="200" checksum="2975741746"/>
                </a:ext>
              </a:extLst>
            </a:pPr>
            <a:r>
              <a:rPr lang="zh-CN" altLang="en-US"/>
              <a:t>另一方面，编写自动化测试软件</a:t>
            </a:r>
            <a:r>
              <a:rPr lang="en-US" altLang="zh-CN"/>
              <a:t>SystemGtest</a:t>
            </a:r>
            <a:r>
              <a:rPr lang="zh-CN" altLang="en-US"/>
              <a:t>，对接模拟撮合软件实现无需柜台环境的自动化样例测试。目前自动化测试软件已完成上海市场的普通竞价交易业务，包含不同业务测试样例</a:t>
            </a:r>
            <a:r>
              <a:rPr lang="en-US" altLang="zh-CN">
                <a:sym typeface="+mn-ea"/>
              </a:rPr>
              <a:t>314</a:t>
            </a:r>
            <a:r>
              <a:rPr lang="zh-CN" altLang="en-US">
                <a:sym typeface="+mn-ea"/>
              </a:rPr>
              <a:t>例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875503" y="914682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869465" y="1268760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TextBox 4"/>
          <p:cNvSpPr txBox="1"/>
          <p:nvPr/>
        </p:nvSpPr>
        <p:spPr>
          <a:xfrm>
            <a:off x="691515" y="2637155"/>
            <a:ext cx="2545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/>
              <a:t>工   作   开   展</a:t>
            </a:r>
            <a:endParaRPr lang="zh-CN" altLang="en-US" b="1" dirty="0"/>
          </a:p>
        </p:txBody>
      </p:sp>
      <p:graphicFrame>
        <p:nvGraphicFramePr>
          <p:cNvPr id="5" name="图表 4"/>
          <p:cNvGraphicFramePr/>
          <p:nvPr/>
        </p:nvGraphicFramePr>
        <p:xfrm>
          <a:off x="5414645" y="1435735"/>
          <a:ext cx="6628765" cy="53790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65430" y="3712210"/>
            <a:ext cx="479044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720090" indent="0" fontAlgn="auto"/>
            <a:r>
              <a:rPr lang="zh-CN" altLang="en-US" dirty="0" smtClean="0">
                <a:latin typeface="+mn-ea"/>
                <a:sym typeface="+mn-ea"/>
              </a:rPr>
              <a:t>自动化测试样例丰富度：</a:t>
            </a:r>
            <a:endParaRPr lang="zh-CN" altLang="en-US" dirty="0" smtClean="0">
              <a:latin typeface="+mn-ea"/>
              <a:sym typeface="+mn-ea"/>
            </a:endParaRPr>
          </a:p>
          <a:p>
            <a:pPr marL="1005840" indent="-285750" fontAlgn="auto">
              <a:buFont typeface="Wingdings" panose="05000000000000000000" charset="0"/>
              <a:buChar char="Ø"/>
            </a:pPr>
            <a:r>
              <a:rPr lang="zh-CN" altLang="en-US" dirty="0" smtClean="0">
                <a:latin typeface="+mn-ea"/>
                <a:sym typeface="+mn-ea"/>
              </a:rPr>
              <a:t>对接模拟撮合软件的上海市场普通竞价的自动化测试代码</a:t>
            </a:r>
            <a:r>
              <a:rPr lang="zh-CN" altLang="en-US">
                <a:sym typeface="+mn-ea"/>
              </a:rPr>
              <a:t>，能根据交易规则批量产生测试样例</a:t>
            </a:r>
            <a:r>
              <a:rPr lang="zh-CN" altLang="en-US" dirty="0" smtClean="0">
                <a:latin typeface="+mn-ea"/>
                <a:sym typeface="+mn-ea"/>
              </a:rPr>
              <a:t>，</a:t>
            </a:r>
            <a:r>
              <a:rPr lang="zh-CN" altLang="en-US">
                <a:sym typeface="+mn-ea"/>
              </a:rPr>
              <a:t>目前包含</a:t>
            </a:r>
            <a:r>
              <a:rPr lang="en-US" altLang="zh-CN">
                <a:sym typeface="+mn-ea"/>
              </a:rPr>
              <a:t>314</a:t>
            </a:r>
            <a:r>
              <a:rPr lang="zh-CN" altLang="en-US">
                <a:sym typeface="+mn-ea"/>
              </a:rPr>
              <a:t>个测试样例。</a:t>
            </a:r>
            <a:endParaRPr lang="zh-CN" altLang="en-US"/>
          </a:p>
          <a:p>
            <a:pPr marL="457200" indent="457200" algn="l" fontAlgn="auto">
              <a:extLst>
                <a:ext uri="{35155182-B16C-46BC-9424-99874614C6A1}">
                  <wpsdc:marlchars xmlns:wpsdc="http://www.wps.cn/officeDocument/2017/drawingmlCustomData" val="200" checksum="2975741746"/>
                </a:ext>
              </a:extLst>
            </a:pPr>
            <a:endParaRPr lang="zh-CN" altLang="en-US"/>
          </a:p>
          <a:p>
            <a:pPr marL="720090" indent="457200" fontAlgn="auto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875503" y="914682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869465" y="1268760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TextBox 4"/>
          <p:cNvSpPr txBox="1"/>
          <p:nvPr/>
        </p:nvSpPr>
        <p:spPr>
          <a:xfrm>
            <a:off x="691515" y="2637155"/>
            <a:ext cx="2545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/>
              <a:t>后   续   工   作   计   划</a:t>
            </a:r>
            <a:endParaRPr lang="zh-CN" altLang="en-US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3237230" y="3005455"/>
            <a:ext cx="66516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457200" fontAlgn="auto">
              <a:extLst>
                <a:ext uri="{35155182-B16C-46BC-9424-99874614C6A1}">
                  <wpsdc:marlchars xmlns:wpsdc="http://www.wps.cn/officeDocument/2017/drawingmlCustomData" val="200" checksum="2975741746"/>
                </a:ext>
              </a:extLst>
            </a:pPr>
            <a:r>
              <a:rPr lang="zh-CN" altLang="en-US">
                <a:sym typeface="+mn-ea"/>
              </a:rPr>
              <a:t>模拟撮合软件不断开发，根据领导对整体架构改进意见，提高撮合平台的可用性，增加撮合软件的撮合策略的动态响应，后续版本开发时需要对模拟撮合软件内部委托队列分配处理的问题，需要商议不同模块之间数据类型转换的方式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875503" y="914682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869465" y="1268760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TextBox 4"/>
          <p:cNvSpPr txBox="1"/>
          <p:nvPr/>
        </p:nvSpPr>
        <p:spPr>
          <a:xfrm>
            <a:off x="813435" y="2637155"/>
            <a:ext cx="2545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/>
              <a:t>总   结</a:t>
            </a:r>
            <a:endParaRPr lang="zh-CN" altLang="en-US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2958465" y="2867660"/>
            <a:ext cx="665162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457200" fontAlgn="auto">
              <a:extLst>
                <a:ext uri="{35155182-B16C-46BC-9424-99874614C6A1}">
                  <wpsdc:marlchars xmlns:wpsdc="http://www.wps.cn/officeDocument/2017/drawingmlCustomData" val="200" checksum="2975741746"/>
                </a:ext>
              </a:extLst>
            </a:pPr>
            <a:r>
              <a:rPr lang="zh-CN" altLang="en-US"/>
              <a:t>随着开发工作的持续，模拟撮合软件在原有的核心功能撮合多种交易的基础上不断完善，连接自动化测试平台的前端，实现由</a:t>
            </a:r>
            <a:r>
              <a:rPr lang="en-US" altLang="zh-CN"/>
              <a:t>web</a:t>
            </a:r>
            <a:r>
              <a:rPr lang="zh-CN" altLang="en-US">
                <a:sym typeface="+mn-ea"/>
              </a:rPr>
              <a:t>控制</a:t>
            </a:r>
            <a:r>
              <a:rPr lang="zh-CN" altLang="en-US"/>
              <a:t>自动化测试样例执行、清算生成和上传、下发撮合策略，形成自动化测试平台</a:t>
            </a:r>
            <a:r>
              <a:rPr lang="en-US" altLang="zh-CN"/>
              <a:t>--</a:t>
            </a:r>
            <a:r>
              <a:rPr lang="zh-CN" altLang="en-US">
                <a:sym typeface="+mn-ea"/>
              </a:rPr>
              <a:t>撮合平台</a:t>
            </a:r>
            <a:r>
              <a:rPr lang="zh-CN" altLang="en-US"/>
              <a:t>的交易业务样例</a:t>
            </a:r>
            <a:r>
              <a:rPr lang="en-US" altLang="zh-CN"/>
              <a:t>--</a:t>
            </a:r>
            <a:r>
              <a:rPr lang="zh-CN" altLang="en-US"/>
              <a:t>撮合测试统一整体。</a:t>
            </a:r>
            <a:endParaRPr lang="zh-CN" altLang="en-US"/>
          </a:p>
          <a:p>
            <a:pPr marL="457200" indent="457200" fontAlgn="auto">
              <a:extLst>
                <a:ext uri="{35155182-B16C-46BC-9424-99874614C6A1}">
                  <wpsdc:marlchars xmlns:wpsdc="http://www.wps.cn/officeDocument/2017/drawingmlCustomData" val="200" checksum="2975741746"/>
                </a:ext>
              </a:extLst>
            </a:pPr>
            <a:r>
              <a:rPr lang="zh-CN" altLang="en-US"/>
              <a:t>未来模拟撮合软件调整完架构后，能实现测试过程中撮合策略的动态调整，软件执行测试样例更加灵活。</a:t>
            </a:r>
            <a:endParaRPr lang="zh-CN" altLang="en-US"/>
          </a:p>
          <a:p>
            <a:pPr marL="457200" indent="457200" fontAlgn="auto">
              <a:extLst>
                <a:ext uri="{35155182-B16C-46BC-9424-99874614C6A1}">
                  <wpsdc:marlchars xmlns:wpsdc="http://www.wps.cn/officeDocument/2017/drawingmlCustomData" val="200" checksum="2975741746"/>
                </a:ext>
              </a:extLst>
            </a:pPr>
            <a:endParaRPr lang="zh-CN" altLang="en-US"/>
          </a:p>
          <a:p>
            <a:pPr marL="457200" indent="457200" fontAlgn="auto">
              <a:extLst>
                <a:ext uri="{35155182-B16C-46BC-9424-99874614C6A1}">
                  <wpsdc:marlchars xmlns:wpsdc="http://www.wps.cn/officeDocument/2017/drawingmlCustomData" val="200" checksum="2975741746"/>
                </a:ext>
              </a:extLst>
            </a:pPr>
            <a:r>
              <a:rPr lang="zh-CN" altLang="en-US"/>
              <a:t>模拟撮合软件和测试</a:t>
            </a:r>
            <a:r>
              <a:rPr lang="zh-CN" altLang="en-US">
                <a:sym typeface="+mn-ea"/>
              </a:rPr>
              <a:t>管理</a:t>
            </a:r>
            <a:r>
              <a:rPr lang="zh-CN" altLang="en-US"/>
              <a:t>平台都有优秀</a:t>
            </a:r>
            <a:r>
              <a:rPr lang="zh-CN" altLang="en-US">
                <a:sym typeface="+mn-ea"/>
              </a:rPr>
              <a:t>功能</a:t>
            </a:r>
            <a:r>
              <a:rPr lang="zh-CN" altLang="en-US"/>
              <a:t>，它会是一个很有竞争力的撮合产品。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下箭头 1"/>
          <p:cNvSpPr/>
          <p:nvPr/>
        </p:nvSpPr>
        <p:spPr>
          <a:xfrm>
            <a:off x="2741589" y="1785926"/>
            <a:ext cx="71438" cy="37862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71976" y="1857364"/>
            <a:ext cx="1169551" cy="42566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谢  谢  大  家   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27407" y="2071678"/>
            <a:ext cx="4429156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感谢公司给我提供的工作平台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感谢领导给我的关心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感谢我的入职指导人陈俊给予的指导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感谢公司同事对我工作的支持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肘形连接符 6"/>
          <p:cNvCxnSpPr/>
          <p:nvPr/>
        </p:nvCxnSpPr>
        <p:spPr>
          <a:xfrm>
            <a:off x="6027737" y="5429264"/>
            <a:ext cx="5715040" cy="42862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885521" y="5929330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OVER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2511" y="1295049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2511" y="891823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Line 29"/>
          <p:cNvSpPr>
            <a:spLocks noChangeShapeType="1"/>
          </p:cNvSpPr>
          <p:nvPr/>
        </p:nvSpPr>
        <p:spPr bwMode="auto">
          <a:xfrm>
            <a:off x="2930823" y="1484784"/>
            <a:ext cx="0" cy="4752975"/>
          </a:xfrm>
          <a:prstGeom prst="line">
            <a:avLst/>
          </a:prstGeom>
          <a:noFill/>
          <a:ln w="57150" cmpd="thickThin">
            <a:solidFill>
              <a:srgbClr val="CC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866927" y="2009910"/>
            <a:ext cx="4248472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员工姓名：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王兵宗</a:t>
            </a:r>
            <a:endParaRPr lang="zh-CN" altLang="zh-CN" sz="200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>
              <a:lnSpc>
                <a:spcPct val="150000"/>
              </a:lnSpc>
            </a:pPr>
            <a:r>
              <a:rPr lang="zh-CN" altLang="zh-CN" sz="20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现任岗位：助理</a:t>
            </a:r>
            <a:r>
              <a:rPr lang="zh-CN" altLang="en-US" sz="20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开发工程师</a:t>
            </a:r>
            <a:endParaRPr lang="en-US" altLang="zh-CN" sz="200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>
              <a:lnSpc>
                <a:spcPct val="150000"/>
              </a:lnSpc>
            </a:pPr>
            <a:r>
              <a:rPr lang="zh-CN" altLang="zh-CN" sz="20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入职时间：</a:t>
            </a:r>
            <a:r>
              <a:rPr lang="en-US" altLang="zh-CN" sz="20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2018-5-2</a:t>
            </a:r>
            <a:endParaRPr lang="zh-CN" altLang="zh-CN" sz="200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>
              <a:lnSpc>
                <a:spcPct val="150000"/>
              </a:lnSpc>
            </a:pPr>
            <a:r>
              <a:rPr lang="zh-CN" altLang="zh-CN" sz="20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所属部门：测试开发部</a:t>
            </a:r>
            <a:endParaRPr lang="en-US" altLang="zh-CN" sz="200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>
              <a:lnSpc>
                <a:spcPct val="150000"/>
              </a:lnSpc>
            </a:pPr>
            <a:r>
              <a:rPr lang="zh-CN" altLang="zh-CN" sz="20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入职导师：陈俊</a:t>
            </a:r>
            <a:endParaRPr lang="zh-CN" altLang="zh-CN" sz="200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>
              <a:lnSpc>
                <a:spcPct val="150000"/>
              </a:lnSpc>
            </a:pPr>
            <a:r>
              <a:rPr lang="zh-CN" altLang="zh-CN" sz="20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部门经理：何俊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14799" y="1295049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714799" y="891823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1634679" y="4617160"/>
            <a:ext cx="8790144" cy="252000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2882007" y="4644160"/>
            <a:ext cx="198000" cy="198000"/>
          </a:xfrm>
          <a:prstGeom prst="ellipse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5861327" y="4644160"/>
            <a:ext cx="198000" cy="198000"/>
          </a:xfrm>
          <a:prstGeom prst="ellipse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14"/>
          <p:cNvSpPr/>
          <p:nvPr/>
        </p:nvSpPr>
        <p:spPr bwMode="auto">
          <a:xfrm>
            <a:off x="2012886" y="2267711"/>
            <a:ext cx="1936242" cy="2475449"/>
          </a:xfrm>
          <a:custGeom>
            <a:avLst/>
            <a:gdLst>
              <a:gd name="connsiteX0" fmla="*/ 341785 w 683568"/>
              <a:gd name="connsiteY0" fmla="*/ 75471 h 864094"/>
              <a:gd name="connsiteX1" fmla="*/ 117720 w 683568"/>
              <a:gd name="connsiteY1" fmla="*/ 299536 h 864094"/>
              <a:gd name="connsiteX2" fmla="*/ 341785 w 683568"/>
              <a:gd name="connsiteY2" fmla="*/ 523601 h 864094"/>
              <a:gd name="connsiteX3" fmla="*/ 341785 w 683568"/>
              <a:gd name="connsiteY3" fmla="*/ 75471 h 864094"/>
              <a:gd name="connsiteX4" fmla="*/ 341784 w 683568"/>
              <a:gd name="connsiteY4" fmla="*/ 0 h 864094"/>
              <a:gd name="connsiteX5" fmla="*/ 683568 w 683568"/>
              <a:gd name="connsiteY5" fmla="*/ 341784 h 864094"/>
              <a:gd name="connsiteX6" fmla="*/ 577183 w 683568"/>
              <a:gd name="connsiteY6" fmla="*/ 588642 h 864094"/>
              <a:gd name="connsiteX7" fmla="*/ 341597 w 683568"/>
              <a:gd name="connsiteY7" fmla="*/ 864094 h 864094"/>
              <a:gd name="connsiteX8" fmla="*/ 105111 w 683568"/>
              <a:gd name="connsiteY8" fmla="*/ 587591 h 864094"/>
              <a:gd name="connsiteX9" fmla="*/ 59857 w 683568"/>
              <a:gd name="connsiteY9" fmla="*/ 534679 h 864094"/>
              <a:gd name="connsiteX10" fmla="*/ 59306 w 683568"/>
              <a:gd name="connsiteY10" fmla="*/ 534035 h 864094"/>
              <a:gd name="connsiteX11" fmla="*/ 59325 w 683568"/>
              <a:gd name="connsiteY11" fmla="*/ 534035 h 864094"/>
              <a:gd name="connsiteX12" fmla="*/ 0 w 683568"/>
              <a:gd name="connsiteY12" fmla="*/ 341784 h 864094"/>
              <a:gd name="connsiteX13" fmla="*/ 341784 w 683568"/>
              <a:gd name="connsiteY13" fmla="*/ 0 h 864094"/>
              <a:gd name="connsiteX0-1" fmla="*/ 341785 w 683568"/>
              <a:gd name="connsiteY0-2" fmla="*/ 523601 h 864094"/>
              <a:gd name="connsiteX1-3" fmla="*/ 117720 w 683568"/>
              <a:gd name="connsiteY1-4" fmla="*/ 299536 h 864094"/>
              <a:gd name="connsiteX2-5" fmla="*/ 341785 w 683568"/>
              <a:gd name="connsiteY2-6" fmla="*/ 523601 h 864094"/>
              <a:gd name="connsiteX3-7" fmla="*/ 341784 w 683568"/>
              <a:gd name="connsiteY3-8" fmla="*/ 0 h 864094"/>
              <a:gd name="connsiteX4-9" fmla="*/ 683568 w 683568"/>
              <a:gd name="connsiteY4-10" fmla="*/ 341784 h 864094"/>
              <a:gd name="connsiteX5-11" fmla="*/ 577183 w 683568"/>
              <a:gd name="connsiteY5-12" fmla="*/ 588642 h 864094"/>
              <a:gd name="connsiteX6-13" fmla="*/ 341597 w 683568"/>
              <a:gd name="connsiteY6-14" fmla="*/ 864094 h 864094"/>
              <a:gd name="connsiteX7-15" fmla="*/ 105111 w 683568"/>
              <a:gd name="connsiteY7-16" fmla="*/ 587591 h 864094"/>
              <a:gd name="connsiteX8-17" fmla="*/ 59857 w 683568"/>
              <a:gd name="connsiteY8-18" fmla="*/ 534679 h 864094"/>
              <a:gd name="connsiteX9-19" fmla="*/ 59306 w 683568"/>
              <a:gd name="connsiteY9-20" fmla="*/ 534035 h 864094"/>
              <a:gd name="connsiteX10-21" fmla="*/ 59325 w 683568"/>
              <a:gd name="connsiteY10-22" fmla="*/ 534035 h 864094"/>
              <a:gd name="connsiteX11-23" fmla="*/ 0 w 683568"/>
              <a:gd name="connsiteY11-24" fmla="*/ 341784 h 864094"/>
              <a:gd name="connsiteX12-25" fmla="*/ 341784 w 683568"/>
              <a:gd name="connsiteY12-26" fmla="*/ 0 h 864094"/>
              <a:gd name="connsiteX0-27" fmla="*/ 341784 w 683568"/>
              <a:gd name="connsiteY0-28" fmla="*/ 0 h 864094"/>
              <a:gd name="connsiteX1-29" fmla="*/ 683568 w 683568"/>
              <a:gd name="connsiteY1-30" fmla="*/ 341784 h 864094"/>
              <a:gd name="connsiteX2-31" fmla="*/ 577183 w 683568"/>
              <a:gd name="connsiteY2-32" fmla="*/ 588642 h 864094"/>
              <a:gd name="connsiteX3-33" fmla="*/ 341597 w 683568"/>
              <a:gd name="connsiteY3-34" fmla="*/ 864094 h 864094"/>
              <a:gd name="connsiteX4-35" fmla="*/ 105111 w 683568"/>
              <a:gd name="connsiteY4-36" fmla="*/ 587591 h 864094"/>
              <a:gd name="connsiteX5-37" fmla="*/ 59857 w 683568"/>
              <a:gd name="connsiteY5-38" fmla="*/ 534679 h 864094"/>
              <a:gd name="connsiteX6-39" fmla="*/ 59306 w 683568"/>
              <a:gd name="connsiteY6-40" fmla="*/ 534035 h 864094"/>
              <a:gd name="connsiteX7-41" fmla="*/ 59325 w 683568"/>
              <a:gd name="connsiteY7-42" fmla="*/ 534035 h 864094"/>
              <a:gd name="connsiteX8-43" fmla="*/ 0 w 683568"/>
              <a:gd name="connsiteY8-44" fmla="*/ 341784 h 864094"/>
              <a:gd name="connsiteX9-45" fmla="*/ 341784 w 683568"/>
              <a:gd name="connsiteY9-46" fmla="*/ 0 h 8640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683568" h="864094">
                <a:moveTo>
                  <a:pt x="341784" y="0"/>
                </a:moveTo>
                <a:cubicBezTo>
                  <a:pt x="530546" y="0"/>
                  <a:pt x="683568" y="153022"/>
                  <a:pt x="683568" y="341784"/>
                </a:cubicBezTo>
                <a:cubicBezTo>
                  <a:pt x="683568" y="439085"/>
                  <a:pt x="642909" y="526890"/>
                  <a:pt x="577183" y="588642"/>
                </a:cubicBezTo>
                <a:lnTo>
                  <a:pt x="341597" y="864094"/>
                </a:lnTo>
                <a:lnTo>
                  <a:pt x="105111" y="587591"/>
                </a:lnTo>
                <a:cubicBezTo>
                  <a:pt x="87976" y="571864"/>
                  <a:pt x="72869" y="554041"/>
                  <a:pt x="59857" y="534679"/>
                </a:cubicBezTo>
                <a:lnTo>
                  <a:pt x="59306" y="534035"/>
                </a:lnTo>
                <a:lnTo>
                  <a:pt x="59325" y="534035"/>
                </a:lnTo>
                <a:cubicBezTo>
                  <a:pt x="21845" y="479324"/>
                  <a:pt x="0" y="413105"/>
                  <a:pt x="0" y="341784"/>
                </a:cubicBezTo>
                <a:cubicBezTo>
                  <a:pt x="0" y="153022"/>
                  <a:pt x="153022" y="0"/>
                  <a:pt x="341784" y="0"/>
                </a:cubicBezTo>
                <a:close/>
              </a:path>
            </a:pathLst>
          </a:custGeom>
          <a:solidFill>
            <a:srgbClr val="3B79CE"/>
          </a:solidFill>
          <a:ln w="31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椭圆 14"/>
          <p:cNvSpPr/>
          <p:nvPr/>
        </p:nvSpPr>
        <p:spPr bwMode="auto">
          <a:xfrm>
            <a:off x="4992205" y="2267711"/>
            <a:ext cx="1936242" cy="2475449"/>
          </a:xfrm>
          <a:custGeom>
            <a:avLst/>
            <a:gdLst>
              <a:gd name="connsiteX0" fmla="*/ 341785 w 683568"/>
              <a:gd name="connsiteY0" fmla="*/ 75471 h 864094"/>
              <a:gd name="connsiteX1" fmla="*/ 117720 w 683568"/>
              <a:gd name="connsiteY1" fmla="*/ 299536 h 864094"/>
              <a:gd name="connsiteX2" fmla="*/ 341785 w 683568"/>
              <a:gd name="connsiteY2" fmla="*/ 523601 h 864094"/>
              <a:gd name="connsiteX3" fmla="*/ 341785 w 683568"/>
              <a:gd name="connsiteY3" fmla="*/ 75471 h 864094"/>
              <a:gd name="connsiteX4" fmla="*/ 341784 w 683568"/>
              <a:gd name="connsiteY4" fmla="*/ 0 h 864094"/>
              <a:gd name="connsiteX5" fmla="*/ 683568 w 683568"/>
              <a:gd name="connsiteY5" fmla="*/ 341784 h 864094"/>
              <a:gd name="connsiteX6" fmla="*/ 577183 w 683568"/>
              <a:gd name="connsiteY6" fmla="*/ 588642 h 864094"/>
              <a:gd name="connsiteX7" fmla="*/ 341597 w 683568"/>
              <a:gd name="connsiteY7" fmla="*/ 864094 h 864094"/>
              <a:gd name="connsiteX8" fmla="*/ 105111 w 683568"/>
              <a:gd name="connsiteY8" fmla="*/ 587591 h 864094"/>
              <a:gd name="connsiteX9" fmla="*/ 59857 w 683568"/>
              <a:gd name="connsiteY9" fmla="*/ 534679 h 864094"/>
              <a:gd name="connsiteX10" fmla="*/ 59306 w 683568"/>
              <a:gd name="connsiteY10" fmla="*/ 534035 h 864094"/>
              <a:gd name="connsiteX11" fmla="*/ 59325 w 683568"/>
              <a:gd name="connsiteY11" fmla="*/ 534035 h 864094"/>
              <a:gd name="connsiteX12" fmla="*/ 0 w 683568"/>
              <a:gd name="connsiteY12" fmla="*/ 341784 h 864094"/>
              <a:gd name="connsiteX13" fmla="*/ 341784 w 683568"/>
              <a:gd name="connsiteY13" fmla="*/ 0 h 864094"/>
              <a:gd name="connsiteX0-1" fmla="*/ 341785 w 683568"/>
              <a:gd name="connsiteY0-2" fmla="*/ 523601 h 864094"/>
              <a:gd name="connsiteX1-3" fmla="*/ 117720 w 683568"/>
              <a:gd name="connsiteY1-4" fmla="*/ 299536 h 864094"/>
              <a:gd name="connsiteX2-5" fmla="*/ 341785 w 683568"/>
              <a:gd name="connsiteY2-6" fmla="*/ 523601 h 864094"/>
              <a:gd name="connsiteX3-7" fmla="*/ 341784 w 683568"/>
              <a:gd name="connsiteY3-8" fmla="*/ 0 h 864094"/>
              <a:gd name="connsiteX4-9" fmla="*/ 683568 w 683568"/>
              <a:gd name="connsiteY4-10" fmla="*/ 341784 h 864094"/>
              <a:gd name="connsiteX5-11" fmla="*/ 577183 w 683568"/>
              <a:gd name="connsiteY5-12" fmla="*/ 588642 h 864094"/>
              <a:gd name="connsiteX6-13" fmla="*/ 341597 w 683568"/>
              <a:gd name="connsiteY6-14" fmla="*/ 864094 h 864094"/>
              <a:gd name="connsiteX7-15" fmla="*/ 105111 w 683568"/>
              <a:gd name="connsiteY7-16" fmla="*/ 587591 h 864094"/>
              <a:gd name="connsiteX8-17" fmla="*/ 59857 w 683568"/>
              <a:gd name="connsiteY8-18" fmla="*/ 534679 h 864094"/>
              <a:gd name="connsiteX9-19" fmla="*/ 59306 w 683568"/>
              <a:gd name="connsiteY9-20" fmla="*/ 534035 h 864094"/>
              <a:gd name="connsiteX10-21" fmla="*/ 59325 w 683568"/>
              <a:gd name="connsiteY10-22" fmla="*/ 534035 h 864094"/>
              <a:gd name="connsiteX11-23" fmla="*/ 0 w 683568"/>
              <a:gd name="connsiteY11-24" fmla="*/ 341784 h 864094"/>
              <a:gd name="connsiteX12-25" fmla="*/ 341784 w 683568"/>
              <a:gd name="connsiteY12-26" fmla="*/ 0 h 864094"/>
              <a:gd name="connsiteX0-27" fmla="*/ 341784 w 683568"/>
              <a:gd name="connsiteY0-28" fmla="*/ 0 h 864094"/>
              <a:gd name="connsiteX1-29" fmla="*/ 683568 w 683568"/>
              <a:gd name="connsiteY1-30" fmla="*/ 341784 h 864094"/>
              <a:gd name="connsiteX2-31" fmla="*/ 577183 w 683568"/>
              <a:gd name="connsiteY2-32" fmla="*/ 588642 h 864094"/>
              <a:gd name="connsiteX3-33" fmla="*/ 341597 w 683568"/>
              <a:gd name="connsiteY3-34" fmla="*/ 864094 h 864094"/>
              <a:gd name="connsiteX4-35" fmla="*/ 105111 w 683568"/>
              <a:gd name="connsiteY4-36" fmla="*/ 587591 h 864094"/>
              <a:gd name="connsiteX5-37" fmla="*/ 59857 w 683568"/>
              <a:gd name="connsiteY5-38" fmla="*/ 534679 h 864094"/>
              <a:gd name="connsiteX6-39" fmla="*/ 59306 w 683568"/>
              <a:gd name="connsiteY6-40" fmla="*/ 534035 h 864094"/>
              <a:gd name="connsiteX7-41" fmla="*/ 59325 w 683568"/>
              <a:gd name="connsiteY7-42" fmla="*/ 534035 h 864094"/>
              <a:gd name="connsiteX8-43" fmla="*/ 0 w 683568"/>
              <a:gd name="connsiteY8-44" fmla="*/ 341784 h 864094"/>
              <a:gd name="connsiteX9-45" fmla="*/ 341784 w 683568"/>
              <a:gd name="connsiteY9-46" fmla="*/ 0 h 8640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683568" h="864094">
                <a:moveTo>
                  <a:pt x="341784" y="0"/>
                </a:moveTo>
                <a:cubicBezTo>
                  <a:pt x="530546" y="0"/>
                  <a:pt x="683568" y="153022"/>
                  <a:pt x="683568" y="341784"/>
                </a:cubicBezTo>
                <a:cubicBezTo>
                  <a:pt x="683568" y="439085"/>
                  <a:pt x="642909" y="526890"/>
                  <a:pt x="577183" y="588642"/>
                </a:cubicBezTo>
                <a:lnTo>
                  <a:pt x="341597" y="864094"/>
                </a:lnTo>
                <a:lnTo>
                  <a:pt x="105111" y="587591"/>
                </a:lnTo>
                <a:cubicBezTo>
                  <a:pt x="87976" y="571864"/>
                  <a:pt x="72869" y="554041"/>
                  <a:pt x="59857" y="534679"/>
                </a:cubicBezTo>
                <a:lnTo>
                  <a:pt x="59306" y="534035"/>
                </a:lnTo>
                <a:lnTo>
                  <a:pt x="59325" y="534035"/>
                </a:lnTo>
                <a:cubicBezTo>
                  <a:pt x="21845" y="479324"/>
                  <a:pt x="0" y="413105"/>
                  <a:pt x="0" y="341784"/>
                </a:cubicBezTo>
                <a:cubicBezTo>
                  <a:pt x="0" y="153022"/>
                  <a:pt x="153022" y="0"/>
                  <a:pt x="341784" y="0"/>
                </a:cubicBezTo>
                <a:close/>
              </a:path>
            </a:pathLst>
          </a:custGeom>
          <a:solidFill>
            <a:srgbClr val="3B79CE"/>
          </a:solidFill>
          <a:ln w="31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853503" y="4653136"/>
            <a:ext cx="198000" cy="198000"/>
          </a:xfrm>
          <a:prstGeom prst="ellipse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14"/>
          <p:cNvSpPr/>
          <p:nvPr/>
        </p:nvSpPr>
        <p:spPr bwMode="auto">
          <a:xfrm>
            <a:off x="7971525" y="2267711"/>
            <a:ext cx="1936242" cy="2475449"/>
          </a:xfrm>
          <a:custGeom>
            <a:avLst/>
            <a:gdLst>
              <a:gd name="connsiteX0" fmla="*/ 341785 w 683568"/>
              <a:gd name="connsiteY0" fmla="*/ 75471 h 864094"/>
              <a:gd name="connsiteX1" fmla="*/ 117720 w 683568"/>
              <a:gd name="connsiteY1" fmla="*/ 299536 h 864094"/>
              <a:gd name="connsiteX2" fmla="*/ 341785 w 683568"/>
              <a:gd name="connsiteY2" fmla="*/ 523601 h 864094"/>
              <a:gd name="connsiteX3" fmla="*/ 341785 w 683568"/>
              <a:gd name="connsiteY3" fmla="*/ 75471 h 864094"/>
              <a:gd name="connsiteX4" fmla="*/ 341784 w 683568"/>
              <a:gd name="connsiteY4" fmla="*/ 0 h 864094"/>
              <a:gd name="connsiteX5" fmla="*/ 683568 w 683568"/>
              <a:gd name="connsiteY5" fmla="*/ 341784 h 864094"/>
              <a:gd name="connsiteX6" fmla="*/ 577183 w 683568"/>
              <a:gd name="connsiteY6" fmla="*/ 588642 h 864094"/>
              <a:gd name="connsiteX7" fmla="*/ 341597 w 683568"/>
              <a:gd name="connsiteY7" fmla="*/ 864094 h 864094"/>
              <a:gd name="connsiteX8" fmla="*/ 105111 w 683568"/>
              <a:gd name="connsiteY8" fmla="*/ 587591 h 864094"/>
              <a:gd name="connsiteX9" fmla="*/ 59857 w 683568"/>
              <a:gd name="connsiteY9" fmla="*/ 534679 h 864094"/>
              <a:gd name="connsiteX10" fmla="*/ 59306 w 683568"/>
              <a:gd name="connsiteY10" fmla="*/ 534035 h 864094"/>
              <a:gd name="connsiteX11" fmla="*/ 59325 w 683568"/>
              <a:gd name="connsiteY11" fmla="*/ 534035 h 864094"/>
              <a:gd name="connsiteX12" fmla="*/ 0 w 683568"/>
              <a:gd name="connsiteY12" fmla="*/ 341784 h 864094"/>
              <a:gd name="connsiteX13" fmla="*/ 341784 w 683568"/>
              <a:gd name="connsiteY13" fmla="*/ 0 h 864094"/>
              <a:gd name="connsiteX0-1" fmla="*/ 341785 w 683568"/>
              <a:gd name="connsiteY0-2" fmla="*/ 523601 h 864094"/>
              <a:gd name="connsiteX1-3" fmla="*/ 117720 w 683568"/>
              <a:gd name="connsiteY1-4" fmla="*/ 299536 h 864094"/>
              <a:gd name="connsiteX2-5" fmla="*/ 341785 w 683568"/>
              <a:gd name="connsiteY2-6" fmla="*/ 523601 h 864094"/>
              <a:gd name="connsiteX3-7" fmla="*/ 341784 w 683568"/>
              <a:gd name="connsiteY3-8" fmla="*/ 0 h 864094"/>
              <a:gd name="connsiteX4-9" fmla="*/ 683568 w 683568"/>
              <a:gd name="connsiteY4-10" fmla="*/ 341784 h 864094"/>
              <a:gd name="connsiteX5-11" fmla="*/ 577183 w 683568"/>
              <a:gd name="connsiteY5-12" fmla="*/ 588642 h 864094"/>
              <a:gd name="connsiteX6-13" fmla="*/ 341597 w 683568"/>
              <a:gd name="connsiteY6-14" fmla="*/ 864094 h 864094"/>
              <a:gd name="connsiteX7-15" fmla="*/ 105111 w 683568"/>
              <a:gd name="connsiteY7-16" fmla="*/ 587591 h 864094"/>
              <a:gd name="connsiteX8-17" fmla="*/ 59857 w 683568"/>
              <a:gd name="connsiteY8-18" fmla="*/ 534679 h 864094"/>
              <a:gd name="connsiteX9-19" fmla="*/ 59306 w 683568"/>
              <a:gd name="connsiteY9-20" fmla="*/ 534035 h 864094"/>
              <a:gd name="connsiteX10-21" fmla="*/ 59325 w 683568"/>
              <a:gd name="connsiteY10-22" fmla="*/ 534035 h 864094"/>
              <a:gd name="connsiteX11-23" fmla="*/ 0 w 683568"/>
              <a:gd name="connsiteY11-24" fmla="*/ 341784 h 864094"/>
              <a:gd name="connsiteX12-25" fmla="*/ 341784 w 683568"/>
              <a:gd name="connsiteY12-26" fmla="*/ 0 h 864094"/>
              <a:gd name="connsiteX0-27" fmla="*/ 341784 w 683568"/>
              <a:gd name="connsiteY0-28" fmla="*/ 0 h 864094"/>
              <a:gd name="connsiteX1-29" fmla="*/ 683568 w 683568"/>
              <a:gd name="connsiteY1-30" fmla="*/ 341784 h 864094"/>
              <a:gd name="connsiteX2-31" fmla="*/ 577183 w 683568"/>
              <a:gd name="connsiteY2-32" fmla="*/ 588642 h 864094"/>
              <a:gd name="connsiteX3-33" fmla="*/ 341597 w 683568"/>
              <a:gd name="connsiteY3-34" fmla="*/ 864094 h 864094"/>
              <a:gd name="connsiteX4-35" fmla="*/ 105111 w 683568"/>
              <a:gd name="connsiteY4-36" fmla="*/ 587591 h 864094"/>
              <a:gd name="connsiteX5-37" fmla="*/ 59857 w 683568"/>
              <a:gd name="connsiteY5-38" fmla="*/ 534679 h 864094"/>
              <a:gd name="connsiteX6-39" fmla="*/ 59306 w 683568"/>
              <a:gd name="connsiteY6-40" fmla="*/ 534035 h 864094"/>
              <a:gd name="connsiteX7-41" fmla="*/ 59325 w 683568"/>
              <a:gd name="connsiteY7-42" fmla="*/ 534035 h 864094"/>
              <a:gd name="connsiteX8-43" fmla="*/ 0 w 683568"/>
              <a:gd name="connsiteY8-44" fmla="*/ 341784 h 864094"/>
              <a:gd name="connsiteX9-45" fmla="*/ 341784 w 683568"/>
              <a:gd name="connsiteY9-46" fmla="*/ 0 h 8640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683568" h="864094">
                <a:moveTo>
                  <a:pt x="341784" y="0"/>
                </a:moveTo>
                <a:cubicBezTo>
                  <a:pt x="530546" y="0"/>
                  <a:pt x="683568" y="153022"/>
                  <a:pt x="683568" y="341784"/>
                </a:cubicBezTo>
                <a:cubicBezTo>
                  <a:pt x="683568" y="439085"/>
                  <a:pt x="642909" y="526890"/>
                  <a:pt x="577183" y="588642"/>
                </a:cubicBezTo>
                <a:lnTo>
                  <a:pt x="341597" y="864094"/>
                </a:lnTo>
                <a:lnTo>
                  <a:pt x="105111" y="587591"/>
                </a:lnTo>
                <a:cubicBezTo>
                  <a:pt x="87976" y="571864"/>
                  <a:pt x="72869" y="554041"/>
                  <a:pt x="59857" y="534679"/>
                </a:cubicBezTo>
                <a:lnTo>
                  <a:pt x="59306" y="534035"/>
                </a:lnTo>
                <a:lnTo>
                  <a:pt x="59325" y="534035"/>
                </a:lnTo>
                <a:cubicBezTo>
                  <a:pt x="21845" y="479324"/>
                  <a:pt x="0" y="413105"/>
                  <a:pt x="0" y="341784"/>
                </a:cubicBezTo>
                <a:cubicBezTo>
                  <a:pt x="0" y="153022"/>
                  <a:pt x="153022" y="0"/>
                  <a:pt x="341784" y="0"/>
                </a:cubicBezTo>
                <a:close/>
              </a:path>
            </a:pathLst>
          </a:custGeom>
          <a:solidFill>
            <a:srgbClr val="3B79CE"/>
          </a:solidFill>
          <a:ln w="31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2307139" y="2996952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zh-CN" sz="24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个人岗位</a:t>
            </a:r>
            <a:endParaRPr lang="en-US" altLang="zh-CN" sz="2400" b="1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 algn="ctr"/>
            <a:r>
              <a:rPr lang="zh-CN" altLang="zh-CN" sz="24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职责</a:t>
            </a:r>
            <a:endParaRPr lang="zh-CN" altLang="zh-CN" sz="24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235079" y="2996952"/>
            <a:ext cx="141577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algn="ctr" defTabSz="914400" rtl="0" eaLnBrk="1" latinLnBrk="0" hangingPunct="1"/>
            <a:r>
              <a:rPr lang="zh-CN" altLang="zh-CN" sz="24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试用期</a:t>
            </a:r>
            <a:endParaRPr lang="en-US" altLang="zh-CN" sz="2400" b="1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lvl="0" algn="ctr" defTabSz="914400" rtl="0" eaLnBrk="1" latinLnBrk="0" hangingPunct="1"/>
            <a:r>
              <a:rPr lang="zh-CN" altLang="zh-CN" sz="24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工作任务</a:t>
            </a:r>
            <a:endParaRPr lang="zh-CN" altLang="zh-CN" sz="24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096379" y="2996952"/>
            <a:ext cx="172354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algn="ctr" defTabSz="914400" rtl="0" eaLnBrk="1" latinLnBrk="0" hangingPunct="1"/>
            <a:r>
              <a:rPr lang="zh-CN" altLang="zh-CN" sz="24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试用期任务</a:t>
            </a:r>
            <a:endParaRPr lang="en-US" altLang="zh-CN" sz="2400" b="1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lvl="0" algn="ctr" defTabSz="914400" rtl="0" eaLnBrk="1" latinLnBrk="0" hangingPunct="1"/>
            <a:r>
              <a:rPr lang="zh-CN" altLang="zh-CN" sz="24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完成情况</a:t>
            </a:r>
            <a:endParaRPr lang="zh-CN" altLang="zh-CN" sz="24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14799" y="1295049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714799" y="891823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46847" y="2348880"/>
            <a:ext cx="5832648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1</a:t>
            </a:r>
            <a:r>
              <a:rPr lang="zh-CN" altLang="en-US" dirty="0" smtClean="0">
                <a:latin typeface="+mn-ea"/>
              </a:rPr>
              <a:t>、我在岗位上了解到丰富的金融知识，</a:t>
            </a:r>
            <a:r>
              <a:rPr lang="zh-CN" altLang="en-US" dirty="0" smtClean="0">
                <a:latin typeface="+mn-ea"/>
                <a:sym typeface="+mn-ea"/>
              </a:rPr>
              <a:t>接触柜台环境，掌握上海和深圳交易所开展的多种交易业务规则，遵照</a:t>
            </a:r>
            <a:r>
              <a:rPr lang="zh-CN" altLang="en-US" dirty="0" smtClean="0">
                <a:latin typeface="+mn-ea"/>
              </a:rPr>
              <a:t>上交所、深交所官方规则文档，利用</a:t>
            </a:r>
            <a:r>
              <a:rPr lang="en-US" altLang="zh-CN" dirty="0" smtClean="0">
                <a:latin typeface="+mn-ea"/>
              </a:rPr>
              <a:t>ODBC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OTL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Redis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GTest</a:t>
            </a:r>
            <a:r>
              <a:rPr lang="zh-CN" altLang="en-US" dirty="0" smtClean="0">
                <a:latin typeface="+mn-ea"/>
              </a:rPr>
              <a:t>库等编程技术，维护原有</a:t>
            </a:r>
            <a:r>
              <a:rPr lang="zh-CN" altLang="en-US" dirty="0" smtClean="0">
                <a:latin typeface="+mn-ea"/>
                <a:sym typeface="+mn-ea"/>
              </a:rPr>
              <a:t>撮合代码，扩充新的功能，</a:t>
            </a:r>
            <a:r>
              <a:rPr lang="zh-CN" altLang="en-US" dirty="0" smtClean="0">
                <a:latin typeface="+mn-ea"/>
              </a:rPr>
              <a:t>实现新业务的逻辑代码。</a:t>
            </a:r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2</a:t>
            </a:r>
            <a:r>
              <a:rPr lang="zh-CN" altLang="en-US" dirty="0" smtClean="0">
                <a:latin typeface="+mn-ea"/>
              </a:rPr>
              <a:t>、工作职责：</a:t>
            </a:r>
            <a:endParaRPr lang="zh-CN" altLang="en-US" dirty="0" smtClean="0">
              <a:latin typeface="+mn-ea"/>
            </a:endParaRPr>
          </a:p>
          <a:p>
            <a:r>
              <a:rPr lang="zh-CN" altLang="en-US" dirty="0">
                <a:latin typeface="+mn-ea"/>
              </a:rPr>
              <a:t>    编写模拟撮合软件，对测试过程中发现的</a:t>
            </a:r>
            <a:r>
              <a:rPr lang="en-US" altLang="zh-CN" dirty="0">
                <a:latin typeface="+mn-ea"/>
              </a:rPr>
              <a:t>bug</a:t>
            </a:r>
            <a:r>
              <a:rPr lang="zh-CN" altLang="en-US" dirty="0">
                <a:latin typeface="+mn-ea"/>
              </a:rPr>
              <a:t>及时跟踪调试</a:t>
            </a:r>
            <a:r>
              <a:rPr lang="zh-CN" altLang="en-US" dirty="0">
                <a:latin typeface="+mn-ea"/>
                <a:sym typeface="+mn-ea"/>
              </a:rPr>
              <a:t>，配合指导人对模拟撮合工程修复、测试</a:t>
            </a:r>
            <a:r>
              <a:rPr lang="zh-CN" altLang="en-US" dirty="0">
                <a:latin typeface="+mn-ea"/>
              </a:rPr>
              <a:t>，处理券商</a:t>
            </a:r>
            <a:r>
              <a:rPr lang="zh-CN" altLang="en-US" dirty="0">
                <a:latin typeface="+mn-ea"/>
                <a:sym typeface="+mn-ea"/>
              </a:rPr>
              <a:t>或者网关部门反馈的需求和问题。</a:t>
            </a:r>
            <a:endParaRPr lang="zh-CN" altLang="en-US" dirty="0">
              <a:latin typeface="+mn-ea"/>
            </a:endParaRPr>
          </a:p>
          <a:p>
            <a:endParaRPr lang="zh-CN" altLang="en-US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2452" y="2060595"/>
            <a:ext cx="492443" cy="28803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b="1" dirty="0" smtClean="0"/>
              <a:t>个   人   岗    位    职    责</a:t>
            </a:r>
            <a:endParaRPr lang="zh-CN" altLang="en-US" sz="20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7434" y="910930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867199" y="1268760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3587115" y="1576705"/>
          <a:ext cx="7696200" cy="5210810"/>
        </p:xfrm>
        <a:graphic>
          <a:graphicData uri="http://schemas.openxmlformats.org/drawingml/2006/table">
            <a:tbl>
              <a:tblPr/>
              <a:tblGrid>
                <a:gridCol w="2067560"/>
                <a:gridCol w="5628640"/>
              </a:tblGrid>
              <a:tr h="29718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楷体_GB2312"/>
                        </a:rPr>
                        <a:t>起讫时间</a:t>
                      </a:r>
                      <a:endParaRPr lang="zh-CN" altLang="en-US" sz="1000" b="0" i="0" u="none" strike="noStrike">
                        <a:effectLst/>
                        <a:latin typeface="楷体_GB2312"/>
                      </a:endParaRPr>
                    </a:p>
                  </a:txBody>
                  <a:tcPr marL="7595" marR="7595" marT="75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楷体_GB2312"/>
                        </a:rPr>
                        <a:t>完成工作内容和工作进度</a:t>
                      </a:r>
                      <a:endParaRPr lang="zh-CN" altLang="en-US" sz="1000" b="0" i="0" u="none" strike="noStrike">
                        <a:effectLst/>
                        <a:latin typeface="楷体_GB2312"/>
                      </a:endParaRPr>
                    </a:p>
                  </a:txBody>
                  <a:tcPr marL="7595" marR="7595" marT="75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20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宋体" panose="02010600030101010101" pitchFamily="2" charset="-122"/>
                        </a:rPr>
                        <a:t>5</a:t>
                      </a:r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</a:rPr>
                        <a:t>月</a:t>
                      </a:r>
                      <a:r>
                        <a:rPr lang="en-US" altLang="zh-CN" sz="1000" b="0" i="0" u="none" strike="noStrike">
                          <a:effectLst/>
                          <a:latin typeface="宋体" panose="02010600030101010101" pitchFamily="2" charset="-122"/>
                        </a:rPr>
                        <a:t>2</a:t>
                      </a:r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</a:rPr>
                        <a:t>日</a:t>
                      </a:r>
                      <a:r>
                        <a:rPr lang="en-US" altLang="zh-CN" sz="1000" b="0" i="0" u="none" strike="noStrike">
                          <a:effectLst/>
                          <a:latin typeface="宋体" panose="02010600030101010101" pitchFamily="2" charset="-122"/>
                        </a:rPr>
                        <a:t>-5</a:t>
                      </a:r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</a:rPr>
                        <a:t>月</a:t>
                      </a:r>
                      <a:r>
                        <a:rPr lang="en-US" altLang="zh-CN" sz="1000" b="0" i="0" u="none" strike="noStrike">
                          <a:effectLst/>
                          <a:latin typeface="宋体" panose="02010600030101010101" pitchFamily="2" charset="-122"/>
                        </a:rPr>
                        <a:t>26</a:t>
                      </a:r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</a:rPr>
                        <a:t>日</a:t>
                      </a:r>
                      <a:endParaRPr lang="zh-CN" altLang="en-US" sz="1000" b="0" i="0" u="none" strike="noStrike"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7595" marR="7595" marT="75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楷体_GB2312"/>
                        </a:rPr>
                        <a:t>金证学堂在线“人才汇”学习相应的行业知识；</a:t>
                      </a:r>
                      <a:endParaRPr lang="zh-CN" altLang="en-US" sz="1000" b="0" i="0" u="none" strike="noStrike">
                        <a:effectLst/>
                        <a:latin typeface="楷体_GB2312"/>
                      </a:endParaRPr>
                    </a:p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楷体_GB2312"/>
                        </a:rPr>
                        <a:t>了解python下的SystemGtest工程，熟悉simutgw业务流程和理论架构，</a:t>
                      </a:r>
                      <a:endParaRPr lang="zh-CN" altLang="en-US" sz="1000" b="0" i="0" u="none" strike="noStrike">
                        <a:effectLst/>
                        <a:latin typeface="楷体_GB2312"/>
                      </a:endParaRPr>
                    </a:p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楷体_GB2312"/>
                        </a:rPr>
                        <a:t>熟悉接口报文数据结构；掌握上海交易所交易规则；</a:t>
                      </a:r>
                      <a:endParaRPr lang="zh-CN" altLang="en-US" sz="1000" b="0" i="0" u="none" strike="noStrike">
                        <a:effectLst/>
                        <a:latin typeface="楷体_GB2312"/>
                      </a:endParaRPr>
                    </a:p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楷体_GB2312"/>
                        </a:rPr>
                        <a:t>在柜台环境中队模拟撮合软件常规业务测试；</a:t>
                      </a:r>
                      <a:endParaRPr lang="zh-CN" altLang="en-US" sz="1000" b="0" i="0" u="none" strike="noStrike">
                        <a:effectLst/>
                        <a:latin typeface="楷体_GB2312"/>
                      </a:endParaRPr>
                    </a:p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楷体_GB2312"/>
                        </a:rPr>
                        <a:t>根据运行模式、成交模式、实盘模拟、账户、股份、金额的条件组合下，手工编写各种情况测试样例并记录测试结果；</a:t>
                      </a:r>
                      <a:endParaRPr lang="zh-CN" altLang="en-US" sz="1000" b="0" i="0" u="none" strike="noStrike">
                        <a:effectLst/>
                        <a:latin typeface="楷体_GB2312"/>
                      </a:endParaRPr>
                    </a:p>
                  </a:txBody>
                  <a:tcPr marL="7595" marR="7595" marT="75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6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宋体" panose="02010600030101010101" pitchFamily="2" charset="-122"/>
                        </a:rPr>
                        <a:t>5</a:t>
                      </a:r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</a:rPr>
                        <a:t>月</a:t>
                      </a:r>
                      <a:r>
                        <a:rPr lang="en-US" altLang="zh-CN" sz="1000" b="0" i="0" u="none" strike="noStrike">
                          <a:effectLst/>
                          <a:latin typeface="宋体" panose="02010600030101010101" pitchFamily="2" charset="-122"/>
                        </a:rPr>
                        <a:t>28</a:t>
                      </a:r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</a:rPr>
                        <a:t>日</a:t>
                      </a:r>
                      <a:r>
                        <a:rPr lang="en-US" altLang="zh-CN" sz="1000" b="0" i="0" u="none" strike="noStrike">
                          <a:effectLst/>
                          <a:latin typeface="宋体" panose="02010600030101010101" pitchFamily="2" charset="-122"/>
                        </a:rPr>
                        <a:t>-6</a:t>
                      </a:r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</a:rPr>
                        <a:t>月</a:t>
                      </a:r>
                      <a:r>
                        <a:rPr lang="en-US" altLang="zh-CN" sz="1000" b="0" i="0" u="none" strike="noStrike">
                          <a:effectLst/>
                          <a:latin typeface="宋体" panose="02010600030101010101" pitchFamily="2" charset="-122"/>
                        </a:rPr>
                        <a:t>15</a:t>
                      </a:r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</a:rPr>
                        <a:t>日</a:t>
                      </a:r>
                      <a:endParaRPr lang="zh-CN" altLang="en-US" sz="1000" b="0" i="0" u="none" strike="noStrike"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7595" marR="7595" marT="75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楷体_GB2312"/>
                        </a:rPr>
                        <a:t>线上C++编程规范的考试，团队展示项目考核评分；</a:t>
                      </a:r>
                      <a:endParaRPr lang="zh-CN" altLang="en-US" sz="1000" b="0" i="0" u="none" strike="noStrike">
                        <a:effectLst/>
                        <a:latin typeface="楷体_GB2312"/>
                      </a:endParaRPr>
                    </a:p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楷体_GB2312"/>
                        </a:rPr>
                        <a:t>着手simutgw撮合工程的C++下</a:t>
                      </a:r>
                      <a:r>
                        <a:rPr lang="en-US" altLang="zh-CN" sz="1000" b="0" i="0" u="none" strike="noStrike">
                          <a:effectLst/>
                          <a:latin typeface="楷体_GB2312"/>
                        </a:rPr>
                        <a:t>GT</a:t>
                      </a:r>
                      <a:r>
                        <a:rPr lang="zh-CN" altLang="en-US" sz="1000" b="0" i="0" u="none" strike="noStrike">
                          <a:effectLst/>
                          <a:latin typeface="楷体_GB2312"/>
                        </a:rPr>
                        <a:t>est代码和测试样例完善。</a:t>
                      </a:r>
                      <a:endParaRPr lang="zh-CN" altLang="en-US" sz="1000" b="0" i="0" u="none" strike="noStrike">
                        <a:effectLst/>
                        <a:latin typeface="楷体_GB2312"/>
                      </a:endParaRPr>
                    </a:p>
                  </a:txBody>
                  <a:tcPr marL="7595" marR="7595" marT="75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9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宋体" panose="02010600030101010101" pitchFamily="2" charset="-122"/>
                        </a:rPr>
                        <a:t>6</a:t>
                      </a:r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</a:rPr>
                        <a:t>月</a:t>
                      </a:r>
                      <a:r>
                        <a:rPr lang="en-US" altLang="zh-CN" sz="1000" b="0" i="0" u="none" strike="noStrike">
                          <a:effectLst/>
                          <a:latin typeface="宋体" panose="02010600030101010101" pitchFamily="2" charset="-122"/>
                        </a:rPr>
                        <a:t>18</a:t>
                      </a:r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</a:rPr>
                        <a:t>日</a:t>
                      </a:r>
                      <a:r>
                        <a:rPr lang="en-US" altLang="zh-CN" sz="1000" b="0" i="0" u="none" strike="noStrike">
                          <a:effectLst/>
                          <a:latin typeface="宋体" panose="02010600030101010101" pitchFamily="2" charset="-122"/>
                        </a:rPr>
                        <a:t>-7</a:t>
                      </a:r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</a:rPr>
                        <a:t>月</a:t>
                      </a:r>
                      <a:r>
                        <a:rPr lang="en-US" altLang="zh-CN" sz="1000" b="0" i="0" u="none" strike="noStrike">
                          <a:effectLst/>
                          <a:latin typeface="宋体" panose="02010600030101010101" pitchFamily="2" charset="-122"/>
                        </a:rPr>
                        <a:t>2</a:t>
                      </a:r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</a:rPr>
                        <a:t>日</a:t>
                      </a:r>
                      <a:endParaRPr lang="zh-CN" altLang="en-US" sz="1000" b="0" i="0" u="none" strike="noStrike"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7595" marR="7595" marT="75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>
                          <a:effectLst/>
                          <a:latin typeface="宋体" panose="02010600030101010101" pitchFamily="2" charset="-122"/>
                          <a:sym typeface="+mn-ea"/>
                        </a:rPr>
                        <a:t>编写SystemGtest代码，完成实盘下区间段均价交易的多种情况：全部成交、部分成交、分笔成交、撤单、挂单、错单；</a:t>
                      </a:r>
                      <a:endParaRPr lang="zh-CN" altLang="en-US" sz="1000" b="0" i="0" u="none" strike="noStrike">
                        <a:effectLst/>
                        <a:latin typeface="楷体_GB2312"/>
                      </a:endParaRPr>
                    </a:p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楷体_GB2312"/>
                        </a:rPr>
                        <a:t>完善非实盘无行情条件下systemgtest工程代码，</a:t>
                      </a:r>
                      <a:r>
                        <a:rPr lang="zh-CN" altLang="en-US" sz="1000">
                          <a:effectLst/>
                          <a:latin typeface="楷体_GB2312"/>
                          <a:sym typeface="+mn-ea"/>
                        </a:rPr>
                        <a:t>增加测试样例，调整systemGtest工程结构；</a:t>
                      </a:r>
                      <a:endParaRPr lang="zh-CN" altLang="en-US" sz="1000" b="0" i="0" u="none" strike="noStrike">
                        <a:effectLst/>
                        <a:latin typeface="楷体_GB2312"/>
                      </a:endParaRPr>
                    </a:p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楷体_GB2312"/>
                        </a:rPr>
                        <a:t>上海A股模拟撮合软件的批量样例自动化测试代码编写；</a:t>
                      </a:r>
                      <a:endParaRPr lang="zh-CN" altLang="en-US" sz="1000" b="0" i="0" u="none" strike="noStrike">
                        <a:effectLst/>
                        <a:latin typeface="楷体_GB2312"/>
                      </a:endParaRPr>
                    </a:p>
                  </a:txBody>
                  <a:tcPr marL="7595" marR="7595" marT="75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宋体" panose="02010600030101010101" pitchFamily="2" charset="-122"/>
                        </a:rPr>
                        <a:t>7</a:t>
                      </a:r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</a:rPr>
                        <a:t>月</a:t>
                      </a:r>
                      <a:r>
                        <a:rPr lang="en-US" altLang="zh-CN" sz="1000" b="0" i="0" u="none" strike="noStrike">
                          <a:effectLst/>
                          <a:latin typeface="宋体" panose="02010600030101010101" pitchFamily="2" charset="-122"/>
                        </a:rPr>
                        <a:t>2</a:t>
                      </a:r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</a:rPr>
                        <a:t>日</a:t>
                      </a:r>
                      <a:r>
                        <a:rPr lang="en-US" altLang="zh-CN" sz="1000" b="0" i="0" u="none" strike="noStrike">
                          <a:effectLst/>
                          <a:latin typeface="宋体" panose="02010600030101010101" pitchFamily="2" charset="-122"/>
                        </a:rPr>
                        <a:t>-7</a:t>
                      </a:r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</a:rPr>
                        <a:t>月</a:t>
                      </a:r>
                      <a:r>
                        <a:rPr lang="en-US" altLang="zh-CN" sz="1000" b="0" i="0" u="none" strike="noStrike">
                          <a:effectLst/>
                          <a:latin typeface="宋体" panose="02010600030101010101" pitchFamily="2" charset="-122"/>
                        </a:rPr>
                        <a:t>27</a:t>
                      </a:r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</a:rPr>
                        <a:t>日</a:t>
                      </a:r>
                      <a:endParaRPr lang="zh-CN" altLang="en-US" sz="1000" b="0" i="0" u="none" strike="noStrike"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7595" marR="7595" marT="75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>
                          <a:effectLst/>
                          <a:latin typeface="宋体" panose="02010600030101010101" pitchFamily="2" charset="-122"/>
                          <a:sym typeface="+mn-ea"/>
                        </a:rPr>
                        <a:t>安信和</a:t>
                      </a:r>
                      <a:r>
                        <a:rPr lang="zh-CN" altLang="en-US" sz="1000">
                          <a:sym typeface="+mn-ea"/>
                        </a:rPr>
                        <a:t>金证测试管理平台</a:t>
                      </a:r>
                      <a:r>
                        <a:rPr lang="zh-CN" altLang="en-US" sz="1000">
                          <a:effectLst/>
                          <a:latin typeface="宋体" panose="02010600030101010101" pitchFamily="2" charset="-122"/>
                          <a:sym typeface="+mn-ea"/>
                        </a:rPr>
                        <a:t>上线在即，模拟撮合需要完成通道策略和清算文件模块；</a:t>
                      </a:r>
                      <a:endParaRPr lang="zh-CN" altLang="en-US" sz="1000" b="0" i="0" u="none" strike="noStrike">
                        <a:effectLst/>
                        <a:latin typeface="宋体" panose="02010600030101010101" pitchFamily="2" charset="-122"/>
                      </a:endParaRPr>
                    </a:p>
                    <a:p>
                      <a:pPr algn="l" fontAlgn="b"/>
                      <a:r>
                        <a:rPr lang="zh-CN" altLang="en-US" sz="1000">
                          <a:effectLst/>
                          <a:latin typeface="宋体" panose="02010600030101010101" pitchFamily="2" charset="-122"/>
                          <a:sym typeface="+mn-ea"/>
                        </a:rPr>
                        <a:t>对模拟撮合软件的正确性、健壮性进行分，修复发现的bug;</a:t>
                      </a:r>
                      <a:endParaRPr lang="zh-CN" altLang="en-US" sz="1000" b="0" i="0" u="none" strike="noStrike">
                        <a:effectLst/>
                        <a:latin typeface="宋体" panose="02010600030101010101" pitchFamily="2" charset="-122"/>
                      </a:endParaRPr>
                    </a:p>
                    <a:p>
                      <a:pPr algn="l" fontAlgn="b"/>
                      <a:r>
                        <a:rPr lang="zh-CN" altLang="en-US" sz="1000">
                          <a:effectLst/>
                          <a:latin typeface="宋体" panose="02010600030101010101" pitchFamily="2" charset="-122"/>
                          <a:sym typeface="+mn-ea"/>
                        </a:rPr>
                        <a:t>优化程序代码；大幅度提高自动化测试程序的性能；</a:t>
                      </a:r>
                      <a:endParaRPr lang="zh-CN" altLang="en-US" sz="1000">
                        <a:effectLst/>
                        <a:latin typeface="宋体" panose="02010600030101010101" pitchFamily="2" charset="-122"/>
                        <a:sym typeface="+mn-ea"/>
                      </a:endParaRPr>
                    </a:p>
                    <a:p>
                      <a:pPr algn="l" fontAlgn="b"/>
                      <a:endParaRPr lang="zh-CN" altLang="en-US" sz="1000" b="0" i="0" u="none" strike="noStrike"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7595" marR="7595" marT="7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48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宋体" panose="02010600030101010101" pitchFamily="2" charset="-122"/>
                        </a:rPr>
                        <a:t>7</a:t>
                      </a:r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</a:rPr>
                        <a:t>月</a:t>
                      </a:r>
                      <a:r>
                        <a:rPr lang="en-US" altLang="zh-CN" sz="1000" b="0" i="0" u="none" strike="noStrike">
                          <a:effectLst/>
                          <a:latin typeface="宋体" panose="02010600030101010101" pitchFamily="2" charset="-122"/>
                        </a:rPr>
                        <a:t>30</a:t>
                      </a:r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</a:rPr>
                        <a:t>日</a:t>
                      </a:r>
                      <a:r>
                        <a:rPr lang="en-US" altLang="zh-CN" sz="1000" b="0" i="0" u="none" strike="noStrike">
                          <a:effectLst/>
                          <a:latin typeface="宋体" panose="02010600030101010101" pitchFamily="2" charset="-122"/>
                        </a:rPr>
                        <a:t>-8</a:t>
                      </a:r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</a:rPr>
                        <a:t>月</a:t>
                      </a:r>
                      <a:r>
                        <a:rPr lang="en-US" altLang="zh-CN" sz="1000" b="0" i="0" u="none" strike="noStrike">
                          <a:effectLst/>
                          <a:latin typeface="宋体" panose="02010600030101010101" pitchFamily="2" charset="-122"/>
                        </a:rPr>
                        <a:t>17</a:t>
                      </a:r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</a:rPr>
                        <a:t>日</a:t>
                      </a:r>
                      <a:endParaRPr lang="zh-CN" altLang="en-US" sz="1000" b="0" i="0" u="none" strike="noStrike"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7595" marR="7595" marT="75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</a:rPr>
                        <a:t>集中修复自查模拟撮合软件发现的问题，</a:t>
                      </a:r>
                      <a:endParaRPr lang="zh-CN" altLang="en-US" sz="1000" b="0" i="0" u="none" strike="noStrike">
                        <a:effectLst/>
                        <a:latin typeface="宋体" panose="02010600030101010101" pitchFamily="2" charset="-122"/>
                      </a:endParaRPr>
                    </a:p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</a:rPr>
                        <a:t>比如</a:t>
                      </a:r>
                      <a:r>
                        <a:rPr lang="en-US" altLang="zh-CN" sz="1000" b="0" i="0" u="none" strike="noStrike">
                          <a:effectLst/>
                          <a:latin typeface="宋体" panose="02010600030101010101" pitchFamily="2" charset="-122"/>
                        </a:rPr>
                        <a:t>;排查S</a:t>
                      </a:r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</a:rPr>
                        <a:t>模拟撮合</a:t>
                      </a:r>
                      <a:r>
                        <a:rPr lang="en-US" altLang="zh-CN" sz="1000" b="0" i="0" u="none" strike="noStrike">
                          <a:effectLst/>
                          <a:latin typeface="宋体" panose="02010600030101010101" pitchFamily="2" charset="-122"/>
                        </a:rPr>
                        <a:t>买卖单随机下单时成交模式切换出错的bug;</a:t>
                      </a:r>
                      <a:endParaRPr lang="en-US" altLang="zh-CN" sz="1000" b="0" i="0" u="none" strike="noStrike"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7595" marR="7595" marT="75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宋体" panose="02010600030101010101" pitchFamily="2" charset="-122"/>
                        </a:rPr>
                        <a:t>8</a:t>
                      </a:r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</a:rPr>
                        <a:t>月</a:t>
                      </a:r>
                      <a:r>
                        <a:rPr lang="en-US" altLang="zh-CN" sz="1000" b="0" i="0" u="none" strike="noStrike">
                          <a:effectLst/>
                          <a:latin typeface="宋体" panose="02010600030101010101" pitchFamily="2" charset="-122"/>
                        </a:rPr>
                        <a:t>20</a:t>
                      </a:r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</a:rPr>
                        <a:t>日</a:t>
                      </a:r>
                      <a:r>
                        <a:rPr lang="en-US" altLang="zh-CN" sz="1000" b="0" i="0" u="none" strike="noStrike">
                          <a:effectLst/>
                          <a:latin typeface="宋体" panose="02010600030101010101" pitchFamily="2" charset="-122"/>
                        </a:rPr>
                        <a:t>-8</a:t>
                      </a:r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</a:rPr>
                        <a:t>月</a:t>
                      </a:r>
                      <a:r>
                        <a:rPr lang="en-US" altLang="zh-CN" sz="1000" b="0" i="0" u="none" strike="noStrike">
                          <a:effectLst/>
                          <a:latin typeface="宋体" panose="02010600030101010101" pitchFamily="2" charset="-122"/>
                        </a:rPr>
                        <a:t>31</a:t>
                      </a:r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</a:rPr>
                        <a:t>日</a:t>
                      </a:r>
                      <a:endParaRPr lang="zh-CN" altLang="en-US" sz="1000" b="0" i="0" u="none" strike="noStrike"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7595" marR="7595" marT="75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</a:rPr>
                        <a:t>配合同事蔡乐、刘伟对环境部署和程序正确性的测试；</a:t>
                      </a:r>
                      <a:endParaRPr lang="zh-CN" altLang="en-US" sz="1000" b="0" i="0" u="none" strike="noStrike">
                        <a:effectLst/>
                        <a:latin typeface="宋体" panose="02010600030101010101" pitchFamily="2" charset="-122"/>
                      </a:endParaRPr>
                    </a:p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</a:rPr>
                        <a:t>协助同事完成微服务端的web页面对stgw的通道策略控制和清算操作的功能完善测试；</a:t>
                      </a:r>
                      <a:endParaRPr lang="zh-CN" altLang="en-US" sz="1000" b="0" i="0" u="none" strike="noStrike">
                        <a:effectLst/>
                        <a:latin typeface="宋体" panose="02010600030101010101" pitchFamily="2" charset="-122"/>
                      </a:endParaRPr>
                    </a:p>
                    <a:p>
                      <a:pPr algn="l" fontAlgn="ctr"/>
                      <a:r>
                        <a:rPr lang="en-US" altLang="zh-CN" sz="1000">
                          <a:effectLst/>
                          <a:latin typeface="宋体" panose="02010600030101010101" pitchFamily="2" charset="-122"/>
                          <a:sym typeface="+mn-ea"/>
                        </a:rPr>
                        <a:t>编写自动化测试工程在上海A股的验股部分代码；</a:t>
                      </a:r>
                      <a:endParaRPr lang="zh-CN" altLang="en-US" sz="1000" b="0" i="0" u="none" strike="noStrike"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7595" marR="7595" marT="75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72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宋体" panose="02010600030101010101" pitchFamily="2" charset="-122"/>
                        </a:rPr>
                        <a:t>9</a:t>
                      </a:r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</a:rPr>
                        <a:t>月</a:t>
                      </a:r>
                      <a:r>
                        <a:rPr lang="en-US" altLang="zh-CN" sz="1000" b="0" i="0" u="none" strike="noStrike">
                          <a:effectLst/>
                          <a:latin typeface="宋体" panose="02010600030101010101" pitchFamily="2" charset="-122"/>
                        </a:rPr>
                        <a:t>3</a:t>
                      </a:r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</a:rPr>
                        <a:t>日</a:t>
                      </a:r>
                      <a:r>
                        <a:rPr lang="en-US" altLang="zh-CN" sz="1000" b="0" i="0" u="none" strike="noStrike">
                          <a:effectLst/>
                          <a:latin typeface="宋体" panose="02010600030101010101" pitchFamily="2" charset="-122"/>
                        </a:rPr>
                        <a:t>-10</a:t>
                      </a:r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</a:rPr>
                        <a:t>月</a:t>
                      </a:r>
                      <a:r>
                        <a:rPr lang="en-US" altLang="zh-CN" sz="1000" b="0" i="0" u="none" strike="noStrike">
                          <a:effectLst/>
                          <a:latin typeface="宋体" panose="02010600030101010101" pitchFamily="2" charset="-122"/>
                        </a:rPr>
                        <a:t>19</a:t>
                      </a:r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</a:rPr>
                        <a:t>日</a:t>
                      </a:r>
                      <a:endParaRPr lang="zh-CN" altLang="en-US" sz="1000" b="0" i="0" u="none" strike="noStrike"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7595" marR="7595" marT="75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>
                          <a:effectLst/>
                          <a:latin typeface="宋体" panose="02010600030101010101" pitchFamily="2" charset="-122"/>
                          <a:sym typeface="+mn-ea"/>
                        </a:rPr>
                        <a:t>配合网关同事，调试深证和上海市场数据回报接口升级；</a:t>
                      </a:r>
                      <a:endParaRPr lang="zh-CN" altLang="en-US" sz="1000" b="0" i="0" u="none" strike="noStrike">
                        <a:effectLst/>
                        <a:latin typeface="宋体" panose="02010600030101010101" pitchFamily="2" charset="-122"/>
                      </a:endParaRPr>
                    </a:p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</a:rPr>
                        <a:t>更新新版数据协议后，检查模拟撮合在深圳</a:t>
                      </a:r>
                      <a:r>
                        <a:rPr lang="en-US" altLang="zh-CN" sz="1000" b="0" i="0" u="none" strike="noStrike">
                          <a:effectLst/>
                          <a:latin typeface="宋体" panose="02010600030101010101" pitchFamily="2" charset="-122"/>
                        </a:rPr>
                        <a:t>/</a:t>
                      </a:r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</a:rPr>
                        <a:t>上海市场、验资验券/无验资验券、行情、无行情、多种成交成交在上述条件下的撮合情况；</a:t>
                      </a:r>
                      <a:endParaRPr lang="zh-CN" altLang="en-US" sz="1000" b="0" i="0" u="none" strike="noStrike">
                        <a:effectLst/>
                        <a:latin typeface="宋体" panose="02010600030101010101" pitchFamily="2" charset="-122"/>
                      </a:endParaRPr>
                    </a:p>
                    <a:p>
                      <a:pPr algn="l" fontAlgn="b"/>
                      <a:r>
                        <a:rPr lang="zh-CN" altLang="en-US" sz="1000">
                          <a:effectLst/>
                          <a:latin typeface="宋体" panose="02010600030101010101" pitchFamily="2" charset="-122"/>
                          <a:sym typeface="+mn-ea"/>
                        </a:rPr>
                        <a:t>小组内检查撮合工程代码；</a:t>
                      </a:r>
                      <a:endParaRPr lang="zh-CN" altLang="en-US" sz="1000" b="0" i="0" u="none" strike="noStrike">
                        <a:effectLst/>
                        <a:latin typeface="宋体" panose="02010600030101010101" pitchFamily="2" charset="-122"/>
                        <a:sym typeface="+mn-ea"/>
                      </a:endParaRPr>
                    </a:p>
                    <a:p>
                      <a:pPr algn="l" fontAlgn="b"/>
                      <a:r>
                        <a:rPr lang="zh-CN" altLang="en-US" sz="1000">
                          <a:effectLst/>
                          <a:latin typeface="宋体" panose="02010600030101010101" pitchFamily="2" charset="-122"/>
                          <a:sym typeface="+mn-ea"/>
                        </a:rPr>
                        <a:t>修复代码结构上的缺陷，修改订单价格数量随机数发生器，修改查询命中条件等一些问题；</a:t>
                      </a:r>
                      <a:endParaRPr lang="zh-CN" altLang="en-US" sz="1000" b="0" i="0" u="none" strike="noStrike"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7595" marR="7595" marT="75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9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宋体" panose="02010600030101010101" pitchFamily="2" charset="-122"/>
                        </a:rPr>
                        <a:t>10</a:t>
                      </a:r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</a:rPr>
                        <a:t>月</a:t>
                      </a:r>
                      <a:r>
                        <a:rPr lang="en-US" altLang="zh-CN" sz="1000" b="0" i="0" u="none" strike="noStrike">
                          <a:effectLst/>
                          <a:latin typeface="宋体" panose="02010600030101010101" pitchFamily="2" charset="-122"/>
                        </a:rPr>
                        <a:t>22</a:t>
                      </a:r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</a:rPr>
                        <a:t>日</a:t>
                      </a:r>
                      <a:r>
                        <a:rPr lang="en-US" altLang="zh-CN" sz="1000" b="0" i="0" u="none" strike="noStrike">
                          <a:effectLst/>
                          <a:latin typeface="宋体" panose="02010600030101010101" pitchFamily="2" charset="-122"/>
                        </a:rPr>
                        <a:t>-10</a:t>
                      </a:r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</a:rPr>
                        <a:t>月</a:t>
                      </a:r>
                      <a:r>
                        <a:rPr lang="en-US" altLang="zh-CN" sz="1000" b="0" i="0" u="none" strike="noStrike">
                          <a:effectLst/>
                          <a:latin typeface="宋体" panose="02010600030101010101" pitchFamily="2" charset="-122"/>
                        </a:rPr>
                        <a:t>26</a:t>
                      </a:r>
                      <a:r>
                        <a:rPr lang="zh-CN" altLang="en-US" sz="1000" b="0" i="0" u="none" strike="noStrike">
                          <a:effectLst/>
                          <a:latin typeface="宋体" panose="02010600030101010101" pitchFamily="2" charset="-122"/>
                        </a:rPr>
                        <a:t>日</a:t>
                      </a:r>
                      <a:endParaRPr lang="zh-CN" altLang="en-US" sz="1000" b="0" i="0" u="none" strike="noStrike"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7595" marR="7595" marT="75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dirty="0">
                          <a:effectLst/>
                          <a:latin typeface="宋体" panose="02010600030101010101" pitchFamily="2" charset="-122"/>
                          <a:sym typeface="+mn-ea"/>
                        </a:rPr>
                        <a:t>制作</a:t>
                      </a:r>
                      <a:r>
                        <a:rPr lang="en-US" altLang="zh-CN" sz="1000" dirty="0">
                          <a:effectLst/>
                          <a:latin typeface="宋体" panose="02010600030101010101" pitchFamily="2" charset="-122"/>
                          <a:sym typeface="+mn-ea"/>
                        </a:rPr>
                        <a:t>PPT,</a:t>
                      </a:r>
                      <a:r>
                        <a:rPr lang="zh-CN" altLang="en-US" sz="1000" b="0" i="0" u="none" strike="noStrike" dirty="0">
                          <a:effectLst/>
                          <a:latin typeface="宋体" panose="02010600030101010101" pitchFamily="2" charset="-122"/>
                        </a:rPr>
                        <a:t>总结考核答辩</a:t>
                      </a:r>
                      <a:r>
                        <a:rPr lang="en-US" altLang="zh-CN" sz="1000" b="0" i="0" u="none" strike="noStrike" dirty="0">
                          <a:effectLst/>
                          <a:latin typeface="宋体" panose="02010600030101010101" pitchFamily="2" charset="-122"/>
                        </a:rPr>
                        <a:t>;</a:t>
                      </a:r>
                      <a:endParaRPr lang="en-US" altLang="zh-CN" sz="1000" b="0" i="0" u="none" strike="noStrike" dirty="0"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7595" marR="7595" marT="7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17525" y="2231390"/>
            <a:ext cx="2924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试   用  期   工   作   任  务</a:t>
            </a:r>
            <a:endParaRPr lang="zh-CN" altLang="en-US" b="1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14799" y="1295049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714799" y="891823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79939" y="1988840"/>
            <a:ext cx="490220" cy="3600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 smtClean="0"/>
              <a:t>试  用  期  任   务  完  成</a:t>
            </a:r>
            <a:r>
              <a:rPr lang="zh-CN" altLang="en-US" sz="2000" b="1" dirty="0" smtClean="0"/>
              <a:t>  </a:t>
            </a:r>
            <a:r>
              <a:rPr lang="zh-CN" altLang="en-US" b="1" dirty="0" smtClean="0"/>
              <a:t>情   况</a:t>
            </a:r>
            <a:endParaRPr lang="zh-CN" altLang="en-US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2831252" y="2413650"/>
            <a:ext cx="6192688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在六个月的试用期内，</a:t>
            </a:r>
            <a:endParaRPr lang="zh-CN" altLang="en-US" dirty="0" smtClean="0"/>
          </a:p>
          <a:p>
            <a:pPr marL="742950" indent="-285750" algn="l" fontAlgn="auto">
              <a:buFont typeface="Wingdings" panose="05000000000000000000" charset="0"/>
              <a:buChar char="ü"/>
            </a:pPr>
            <a:r>
              <a:rPr lang="zh-CN" altLang="en-US" dirty="0" smtClean="0"/>
              <a:t>我认真完成指导人陈俊给任务书制定的任务；</a:t>
            </a:r>
            <a:endParaRPr lang="zh-CN" altLang="en-US" dirty="0" smtClean="0"/>
          </a:p>
          <a:p>
            <a:pPr marL="742950" indent="-285750" algn="l" fontAlgn="auto">
              <a:buFont typeface="Wingdings" panose="05000000000000000000" charset="0"/>
              <a:buChar char="ü"/>
            </a:pPr>
            <a:r>
              <a:rPr lang="zh-CN" altLang="en-US" dirty="0" smtClean="0"/>
              <a:t>完成编写上海市场普通竞价实盘、非实盘下的多种业务</a:t>
            </a:r>
            <a:r>
              <a:rPr lang="zh-CN" altLang="en-US" dirty="0" smtClean="0">
                <a:sym typeface="+mn-ea"/>
              </a:rPr>
              <a:t>自动化</a:t>
            </a:r>
            <a:r>
              <a:rPr lang="zh-CN" altLang="en-US" dirty="0" smtClean="0"/>
              <a:t>测试代码，目前包含各类测试样例</a:t>
            </a:r>
            <a:r>
              <a:rPr lang="en-US" altLang="zh-CN" dirty="0" smtClean="0"/>
              <a:t>314</a:t>
            </a:r>
            <a:r>
              <a:rPr lang="zh-CN" altLang="en-US" dirty="0" smtClean="0"/>
              <a:t>例；</a:t>
            </a:r>
            <a:endParaRPr lang="zh-CN" altLang="en-US" dirty="0" smtClean="0"/>
          </a:p>
          <a:p>
            <a:pPr marL="742950" indent="-285750" algn="l" fontAlgn="auto">
              <a:buFont typeface="Wingdings" panose="05000000000000000000" charset="0"/>
              <a:buChar char="ü"/>
            </a:pPr>
            <a:r>
              <a:rPr lang="zh-CN" altLang="en-US" dirty="0" smtClean="0">
                <a:sym typeface="+mn-ea"/>
              </a:rPr>
              <a:t>修改撮合软件代码，协助指导人扩展、测试清算别名、清算文件传输、通道策略控制和成交配置部分代码，</a:t>
            </a:r>
            <a:endParaRPr lang="zh-CN" altLang="en-US" dirty="0" smtClean="0">
              <a:sym typeface="+mn-ea"/>
            </a:endParaRPr>
          </a:p>
          <a:p>
            <a:pPr marL="742950" indent="-285750" algn="l" fontAlgn="auto">
              <a:buFont typeface="Wingdings" panose="05000000000000000000" charset="0"/>
              <a:buChar char="ü"/>
            </a:pPr>
            <a:r>
              <a:rPr lang="zh-CN" altLang="en-US" dirty="0" smtClean="0">
                <a:sym typeface="+mn-ea"/>
              </a:rPr>
              <a:t>修复一些撮合程序的</a:t>
            </a:r>
            <a:r>
              <a:rPr lang="en-US" altLang="zh-CN" dirty="0" smtClean="0">
                <a:sym typeface="+mn-ea"/>
              </a:rPr>
              <a:t>bug</a:t>
            </a:r>
            <a:r>
              <a:rPr lang="zh-CN" altLang="en-US" dirty="0" smtClean="0">
                <a:sym typeface="+mn-ea"/>
              </a:rPr>
              <a:t>，跟踪定问题源码，完成代码的编写、维护工作。</a:t>
            </a:r>
            <a:endParaRPr lang="zh-CN" altLang="en-US" dirty="0" smtClean="0"/>
          </a:p>
          <a:p>
            <a:r>
              <a:rPr lang="en-US" altLang="zh-CN" dirty="0" smtClean="0"/>
              <a:t>	</a:t>
            </a:r>
            <a:endParaRPr lang="zh-CN" altLang="en-US" dirty="0" smtClean="0"/>
          </a:p>
          <a:p>
            <a:endParaRPr lang="zh-CN" altLang="en-US" dirty="0">
              <a:solidFill>
                <a:schemeClr val="tx1"/>
              </a:solidFill>
            </a:endParaRPr>
          </a:p>
          <a:p>
            <a:endParaRPr lang="en-US" altLang="zh-CN" dirty="0" smtClean="0"/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7303" y="1309935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117303" y="914682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1813532" y="4467429"/>
            <a:ext cx="8790144" cy="252000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020855" y="4500144"/>
            <a:ext cx="198000" cy="198000"/>
          </a:xfrm>
          <a:prstGeom prst="ellipse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000175" y="4500144"/>
            <a:ext cx="198000" cy="198000"/>
          </a:xfrm>
          <a:prstGeom prst="ellipse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 bwMode="auto">
          <a:xfrm>
            <a:off x="2151712" y="2025269"/>
            <a:ext cx="1936242" cy="2475449"/>
          </a:xfrm>
          <a:custGeom>
            <a:avLst/>
            <a:gdLst>
              <a:gd name="connsiteX0" fmla="*/ 341785 w 683568"/>
              <a:gd name="connsiteY0" fmla="*/ 75471 h 864094"/>
              <a:gd name="connsiteX1" fmla="*/ 117720 w 683568"/>
              <a:gd name="connsiteY1" fmla="*/ 299536 h 864094"/>
              <a:gd name="connsiteX2" fmla="*/ 341785 w 683568"/>
              <a:gd name="connsiteY2" fmla="*/ 523601 h 864094"/>
              <a:gd name="connsiteX3" fmla="*/ 341785 w 683568"/>
              <a:gd name="connsiteY3" fmla="*/ 75471 h 864094"/>
              <a:gd name="connsiteX4" fmla="*/ 341784 w 683568"/>
              <a:gd name="connsiteY4" fmla="*/ 0 h 864094"/>
              <a:gd name="connsiteX5" fmla="*/ 683568 w 683568"/>
              <a:gd name="connsiteY5" fmla="*/ 341784 h 864094"/>
              <a:gd name="connsiteX6" fmla="*/ 577183 w 683568"/>
              <a:gd name="connsiteY6" fmla="*/ 588642 h 864094"/>
              <a:gd name="connsiteX7" fmla="*/ 341597 w 683568"/>
              <a:gd name="connsiteY7" fmla="*/ 864094 h 864094"/>
              <a:gd name="connsiteX8" fmla="*/ 105111 w 683568"/>
              <a:gd name="connsiteY8" fmla="*/ 587591 h 864094"/>
              <a:gd name="connsiteX9" fmla="*/ 59857 w 683568"/>
              <a:gd name="connsiteY9" fmla="*/ 534679 h 864094"/>
              <a:gd name="connsiteX10" fmla="*/ 59306 w 683568"/>
              <a:gd name="connsiteY10" fmla="*/ 534035 h 864094"/>
              <a:gd name="connsiteX11" fmla="*/ 59325 w 683568"/>
              <a:gd name="connsiteY11" fmla="*/ 534035 h 864094"/>
              <a:gd name="connsiteX12" fmla="*/ 0 w 683568"/>
              <a:gd name="connsiteY12" fmla="*/ 341784 h 864094"/>
              <a:gd name="connsiteX13" fmla="*/ 341784 w 683568"/>
              <a:gd name="connsiteY13" fmla="*/ 0 h 864094"/>
              <a:gd name="connsiteX0-1" fmla="*/ 341785 w 683568"/>
              <a:gd name="connsiteY0-2" fmla="*/ 523601 h 864094"/>
              <a:gd name="connsiteX1-3" fmla="*/ 117720 w 683568"/>
              <a:gd name="connsiteY1-4" fmla="*/ 299536 h 864094"/>
              <a:gd name="connsiteX2-5" fmla="*/ 341785 w 683568"/>
              <a:gd name="connsiteY2-6" fmla="*/ 523601 h 864094"/>
              <a:gd name="connsiteX3-7" fmla="*/ 341784 w 683568"/>
              <a:gd name="connsiteY3-8" fmla="*/ 0 h 864094"/>
              <a:gd name="connsiteX4-9" fmla="*/ 683568 w 683568"/>
              <a:gd name="connsiteY4-10" fmla="*/ 341784 h 864094"/>
              <a:gd name="connsiteX5-11" fmla="*/ 577183 w 683568"/>
              <a:gd name="connsiteY5-12" fmla="*/ 588642 h 864094"/>
              <a:gd name="connsiteX6-13" fmla="*/ 341597 w 683568"/>
              <a:gd name="connsiteY6-14" fmla="*/ 864094 h 864094"/>
              <a:gd name="connsiteX7-15" fmla="*/ 105111 w 683568"/>
              <a:gd name="connsiteY7-16" fmla="*/ 587591 h 864094"/>
              <a:gd name="connsiteX8-17" fmla="*/ 59857 w 683568"/>
              <a:gd name="connsiteY8-18" fmla="*/ 534679 h 864094"/>
              <a:gd name="connsiteX9-19" fmla="*/ 59306 w 683568"/>
              <a:gd name="connsiteY9-20" fmla="*/ 534035 h 864094"/>
              <a:gd name="connsiteX10-21" fmla="*/ 59325 w 683568"/>
              <a:gd name="connsiteY10-22" fmla="*/ 534035 h 864094"/>
              <a:gd name="connsiteX11-23" fmla="*/ 0 w 683568"/>
              <a:gd name="connsiteY11-24" fmla="*/ 341784 h 864094"/>
              <a:gd name="connsiteX12-25" fmla="*/ 341784 w 683568"/>
              <a:gd name="connsiteY12-26" fmla="*/ 0 h 864094"/>
              <a:gd name="connsiteX0-27" fmla="*/ 341784 w 683568"/>
              <a:gd name="connsiteY0-28" fmla="*/ 0 h 864094"/>
              <a:gd name="connsiteX1-29" fmla="*/ 683568 w 683568"/>
              <a:gd name="connsiteY1-30" fmla="*/ 341784 h 864094"/>
              <a:gd name="connsiteX2-31" fmla="*/ 577183 w 683568"/>
              <a:gd name="connsiteY2-32" fmla="*/ 588642 h 864094"/>
              <a:gd name="connsiteX3-33" fmla="*/ 341597 w 683568"/>
              <a:gd name="connsiteY3-34" fmla="*/ 864094 h 864094"/>
              <a:gd name="connsiteX4-35" fmla="*/ 105111 w 683568"/>
              <a:gd name="connsiteY4-36" fmla="*/ 587591 h 864094"/>
              <a:gd name="connsiteX5-37" fmla="*/ 59857 w 683568"/>
              <a:gd name="connsiteY5-38" fmla="*/ 534679 h 864094"/>
              <a:gd name="connsiteX6-39" fmla="*/ 59306 w 683568"/>
              <a:gd name="connsiteY6-40" fmla="*/ 534035 h 864094"/>
              <a:gd name="connsiteX7-41" fmla="*/ 59325 w 683568"/>
              <a:gd name="connsiteY7-42" fmla="*/ 534035 h 864094"/>
              <a:gd name="connsiteX8-43" fmla="*/ 0 w 683568"/>
              <a:gd name="connsiteY8-44" fmla="*/ 341784 h 864094"/>
              <a:gd name="connsiteX9-45" fmla="*/ 341784 w 683568"/>
              <a:gd name="connsiteY9-46" fmla="*/ 0 h 8640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683568" h="864094">
                <a:moveTo>
                  <a:pt x="341784" y="0"/>
                </a:moveTo>
                <a:cubicBezTo>
                  <a:pt x="530546" y="0"/>
                  <a:pt x="683568" y="153022"/>
                  <a:pt x="683568" y="341784"/>
                </a:cubicBezTo>
                <a:cubicBezTo>
                  <a:pt x="683568" y="439085"/>
                  <a:pt x="642909" y="526890"/>
                  <a:pt x="577183" y="588642"/>
                </a:cubicBezTo>
                <a:lnTo>
                  <a:pt x="341597" y="864094"/>
                </a:lnTo>
                <a:lnTo>
                  <a:pt x="105111" y="587591"/>
                </a:lnTo>
                <a:cubicBezTo>
                  <a:pt x="87976" y="571864"/>
                  <a:pt x="72869" y="554041"/>
                  <a:pt x="59857" y="534679"/>
                </a:cubicBezTo>
                <a:lnTo>
                  <a:pt x="59306" y="534035"/>
                </a:lnTo>
                <a:lnTo>
                  <a:pt x="59325" y="534035"/>
                </a:lnTo>
                <a:cubicBezTo>
                  <a:pt x="21845" y="479324"/>
                  <a:pt x="0" y="413105"/>
                  <a:pt x="0" y="341784"/>
                </a:cubicBezTo>
                <a:cubicBezTo>
                  <a:pt x="0" y="153022"/>
                  <a:pt x="153022" y="0"/>
                  <a:pt x="341784" y="0"/>
                </a:cubicBezTo>
                <a:close/>
              </a:path>
            </a:pathLst>
          </a:custGeom>
          <a:solidFill>
            <a:srgbClr val="3B79CE"/>
          </a:solidFill>
          <a:ln w="31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椭圆 14"/>
          <p:cNvSpPr/>
          <p:nvPr/>
        </p:nvSpPr>
        <p:spPr bwMode="auto">
          <a:xfrm>
            <a:off x="5131053" y="2123695"/>
            <a:ext cx="1936242" cy="2475449"/>
          </a:xfrm>
          <a:custGeom>
            <a:avLst/>
            <a:gdLst>
              <a:gd name="connsiteX0" fmla="*/ 341785 w 683568"/>
              <a:gd name="connsiteY0" fmla="*/ 75471 h 864094"/>
              <a:gd name="connsiteX1" fmla="*/ 117720 w 683568"/>
              <a:gd name="connsiteY1" fmla="*/ 299536 h 864094"/>
              <a:gd name="connsiteX2" fmla="*/ 341785 w 683568"/>
              <a:gd name="connsiteY2" fmla="*/ 523601 h 864094"/>
              <a:gd name="connsiteX3" fmla="*/ 341785 w 683568"/>
              <a:gd name="connsiteY3" fmla="*/ 75471 h 864094"/>
              <a:gd name="connsiteX4" fmla="*/ 341784 w 683568"/>
              <a:gd name="connsiteY4" fmla="*/ 0 h 864094"/>
              <a:gd name="connsiteX5" fmla="*/ 683568 w 683568"/>
              <a:gd name="connsiteY5" fmla="*/ 341784 h 864094"/>
              <a:gd name="connsiteX6" fmla="*/ 577183 w 683568"/>
              <a:gd name="connsiteY6" fmla="*/ 588642 h 864094"/>
              <a:gd name="connsiteX7" fmla="*/ 341597 w 683568"/>
              <a:gd name="connsiteY7" fmla="*/ 864094 h 864094"/>
              <a:gd name="connsiteX8" fmla="*/ 105111 w 683568"/>
              <a:gd name="connsiteY8" fmla="*/ 587591 h 864094"/>
              <a:gd name="connsiteX9" fmla="*/ 59857 w 683568"/>
              <a:gd name="connsiteY9" fmla="*/ 534679 h 864094"/>
              <a:gd name="connsiteX10" fmla="*/ 59306 w 683568"/>
              <a:gd name="connsiteY10" fmla="*/ 534035 h 864094"/>
              <a:gd name="connsiteX11" fmla="*/ 59325 w 683568"/>
              <a:gd name="connsiteY11" fmla="*/ 534035 h 864094"/>
              <a:gd name="connsiteX12" fmla="*/ 0 w 683568"/>
              <a:gd name="connsiteY12" fmla="*/ 341784 h 864094"/>
              <a:gd name="connsiteX13" fmla="*/ 341784 w 683568"/>
              <a:gd name="connsiteY13" fmla="*/ 0 h 864094"/>
              <a:gd name="connsiteX0-1" fmla="*/ 341785 w 683568"/>
              <a:gd name="connsiteY0-2" fmla="*/ 523601 h 864094"/>
              <a:gd name="connsiteX1-3" fmla="*/ 117720 w 683568"/>
              <a:gd name="connsiteY1-4" fmla="*/ 299536 h 864094"/>
              <a:gd name="connsiteX2-5" fmla="*/ 341785 w 683568"/>
              <a:gd name="connsiteY2-6" fmla="*/ 523601 h 864094"/>
              <a:gd name="connsiteX3-7" fmla="*/ 341784 w 683568"/>
              <a:gd name="connsiteY3-8" fmla="*/ 0 h 864094"/>
              <a:gd name="connsiteX4-9" fmla="*/ 683568 w 683568"/>
              <a:gd name="connsiteY4-10" fmla="*/ 341784 h 864094"/>
              <a:gd name="connsiteX5-11" fmla="*/ 577183 w 683568"/>
              <a:gd name="connsiteY5-12" fmla="*/ 588642 h 864094"/>
              <a:gd name="connsiteX6-13" fmla="*/ 341597 w 683568"/>
              <a:gd name="connsiteY6-14" fmla="*/ 864094 h 864094"/>
              <a:gd name="connsiteX7-15" fmla="*/ 105111 w 683568"/>
              <a:gd name="connsiteY7-16" fmla="*/ 587591 h 864094"/>
              <a:gd name="connsiteX8-17" fmla="*/ 59857 w 683568"/>
              <a:gd name="connsiteY8-18" fmla="*/ 534679 h 864094"/>
              <a:gd name="connsiteX9-19" fmla="*/ 59306 w 683568"/>
              <a:gd name="connsiteY9-20" fmla="*/ 534035 h 864094"/>
              <a:gd name="connsiteX10-21" fmla="*/ 59325 w 683568"/>
              <a:gd name="connsiteY10-22" fmla="*/ 534035 h 864094"/>
              <a:gd name="connsiteX11-23" fmla="*/ 0 w 683568"/>
              <a:gd name="connsiteY11-24" fmla="*/ 341784 h 864094"/>
              <a:gd name="connsiteX12-25" fmla="*/ 341784 w 683568"/>
              <a:gd name="connsiteY12-26" fmla="*/ 0 h 864094"/>
              <a:gd name="connsiteX0-27" fmla="*/ 341784 w 683568"/>
              <a:gd name="connsiteY0-28" fmla="*/ 0 h 864094"/>
              <a:gd name="connsiteX1-29" fmla="*/ 683568 w 683568"/>
              <a:gd name="connsiteY1-30" fmla="*/ 341784 h 864094"/>
              <a:gd name="connsiteX2-31" fmla="*/ 577183 w 683568"/>
              <a:gd name="connsiteY2-32" fmla="*/ 588642 h 864094"/>
              <a:gd name="connsiteX3-33" fmla="*/ 341597 w 683568"/>
              <a:gd name="connsiteY3-34" fmla="*/ 864094 h 864094"/>
              <a:gd name="connsiteX4-35" fmla="*/ 105111 w 683568"/>
              <a:gd name="connsiteY4-36" fmla="*/ 587591 h 864094"/>
              <a:gd name="connsiteX5-37" fmla="*/ 59857 w 683568"/>
              <a:gd name="connsiteY5-38" fmla="*/ 534679 h 864094"/>
              <a:gd name="connsiteX6-39" fmla="*/ 59306 w 683568"/>
              <a:gd name="connsiteY6-40" fmla="*/ 534035 h 864094"/>
              <a:gd name="connsiteX7-41" fmla="*/ 59325 w 683568"/>
              <a:gd name="connsiteY7-42" fmla="*/ 534035 h 864094"/>
              <a:gd name="connsiteX8-43" fmla="*/ 0 w 683568"/>
              <a:gd name="connsiteY8-44" fmla="*/ 341784 h 864094"/>
              <a:gd name="connsiteX9-45" fmla="*/ 341784 w 683568"/>
              <a:gd name="connsiteY9-46" fmla="*/ 0 h 8640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683568" h="864094">
                <a:moveTo>
                  <a:pt x="341784" y="0"/>
                </a:moveTo>
                <a:cubicBezTo>
                  <a:pt x="530546" y="0"/>
                  <a:pt x="683568" y="153022"/>
                  <a:pt x="683568" y="341784"/>
                </a:cubicBezTo>
                <a:cubicBezTo>
                  <a:pt x="683568" y="439085"/>
                  <a:pt x="642909" y="526890"/>
                  <a:pt x="577183" y="588642"/>
                </a:cubicBezTo>
                <a:lnTo>
                  <a:pt x="341597" y="864094"/>
                </a:lnTo>
                <a:lnTo>
                  <a:pt x="105111" y="587591"/>
                </a:lnTo>
                <a:cubicBezTo>
                  <a:pt x="87976" y="571864"/>
                  <a:pt x="72869" y="554041"/>
                  <a:pt x="59857" y="534679"/>
                </a:cubicBezTo>
                <a:lnTo>
                  <a:pt x="59306" y="534035"/>
                </a:lnTo>
                <a:lnTo>
                  <a:pt x="59325" y="534035"/>
                </a:lnTo>
                <a:cubicBezTo>
                  <a:pt x="21845" y="479324"/>
                  <a:pt x="0" y="413105"/>
                  <a:pt x="0" y="341784"/>
                </a:cubicBezTo>
                <a:cubicBezTo>
                  <a:pt x="0" y="153022"/>
                  <a:pt x="153022" y="0"/>
                  <a:pt x="341784" y="0"/>
                </a:cubicBezTo>
                <a:close/>
              </a:path>
            </a:pathLst>
          </a:custGeom>
          <a:solidFill>
            <a:srgbClr val="3B79CE"/>
          </a:solidFill>
          <a:ln w="31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210743" y="2814027"/>
            <a:ext cx="16332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zh-CN" sz="24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工作中遇到的问题</a:t>
            </a:r>
            <a:endParaRPr lang="zh-CN" altLang="zh-CN" sz="24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403483" y="2708920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zh-CN" sz="24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解决措</a:t>
            </a:r>
            <a:endParaRPr lang="en-US" altLang="zh-CN" sz="2400" b="1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 algn="ctr"/>
            <a:r>
              <a:rPr lang="zh-CN" altLang="zh-CN" sz="24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施和建议</a:t>
            </a:r>
            <a:endParaRPr lang="zh-CN" altLang="zh-CN" sz="24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9136540" y="4455059"/>
            <a:ext cx="198000" cy="198000"/>
          </a:xfrm>
          <a:prstGeom prst="ellipse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椭圆 14"/>
          <p:cNvSpPr/>
          <p:nvPr/>
        </p:nvSpPr>
        <p:spPr bwMode="auto">
          <a:xfrm>
            <a:off x="8267318" y="2025270"/>
            <a:ext cx="1936242" cy="2475449"/>
          </a:xfrm>
          <a:custGeom>
            <a:avLst/>
            <a:gdLst>
              <a:gd name="connsiteX0" fmla="*/ 341785 w 683568"/>
              <a:gd name="connsiteY0" fmla="*/ 75471 h 864094"/>
              <a:gd name="connsiteX1" fmla="*/ 117720 w 683568"/>
              <a:gd name="connsiteY1" fmla="*/ 299536 h 864094"/>
              <a:gd name="connsiteX2" fmla="*/ 341785 w 683568"/>
              <a:gd name="connsiteY2" fmla="*/ 523601 h 864094"/>
              <a:gd name="connsiteX3" fmla="*/ 341785 w 683568"/>
              <a:gd name="connsiteY3" fmla="*/ 75471 h 864094"/>
              <a:gd name="connsiteX4" fmla="*/ 341784 w 683568"/>
              <a:gd name="connsiteY4" fmla="*/ 0 h 864094"/>
              <a:gd name="connsiteX5" fmla="*/ 683568 w 683568"/>
              <a:gd name="connsiteY5" fmla="*/ 341784 h 864094"/>
              <a:gd name="connsiteX6" fmla="*/ 577183 w 683568"/>
              <a:gd name="connsiteY6" fmla="*/ 588642 h 864094"/>
              <a:gd name="connsiteX7" fmla="*/ 341597 w 683568"/>
              <a:gd name="connsiteY7" fmla="*/ 864094 h 864094"/>
              <a:gd name="connsiteX8" fmla="*/ 105111 w 683568"/>
              <a:gd name="connsiteY8" fmla="*/ 587591 h 864094"/>
              <a:gd name="connsiteX9" fmla="*/ 59857 w 683568"/>
              <a:gd name="connsiteY9" fmla="*/ 534679 h 864094"/>
              <a:gd name="connsiteX10" fmla="*/ 59306 w 683568"/>
              <a:gd name="connsiteY10" fmla="*/ 534035 h 864094"/>
              <a:gd name="connsiteX11" fmla="*/ 59325 w 683568"/>
              <a:gd name="connsiteY11" fmla="*/ 534035 h 864094"/>
              <a:gd name="connsiteX12" fmla="*/ 0 w 683568"/>
              <a:gd name="connsiteY12" fmla="*/ 341784 h 864094"/>
              <a:gd name="connsiteX13" fmla="*/ 341784 w 683568"/>
              <a:gd name="connsiteY13" fmla="*/ 0 h 864094"/>
              <a:gd name="connsiteX0-1" fmla="*/ 341785 w 683568"/>
              <a:gd name="connsiteY0-2" fmla="*/ 523601 h 864094"/>
              <a:gd name="connsiteX1-3" fmla="*/ 117720 w 683568"/>
              <a:gd name="connsiteY1-4" fmla="*/ 299536 h 864094"/>
              <a:gd name="connsiteX2-5" fmla="*/ 341785 w 683568"/>
              <a:gd name="connsiteY2-6" fmla="*/ 523601 h 864094"/>
              <a:gd name="connsiteX3-7" fmla="*/ 341784 w 683568"/>
              <a:gd name="connsiteY3-8" fmla="*/ 0 h 864094"/>
              <a:gd name="connsiteX4-9" fmla="*/ 683568 w 683568"/>
              <a:gd name="connsiteY4-10" fmla="*/ 341784 h 864094"/>
              <a:gd name="connsiteX5-11" fmla="*/ 577183 w 683568"/>
              <a:gd name="connsiteY5-12" fmla="*/ 588642 h 864094"/>
              <a:gd name="connsiteX6-13" fmla="*/ 341597 w 683568"/>
              <a:gd name="connsiteY6-14" fmla="*/ 864094 h 864094"/>
              <a:gd name="connsiteX7-15" fmla="*/ 105111 w 683568"/>
              <a:gd name="connsiteY7-16" fmla="*/ 587591 h 864094"/>
              <a:gd name="connsiteX8-17" fmla="*/ 59857 w 683568"/>
              <a:gd name="connsiteY8-18" fmla="*/ 534679 h 864094"/>
              <a:gd name="connsiteX9-19" fmla="*/ 59306 w 683568"/>
              <a:gd name="connsiteY9-20" fmla="*/ 534035 h 864094"/>
              <a:gd name="connsiteX10-21" fmla="*/ 59325 w 683568"/>
              <a:gd name="connsiteY10-22" fmla="*/ 534035 h 864094"/>
              <a:gd name="connsiteX11-23" fmla="*/ 0 w 683568"/>
              <a:gd name="connsiteY11-24" fmla="*/ 341784 h 864094"/>
              <a:gd name="connsiteX12-25" fmla="*/ 341784 w 683568"/>
              <a:gd name="connsiteY12-26" fmla="*/ 0 h 864094"/>
              <a:gd name="connsiteX0-27" fmla="*/ 341784 w 683568"/>
              <a:gd name="connsiteY0-28" fmla="*/ 0 h 864094"/>
              <a:gd name="connsiteX1-29" fmla="*/ 683568 w 683568"/>
              <a:gd name="connsiteY1-30" fmla="*/ 341784 h 864094"/>
              <a:gd name="connsiteX2-31" fmla="*/ 577183 w 683568"/>
              <a:gd name="connsiteY2-32" fmla="*/ 588642 h 864094"/>
              <a:gd name="connsiteX3-33" fmla="*/ 341597 w 683568"/>
              <a:gd name="connsiteY3-34" fmla="*/ 864094 h 864094"/>
              <a:gd name="connsiteX4-35" fmla="*/ 105111 w 683568"/>
              <a:gd name="connsiteY4-36" fmla="*/ 587591 h 864094"/>
              <a:gd name="connsiteX5-37" fmla="*/ 59857 w 683568"/>
              <a:gd name="connsiteY5-38" fmla="*/ 534679 h 864094"/>
              <a:gd name="connsiteX6-39" fmla="*/ 59306 w 683568"/>
              <a:gd name="connsiteY6-40" fmla="*/ 534035 h 864094"/>
              <a:gd name="connsiteX7-41" fmla="*/ 59325 w 683568"/>
              <a:gd name="connsiteY7-42" fmla="*/ 534035 h 864094"/>
              <a:gd name="connsiteX8-43" fmla="*/ 0 w 683568"/>
              <a:gd name="connsiteY8-44" fmla="*/ 341784 h 864094"/>
              <a:gd name="connsiteX9-45" fmla="*/ 341784 w 683568"/>
              <a:gd name="connsiteY9-46" fmla="*/ 0 h 8640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683568" h="864094">
                <a:moveTo>
                  <a:pt x="341784" y="0"/>
                </a:moveTo>
                <a:cubicBezTo>
                  <a:pt x="530546" y="0"/>
                  <a:pt x="683568" y="153022"/>
                  <a:pt x="683568" y="341784"/>
                </a:cubicBezTo>
                <a:cubicBezTo>
                  <a:pt x="683568" y="439085"/>
                  <a:pt x="642909" y="526890"/>
                  <a:pt x="577183" y="588642"/>
                </a:cubicBezTo>
                <a:lnTo>
                  <a:pt x="341597" y="864094"/>
                </a:lnTo>
                <a:lnTo>
                  <a:pt x="105111" y="587591"/>
                </a:lnTo>
                <a:cubicBezTo>
                  <a:pt x="87976" y="571864"/>
                  <a:pt x="72869" y="554041"/>
                  <a:pt x="59857" y="534679"/>
                </a:cubicBezTo>
                <a:lnTo>
                  <a:pt x="59306" y="534035"/>
                </a:lnTo>
                <a:lnTo>
                  <a:pt x="59325" y="534035"/>
                </a:lnTo>
                <a:cubicBezTo>
                  <a:pt x="21845" y="479324"/>
                  <a:pt x="0" y="413105"/>
                  <a:pt x="0" y="341784"/>
                </a:cubicBezTo>
                <a:cubicBezTo>
                  <a:pt x="0" y="153022"/>
                  <a:pt x="153022" y="0"/>
                  <a:pt x="341784" y="0"/>
                </a:cubicBezTo>
                <a:close/>
              </a:path>
            </a:pathLst>
          </a:custGeom>
          <a:solidFill>
            <a:srgbClr val="3B79CE"/>
          </a:solidFill>
          <a:ln w="31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286244" y="2822585"/>
            <a:ext cx="2011680" cy="460375"/>
          </a:xfrm>
          <a:prstGeom prst="rect">
            <a:avLst/>
          </a:prstGeom>
        </p:spPr>
        <p:txBody>
          <a:bodyPr wrap="none">
            <a:spAutoFit/>
          </a:bodyPr>
          <a:p>
            <a:pPr lvl="0" algn="ctr"/>
            <a:r>
              <a:rPr lang="zh-CN" altLang="zh-CN" sz="24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后续工作计划</a:t>
            </a:r>
            <a:endParaRPr lang="zh-CN" altLang="zh-CN" sz="24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7303" y="1309935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17303" y="914682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38735" y="2708920"/>
            <a:ext cx="6840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+mn-ea"/>
              </a:rPr>
              <a:t> 工 作</a:t>
            </a:r>
            <a:r>
              <a:rPr lang="zh-CN" altLang="en-US" sz="1600" b="1" dirty="0" smtClean="0">
                <a:latin typeface="+mn-ea"/>
              </a:rPr>
              <a:t>  </a:t>
            </a:r>
            <a:r>
              <a:rPr lang="zh-CN" altLang="en-US" b="1" dirty="0" smtClean="0">
                <a:latin typeface="+mn-ea"/>
              </a:rPr>
              <a:t>中  遇  到  的  问  题</a:t>
            </a:r>
            <a:endParaRPr lang="zh-CN" altLang="en-US" b="1" dirty="0" smtClean="0"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09520" y="3440430"/>
            <a:ext cx="812101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457200" algn="l" fontAlgn="auto">
              <a:extLst>
                <a:ext uri="{35155182-B16C-46BC-9424-99874614C6A1}">
                  <wpsdc:marlchars xmlns:wpsdc="http://www.wps.cn/officeDocument/2017/drawingmlCustomData" val="200" checksum="2975741746"/>
                </a:ext>
              </a:extLst>
            </a:pPr>
            <a:r>
              <a:rPr lang="zh-CN" altLang="en-US">
                <a:latin typeface="+mn-ea"/>
              </a:rPr>
              <a:t>上手</a:t>
            </a:r>
            <a:r>
              <a:rPr lang="zh-CN" altLang="en-US">
                <a:latin typeface="+mn-ea"/>
                <a:sym typeface="+mn-ea"/>
              </a:rPr>
              <a:t>编程实现一部分撮合软件的功能代码</a:t>
            </a:r>
            <a:r>
              <a:rPr lang="zh-CN" altLang="en-US">
                <a:latin typeface="+mn-ea"/>
              </a:rPr>
              <a:t>，对</a:t>
            </a:r>
            <a:r>
              <a:rPr lang="en-US" altLang="zh-CN">
                <a:latin typeface="+mn-ea"/>
              </a:rPr>
              <a:t>C++</a:t>
            </a:r>
            <a:r>
              <a:rPr lang="zh-CN" altLang="en-US">
                <a:latin typeface="+mn-ea"/>
              </a:rPr>
              <a:t>的一些特性掌握不好。工作中经常使用</a:t>
            </a:r>
            <a:r>
              <a:rPr lang="en-US" altLang="zh-CN">
                <a:latin typeface="+mn-ea"/>
              </a:rPr>
              <a:t>C++ OTL</a:t>
            </a:r>
            <a:r>
              <a:rPr lang="zh-CN" altLang="en-US">
                <a:latin typeface="+mn-ea"/>
              </a:rPr>
              <a:t>库和</a:t>
            </a:r>
            <a:r>
              <a:rPr lang="en-US" altLang="zh-CN">
                <a:latin typeface="+mn-ea"/>
              </a:rPr>
              <a:t>Boost</a:t>
            </a:r>
            <a:r>
              <a:rPr lang="zh-CN" altLang="en-US">
                <a:latin typeface="+mn-ea"/>
              </a:rPr>
              <a:t>库，可我不熟悉相关函数的使用条件。</a:t>
            </a:r>
            <a:endParaRPr lang="zh-CN" altLang="en-US">
              <a:latin typeface="+mn-ea"/>
            </a:endParaRPr>
          </a:p>
          <a:p>
            <a:pPr marL="457200" indent="457200" algn="l" fontAlgn="auto">
              <a:extLst>
                <a:ext uri="{35155182-B16C-46BC-9424-99874614C6A1}">
                  <wpsdc:marlchars xmlns:wpsdc="http://www.wps.cn/officeDocument/2017/drawingmlCustomData" val="200" checksum="2975741746"/>
                </a:ext>
              </a:extLst>
            </a:pPr>
            <a:r>
              <a:rPr lang="zh-CN" altLang="en-US">
                <a:latin typeface="+mn-ea"/>
              </a:rPr>
              <a:t>如</a:t>
            </a:r>
            <a:r>
              <a:rPr lang="en-US" altLang="zh-CN">
                <a:latin typeface="+mn-ea"/>
              </a:rPr>
              <a:t>OTL</a:t>
            </a:r>
            <a:r>
              <a:rPr lang="zh-CN" altLang="en-US">
                <a:latin typeface="+mn-ea"/>
              </a:rPr>
              <a:t>库定义的</a:t>
            </a:r>
            <a:r>
              <a:rPr lang="en-US" altLang="zh-CN">
                <a:latin typeface="+mn-ea"/>
              </a:rPr>
              <a:t>otl_cursor::direct_exec()</a:t>
            </a:r>
            <a:r>
              <a:rPr lang="zh-CN">
                <a:latin typeface="+mn-ea"/>
              </a:rPr>
              <a:t>只</a:t>
            </a:r>
            <a:r>
              <a:rPr>
                <a:latin typeface="+mn-ea"/>
              </a:rPr>
              <a:t>执行静态SQL 语句DDL</a:t>
            </a:r>
            <a:r>
              <a:rPr lang="zh-CN">
                <a:latin typeface="+mn-ea"/>
              </a:rPr>
              <a:t>，</a:t>
            </a:r>
            <a:r>
              <a:rPr lang="en-US" altLang="zh-CN">
                <a:latin typeface="+mn-ea"/>
              </a:rPr>
              <a:t>Redis</a:t>
            </a:r>
            <a:r>
              <a:rPr lang="zh-CN" altLang="en-US">
                <a:latin typeface="+mn-ea"/>
              </a:rPr>
              <a:t>封装函数</a:t>
            </a:r>
            <a:r>
              <a:rPr lang="en-US" altLang="zh-CN">
                <a:latin typeface="+mn-ea"/>
              </a:rPr>
              <a:t>T</a:t>
            </a:r>
            <a:r>
              <a:rPr lang="zh-CN">
                <a:latin typeface="+mn-ea"/>
              </a:rPr>
              <a:t>gw_RedisHelper </a:t>
            </a:r>
            <a:r>
              <a:rPr lang="en-US" altLang="zh-CN">
                <a:latin typeface="+mn-ea"/>
              </a:rPr>
              <a:t>::</a:t>
            </a:r>
            <a:r>
              <a:rPr lang="zh-CN">
                <a:latin typeface="+mn-ea"/>
              </a:rPr>
              <a:t>RunCmdArgv</a:t>
            </a:r>
            <a:r>
              <a:rPr lang="en-US" altLang="zh-CN">
                <a:latin typeface="+mn-ea"/>
              </a:rPr>
              <a:t>() </a:t>
            </a:r>
            <a:r>
              <a:rPr lang="zh-CN" altLang="en-US">
                <a:latin typeface="+mn-ea"/>
              </a:rPr>
              <a:t>返回的类型就可以判断代码执行是否异常。</a:t>
            </a:r>
            <a:endParaRPr lang="zh-CN" altLang="en-US">
              <a:latin typeface="+mn-ea"/>
            </a:endParaRPr>
          </a:p>
          <a:p>
            <a:pPr marL="457200" indent="457200" algn="just" fontAlgn="auto">
              <a:extLst>
                <a:ext uri="{35155182-B16C-46BC-9424-99874614C6A1}">
                  <wpsdc:marlchars xmlns:wpsdc="http://www.wps.cn/officeDocument/2017/drawingmlCustomData" val="200" checksum="2975741746"/>
                </a:ext>
              </a:extLst>
            </a:pPr>
            <a:r>
              <a:rPr lang="zh-CN" altLang="en-US">
                <a:latin typeface="+mn-ea"/>
              </a:rPr>
              <a:t>编程实现业务逻辑时，我常遇到新的业务知识，需要继续学习，巩固。</a:t>
            </a:r>
            <a:endParaRPr lang="zh-CN" altLang="en-US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3995</Words>
  <Application>WPS 演示</Application>
  <PresentationFormat>自定义</PresentationFormat>
  <Paragraphs>229</Paragraphs>
  <Slides>24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9" baseType="lpstr">
      <vt:lpstr>Arial</vt:lpstr>
      <vt:lpstr>宋体</vt:lpstr>
      <vt:lpstr>Wingdings</vt:lpstr>
      <vt:lpstr>微软雅黑</vt:lpstr>
      <vt:lpstr>Impact</vt:lpstr>
      <vt:lpstr>Ebrima</vt:lpstr>
      <vt:lpstr>Arial Unicode MS</vt:lpstr>
      <vt:lpstr>黑体</vt:lpstr>
      <vt:lpstr>楷体_GB2312</vt:lpstr>
      <vt:lpstr>Wingdings</vt:lpstr>
      <vt:lpstr>Calibri</vt:lpstr>
      <vt:lpstr>新宋体</vt:lpstr>
      <vt:lpstr>Office 主题</vt:lpstr>
      <vt:lpstr>Visio.Drawing.11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239</cp:revision>
  <dcterms:created xsi:type="dcterms:W3CDTF">2018-10-23T06:29:00Z</dcterms:created>
  <dcterms:modified xsi:type="dcterms:W3CDTF">2018-11-01T01:09:46Z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2052-10.8.0.6470</vt:lpwstr>
  </property>
</Properties>
</file>