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usinesswire.com/news/home/20201104005424/en/Global-Food-Delivery-Services-Market-to-Reach-USD-215.56-billion-by-2024-Stimulated-by-Growing-Mergers-and-Acquisition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isualcapitalist.com/doordash-is-dominating-the-u-s-food-delivery-market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dd072d4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dd072d4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ef586b3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ef586b3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ef586b3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ef586b3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ef586b3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ef586b3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be94a18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be94a18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ef586b3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ef586b3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ef586b3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ef586b3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be94a18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be94a18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ef586b3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1ef586b3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ef586b3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ef586b3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dd072d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dd072d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https://financesonline.com/lyft-statistics/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1ef586b3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1ef586b3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https://www.businesswire.com/news/home/20201104005424/en/Global-Food-Delivery-Services-Market-to-Reach-USD-215.56-billion-by-2024-Stimulated-by-Growing-Mergers-and-Acquisitions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ef586b3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ef586b3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dd072d4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dd072d4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ef586b3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ef586b3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https://www.visualcapitalist.com/doordash-is-dominating-the-u-s-food-delivery-market/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ef586b3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ef586b3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SYOxm0LaJe4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Bicycle-sharing_system" TargetMode="External"/><Relationship Id="rId10" Type="http://schemas.openxmlformats.org/officeDocument/2006/relationships/hyperlink" Target="https://en.wikipedia.org/wiki/Bicycle-sharing_system" TargetMode="External"/><Relationship Id="rId13" Type="http://schemas.openxmlformats.org/officeDocument/2006/relationships/hyperlink" Target="https://en.wikipedia.org/wiki/Ridesharing_company" TargetMode="External"/><Relationship Id="rId12" Type="http://schemas.openxmlformats.org/officeDocument/2006/relationships/hyperlink" Target="https://en.wikipedia.org/wiki/Rental_ca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en.wikipedia.org/wiki/Mobile_app" TargetMode="External"/><Relationship Id="rId9" Type="http://schemas.openxmlformats.org/officeDocument/2006/relationships/hyperlink" Target="https://en.wikipedia.org/wiki/Motorized_scooter" TargetMode="External"/><Relationship Id="rId14" Type="http://schemas.openxmlformats.org/officeDocument/2006/relationships/hyperlink" Target="https://en.wikipedia.org/wiki/Uber" TargetMode="External"/><Relationship Id="rId5" Type="http://schemas.openxmlformats.org/officeDocument/2006/relationships/hyperlink" Target="https://en.wikipedia.org/wiki/Mobile_app" TargetMode="External"/><Relationship Id="rId6" Type="http://schemas.openxmlformats.org/officeDocument/2006/relationships/hyperlink" Target="https://en.wikipedia.org/wiki/Ridesharing_company" TargetMode="External"/><Relationship Id="rId7" Type="http://schemas.openxmlformats.org/officeDocument/2006/relationships/hyperlink" Target="https://en.wikipedia.org/wiki/Vehicles_for_hire" TargetMode="External"/><Relationship Id="rId8" Type="http://schemas.openxmlformats.org/officeDocument/2006/relationships/hyperlink" Target="https://en.wikipedia.org/wiki/Vehicles_for_hi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slide" Target="/ppt/slides/slide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06: Delivery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Chu, Younghwan Choi, Jeffrey Techie-Menson, Sam Song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00" y="1726925"/>
            <a:ext cx="1897550" cy="1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II: To-Be Database ERD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0" y="1140150"/>
            <a:ext cx="38910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249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7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new entity groups (Product)</a:t>
            </a:r>
            <a:endParaRPr sz="17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2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7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subtype category</a:t>
            </a:r>
            <a:endParaRPr sz="17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2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7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Order_detial entity for many to many relationship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1029363"/>
            <a:ext cx="3803544" cy="402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219" y="2924800"/>
            <a:ext cx="4621382" cy="20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II: </a:t>
            </a: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Function to Data Entity Matrix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95225"/>
            <a:ext cx="39999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6005" lvl="0" marL="457200" rtl="0" algn="just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●"/>
            </a:pPr>
            <a:r>
              <a:rPr lang="en" sz="2866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process can cover multiple functions - one function may have multiple business processes.</a:t>
            </a:r>
            <a:endParaRPr sz="2866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005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●"/>
            </a:pPr>
            <a:r>
              <a:rPr lang="en" sz="2866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many-to-many relationships between processes and functions.</a:t>
            </a:r>
            <a:endParaRPr sz="2866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005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●"/>
            </a:pPr>
            <a:r>
              <a:rPr lang="en" sz="2866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entity table is a critical data entity in the business functions followed by the driver and their vehicle.</a:t>
            </a:r>
            <a:endParaRPr sz="4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9" y="1468825"/>
            <a:ext cx="4232686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II: </a:t>
            </a: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66775" y="14913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3698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640">
                <a:latin typeface="Calibri"/>
                <a:ea typeface="Calibri"/>
                <a:cs typeface="Calibri"/>
                <a:sym typeface="Calibri"/>
              </a:rPr>
              <a:t>The relational schema is normalized to the third normal form. By doing so we remove partial and transitive dependencies.</a:t>
            </a:r>
            <a:endParaRPr sz="264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1305"/>
            <a:ext cx="9144003" cy="226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III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0" y="659925"/>
            <a:ext cx="4079700" cy="24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35294"/>
              <a:buFont typeface="Arial"/>
              <a:buNone/>
            </a:pPr>
            <a:r>
              <a:rPr lang="en" sz="6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example</a:t>
            </a:r>
            <a:endParaRPr sz="6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EMPLOYEE (			employee_ID int(100) NOT NULL</a:t>
            </a:r>
            <a:r>
              <a:rPr lang="en" sz="3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AUTO_INCREMENT, first_name varchar(60), 					last_name varchar(60),					 address varchar(100), 						phone varchar(100),					 manager_ID int(100), 						PRIMARY KEY (employee_ID),				 FOREIGN KEY (manager_ID) 			REFERENCES Employee(employee_ID)</a:t>
            </a:r>
            <a:endParaRPr sz="3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0" y="2833800"/>
            <a:ext cx="41322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example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Employee (employee_ID, first_name, last_name, address, phone, manager_ID) Values 				     (3, 'Allan', 'Martinez', '1520 Munn Ave Hillside, New Jersey(NJ), 07205', '(973) 923-5949', 1),			     (4, 'Rosemarie', 'Luna', '136 Terrace Dr Middlefield, Ohio(OH), 44062', '(440) 632-9288', 1), 					      (5, 'Kristopher', 'Alexander', '2241 Lexington Dr Barksdale Afb, Louisiana(LA), 71110', '(318) 584-6255', 1)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" y="1471325"/>
            <a:ext cx="4438451" cy="3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III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33700" y="1021050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example (1)</a:t>
            </a:r>
            <a:endParaRPr sz="6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62" y="2734337"/>
            <a:ext cx="5603725" cy="21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524450"/>
            <a:ext cx="85206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050"/>
              <a:buChar char="●"/>
            </a:pPr>
            <a:r>
              <a:rPr lang="en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customer information (first_name, last_name, phone, trip_type) of the trip date 2020/04/01</a:t>
            </a:r>
            <a:endParaRPr sz="11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</p:txBody>
      </p:sp>
      <p:sp>
        <p:nvSpPr>
          <p:cNvPr id="163" name="Google Shape;163;p26"/>
          <p:cNvSpPr txBox="1"/>
          <p:nvPr/>
        </p:nvSpPr>
        <p:spPr>
          <a:xfrm>
            <a:off x="1592150" y="1877850"/>
            <a:ext cx="4579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160">
                <a:latin typeface="Times New Roman"/>
                <a:ea typeface="Times New Roman"/>
                <a:cs typeface="Times New Roman"/>
                <a:sym typeface="Times New Roman"/>
              </a:rPr>
              <a:t>SELECT first_name, last_name, phone FROM customer, trip 		WHERE customer.customer_id = trip.customer_id 			AND trip_date =20200401 ORDER BY trip_id;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other implications and discussion?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96950" y="1994250"/>
            <a:ext cx="27501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Thank You!</a:t>
            </a:r>
            <a:endParaRPr b="1"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00" y="81700"/>
            <a:ext cx="67528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Lyft?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 title="Lyft; Riding is the New Driv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750" y="995063"/>
            <a:ext cx="4204500" cy="3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Zimride to Lyft, Key persons; Marcus Cohn, John Zimmer, Rajat Suri, Matt van Horn, and Logan Green in 2007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car pooling service that connects riders and drivers who are taking similar daily commutes to work or school.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opens its API to third party developers; open source software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and Zimmer launched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lyft in 2012 and Zimride sold in 2013 to Enterprise holdings.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00" y="372500"/>
            <a:ext cx="2663500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78850" y="543900"/>
            <a:ext cx="8520600" cy="4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225" y="696325"/>
            <a:ext cx="3447076" cy="21050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78850" y="543900"/>
            <a:ext cx="8520600" cy="4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Lyft, Inc. is an American company that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develops, markets, and operates a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mobile 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app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offering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 ride-hailing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 vehicles for 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hire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 motorized scooters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 bicycle-sharing </a:t>
            </a:r>
            <a:endParaRPr sz="2200"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system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lang="en" sz="2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 rental cars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32% market share, Lyft is the second-largest </a:t>
            </a:r>
            <a:r>
              <a:rPr lang="en" sz="2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ridesharing company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North America after </a:t>
            </a:r>
            <a:r>
              <a:rPr lang="en" sz="2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Uber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Lyft designs, markets, and operates a mobile application that matches drivers  with passengers who request rides, and also allows payment through the app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4312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Lyft Delivery 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up additional revenue stream for drivers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Last-Mile Delivery (Reducing/Removing Restaurant Fees)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358" y="3465801"/>
            <a:ext cx="4207942" cy="1102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488" y="1468825"/>
            <a:ext cx="2390825" cy="180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I: AS-IS Business Process Map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75" y="1239500"/>
            <a:ext cx="4081899" cy="36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492000" y="1376675"/>
            <a:ext cx="3169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swim lanes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4 concepts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Confirm location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Drive request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Payment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Driver dispatch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Trip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Simple ride service process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95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I: AS-IS Database ERD 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0" y="795400"/>
            <a:ext cx="5816501" cy="41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1700" y="2371650"/>
            <a:ext cx="12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Customer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749600" y="23716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II: IT-Based Solution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Offerings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Restaurants, Retail Store, Pharmacies, Car Dealerships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Partner with </a:t>
            </a: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Olo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1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Grubhub, DoorDash, UberEats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25 - U.S. Markets, 500 - Major Brands, 76,000 - Locations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13" y="1085913"/>
            <a:ext cx="3865725" cy="3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II: To-Be Business Process Map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00" y="1261350"/>
            <a:ext cx="3712675" cy="362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362200" y="4820400"/>
            <a:ext cx="116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action="ppaction://hlinksldjump" r:id="rId4"/>
              </a:rPr>
              <a:t>Large image</a:t>
            </a:r>
            <a:endParaRPr sz="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240125" y="1420275"/>
            <a:ext cx="3169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4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swim lanes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(Added store &amp; restaurant tap)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Distinction between ride and delivery service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Systematic 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elation between various stores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