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 id="2147483684" r:id="rId3"/>
  </p:sldMasterIdLst>
  <p:notesMasterIdLst>
    <p:notesMasterId r:id="rId23"/>
  </p:notesMasterIdLst>
  <p:sldIdLst>
    <p:sldId id="256" r:id="rId4"/>
    <p:sldId id="267" r:id="rId5"/>
    <p:sldId id="258" r:id="rId6"/>
    <p:sldId id="259" r:id="rId7"/>
    <p:sldId id="260" r:id="rId8"/>
    <p:sldId id="261" r:id="rId9"/>
    <p:sldId id="274" r:id="rId10"/>
    <p:sldId id="275" r:id="rId11"/>
    <p:sldId id="268" r:id="rId12"/>
    <p:sldId id="262" r:id="rId13"/>
    <p:sldId id="263" r:id="rId14"/>
    <p:sldId id="270" r:id="rId15"/>
    <p:sldId id="264" r:id="rId16"/>
    <p:sldId id="269" r:id="rId17"/>
    <p:sldId id="271" r:id="rId18"/>
    <p:sldId id="272" r:id="rId19"/>
    <p:sldId id="273" r:id="rId20"/>
    <p:sldId id="266" r:id="rId21"/>
    <p:sldId id="265"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98378B-E305-4828-868A-95E7D666922D}" type="datetimeFigureOut">
              <a:rPr lang="zh-CN" altLang="en-US" smtClean="0"/>
              <a:pPr/>
              <a:t>2016/12/27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8459E5-486A-436B-9937-733749E413AA}" type="slidenum">
              <a:rPr lang="zh-CN" altLang="en-US" smtClean="0"/>
              <a:pPr/>
              <a:t>‹#›</a:t>
            </a:fld>
            <a:endParaRPr lang="zh-CN" altLang="en-US"/>
          </a:p>
        </p:txBody>
      </p:sp>
    </p:spTree>
    <p:extLst>
      <p:ext uri="{BB962C8B-B14F-4D97-AF65-F5344CB8AC3E}">
        <p14:creationId xmlns:p14="http://schemas.microsoft.com/office/powerpoint/2010/main" val="30609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idx="4294967295"/>
          </p:nvPr>
        </p:nvSpPr>
        <p:spPr>
          <a:xfrm>
            <a:off x="684213" y="1141413"/>
            <a:ext cx="5486400" cy="3086100"/>
          </a:xfrm>
          <a:ln w="1">
            <a:solidFill>
              <a:schemeClr val="tx1">
                <a:alpha val="0"/>
              </a:schemeClr>
            </a:solidFill>
            <a:bevel/>
            <a:headEnd/>
            <a:tailEnd/>
          </a:ln>
        </p:spPr>
      </p:sp>
      <p:sp>
        <p:nvSpPr>
          <p:cNvPr id="18435" name="备注占位符 2"/>
          <p:cNvSpPr>
            <a:spLocks noGrp="1" noChangeArrowheads="1"/>
          </p:cNvSpPr>
          <p:nvPr>
            <p:ph type="body" idx="4294967295"/>
          </p:nvPr>
        </p:nvSpPr>
        <p:spPr>
          <a:xfrm>
            <a:off x="684213" y="4398963"/>
            <a:ext cx="5486400" cy="3600450"/>
          </a:xfrm>
        </p:spPr>
        <p:txBody>
          <a:bodyPr/>
          <a:lstStyle/>
          <a:p>
            <a:pPr eaLnBrk="1" hangingPunct="1"/>
            <a:r>
              <a:rPr lang="zh-CN" altLang="en-US" smtClean="0"/>
              <a:t>模板来自于 </a:t>
            </a:r>
            <a:r>
              <a:rPr lang="en-US" altLang="zh-CN" smtClean="0"/>
              <a:t>http://meihua.docer.com/</a:t>
            </a:r>
            <a:endParaRPr lang="zh-CN" altLang="en-US" smtClean="0"/>
          </a:p>
        </p:txBody>
      </p:sp>
      <p:sp>
        <p:nvSpPr>
          <p:cNvPr id="1843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531010FE-B400-4D56-9AD4-C4BA02C6CFA5}" type="slidenum">
              <a:rPr lang="zh-CN" altLang="en-US" sz="1200">
                <a:latin typeface="Calibri" pitchFamily="34" charset="0"/>
              </a:rPr>
              <a:pPr algn="r" eaLnBrk="1" hangingPunct="1"/>
              <a:t>2</a:t>
            </a:fld>
            <a:endParaRPr lang="zh-CN" altLang="en-US" sz="1200">
              <a:latin typeface="Calibri" pitchFamily="34" charset="0"/>
            </a:endParaRPr>
          </a:p>
        </p:txBody>
      </p:sp>
    </p:spTree>
    <p:extLst>
      <p:ext uri="{BB962C8B-B14F-4D97-AF65-F5344CB8AC3E}">
        <p14:creationId xmlns:p14="http://schemas.microsoft.com/office/powerpoint/2010/main" val="765586712"/>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8459E5-486A-436B-9937-733749E413AA}" type="slidenum">
              <a:rPr lang="zh-CN" altLang="en-US" smtClean="0"/>
              <a:pPr/>
              <a:t>3</a:t>
            </a:fld>
            <a:endParaRPr lang="zh-CN" altLang="en-US"/>
          </a:p>
        </p:txBody>
      </p:sp>
    </p:spTree>
    <p:extLst>
      <p:ext uri="{BB962C8B-B14F-4D97-AF65-F5344CB8AC3E}">
        <p14:creationId xmlns:p14="http://schemas.microsoft.com/office/powerpoint/2010/main" val="4096369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8459E5-486A-436B-9937-733749E413AA}" type="slidenum">
              <a:rPr lang="zh-CN" altLang="en-US" smtClean="0"/>
              <a:pPr/>
              <a:t>4</a:t>
            </a:fld>
            <a:endParaRPr lang="zh-CN" altLang="en-US"/>
          </a:p>
        </p:txBody>
      </p:sp>
    </p:spTree>
    <p:extLst>
      <p:ext uri="{BB962C8B-B14F-4D97-AF65-F5344CB8AC3E}">
        <p14:creationId xmlns:p14="http://schemas.microsoft.com/office/powerpoint/2010/main" val="371820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6"/>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3"/>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40"/>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3"/>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3"/>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1"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1" y="1631951"/>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8" name="页脚占位符 7"/>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4" name="页脚占位符 3"/>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3" name="页脚占位符 2"/>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9"/>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901"/>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3"/>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7"/>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7"/>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6"/>
            <a:ext cx="2133600" cy="274637"/>
          </a:xfrm>
          <a:prstGeom prst="rect">
            <a:avLst/>
          </a:prstGeom>
        </p:spPr>
        <p:txBody>
          <a:bodyPr/>
          <a:lstStyle/>
          <a:p>
            <a:fld id="{9ED97C3E-F1CE-4C91-98E9-7997DC916CD7}"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6"/>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6"/>
            <a:ext cx="2133600" cy="274637"/>
          </a:xfrm>
          <a:prstGeom prst="rect">
            <a:avLst/>
          </a:prstGeom>
        </p:spPr>
        <p:txBody>
          <a:bodyPr/>
          <a:lstStyle/>
          <a:p>
            <a:fld id="{16619504-AC76-442F-A9B4-E5E4DDF21A2D}"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7"/>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4"/>
            <a:ext cx="8229600" cy="33940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40"/>
            <a:ext cx="7772400" cy="112553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4"/>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4"/>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951"/>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8" name="页脚占位符 7"/>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4" name="页脚占位符 3"/>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3" name="页脚占位符 2"/>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9"/>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901"/>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4"/>
            <a:ext cx="8229600" cy="33940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7"/>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7"/>
            <a:ext cx="6019800" cy="43878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7"/>
            <a:ext cx="2133600" cy="274637"/>
          </a:xfrm>
          <a:prstGeom prst="rect">
            <a:avLst/>
          </a:prstGeom>
        </p:spPr>
        <p:txBody>
          <a:bodyPr/>
          <a:lstStyle/>
          <a:p>
            <a:fld id="{7B952422-9346-49C1-A84E-FD29E8C4785D}" type="datetimeFigureOut">
              <a:rPr lang="zh-CN" altLang="en-US" smtClean="0"/>
              <a:pPr/>
              <a:t>2016/12/27</a:t>
            </a:fld>
            <a:endParaRPr lang="zh-CN" altLang="en-US"/>
          </a:p>
        </p:txBody>
      </p:sp>
      <p:sp>
        <p:nvSpPr>
          <p:cNvPr id="5" name="页脚占位符 4"/>
          <p:cNvSpPr>
            <a:spLocks noGrp="1"/>
          </p:cNvSpPr>
          <p:nvPr>
            <p:ph type="ftr" sz="quarter" idx="11"/>
          </p:nvPr>
        </p:nvSpPr>
        <p:spPr>
          <a:xfrm>
            <a:off x="3124200" y="4767267"/>
            <a:ext cx="28956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4637"/>
          </a:xfrm>
          <a:prstGeom prst="rect">
            <a:avLst/>
          </a:prstGeom>
        </p:spPr>
        <p:txBody>
          <a:bodyPr/>
          <a:lstStyle/>
          <a:p>
            <a:fld id="{F8CAF808-B033-4539-BC16-04BA1F95A62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8" name="页脚占位符 7"/>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4" name="页脚占位符 3"/>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pPr/>
              <a:t>2016/12/27</a:t>
            </a:fld>
            <a:endParaRPr lang="zh-CN" altLang="en-US"/>
          </a:p>
        </p:txBody>
      </p:sp>
      <p:sp>
        <p:nvSpPr>
          <p:cNvPr id="6" name="页脚占位符 5"/>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C:\Users\lijing\Desktop\亚信稿子\新LOGOppt-翅膀\封面 拷贝.jpg"/>
          <p:cNvPicPr>
            <a:picLocks noChangeAspect="1" noChangeArrowheads="1"/>
          </p:cNvPicPr>
          <p:nvPr/>
        </p:nvPicPr>
        <p:blipFill>
          <a:blip r:embed="rId13" cstate="print"/>
          <a:srcRect/>
          <a:stretch>
            <a:fillRect/>
          </a:stretch>
        </p:blipFill>
        <p:spPr bwMode="auto">
          <a:xfrm>
            <a:off x="2" y="0"/>
            <a:ext cx="9144001" cy="514350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descr="C:\Users\lijing\Desktop\亚信稿子\新LOGOppt-翅膀\内页 拷贝.jpg"/>
          <p:cNvPicPr>
            <a:picLocks noChangeAspect="1" noChangeArrowheads="1"/>
          </p:cNvPicPr>
          <p:nvPr/>
        </p:nvPicPr>
        <p:blipFill>
          <a:blip r:embed="rId13" cstate="print"/>
          <a:srcRect/>
          <a:stretch>
            <a:fillRect/>
          </a:stretch>
        </p:blipFill>
        <p:spPr bwMode="auto">
          <a:xfrm>
            <a:off x="3" y="1"/>
            <a:ext cx="9143999" cy="51435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lijing\Desktop\亚信稿子\新LOGOppt-翅膀\封底 拷贝.jpg"/>
          <p:cNvPicPr>
            <a:picLocks noChangeAspect="1" noChangeArrowheads="1"/>
          </p:cNvPicPr>
          <p:nvPr/>
        </p:nvPicPr>
        <p:blipFill>
          <a:blip r:embed="rId13" cstate="print"/>
          <a:srcRect/>
          <a:stretch>
            <a:fillRect/>
          </a:stretch>
        </p:blipFill>
        <p:spPr bwMode="auto">
          <a:xfrm>
            <a:off x="0" y="0"/>
            <a:ext cx="9144000" cy="5143500"/>
          </a:xfrm>
          <a:prstGeom prst="rect">
            <a:avLst/>
          </a:prstGeom>
          <a:noFill/>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mailto:&#38656;&#37038;&#20214;yangyu@asiainfo.com"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8548" y="699542"/>
            <a:ext cx="4968552" cy="756084"/>
          </a:xfrm>
        </p:spPr>
        <p:txBody>
          <a:bodyPr/>
          <a:lstStyle/>
          <a:p>
            <a:pPr algn="l"/>
            <a:r>
              <a:rPr lang="zh-CN" altLang="en-US" sz="4000" b="1" dirty="0" smtClean="0">
                <a:latin typeface="微软雅黑" pitchFamily="34" charset="-122"/>
                <a:ea typeface="微软雅黑" pitchFamily="34" charset="-122"/>
              </a:rPr>
              <a:t>房 屋 租 赁 流 程</a:t>
            </a:r>
            <a:endParaRPr lang="zh-CN" altLang="en-US" sz="4000" b="1" dirty="0">
              <a:latin typeface="微软雅黑" pitchFamily="34" charset="-122"/>
              <a:ea typeface="微软雅黑" pitchFamily="34" charset="-122"/>
            </a:endParaRPr>
          </a:p>
        </p:txBody>
      </p:sp>
      <p:sp>
        <p:nvSpPr>
          <p:cNvPr id="3" name="矩形 2"/>
          <p:cNvSpPr/>
          <p:nvPr/>
        </p:nvSpPr>
        <p:spPr>
          <a:xfrm>
            <a:off x="1115616" y="1659572"/>
            <a:ext cx="3754554" cy="369332"/>
          </a:xfrm>
          <a:prstGeom prst="rect">
            <a:avLst/>
          </a:prstGeom>
        </p:spPr>
        <p:txBody>
          <a:bodyPr wrap="none">
            <a:spAutoFit/>
          </a:bodyPr>
          <a:lstStyle/>
          <a:p>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系统填写演示</a:t>
            </a:r>
            <a:r>
              <a:rPr lang="zh-CN" altLang="en-US" dirty="0">
                <a:latin typeface="微软雅黑" pitchFamily="34" charset="-122"/>
                <a:ea typeface="微软雅黑" pitchFamily="34" charset="-122"/>
              </a:rPr>
              <a:t>及相关</a:t>
            </a:r>
            <a:r>
              <a:rPr lang="zh-CN" altLang="en-US" dirty="0" smtClean="0">
                <a:latin typeface="微软雅黑" pitchFamily="34" charset="-122"/>
                <a:ea typeface="微软雅黑" pitchFamily="34" charset="-122"/>
              </a:rPr>
              <a:t>问题解答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400178"/>
            <a:ext cx="2520280"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报销流程 ：</a:t>
            </a:r>
            <a:endParaRPr lang="zh-CN" altLang="en-US" sz="3200" b="1" dirty="0">
              <a:latin typeface="微软雅黑" pitchFamily="34" charset="-122"/>
              <a:ea typeface="微软雅黑" pitchFamily="34" charset="-122"/>
            </a:endParaRPr>
          </a:p>
        </p:txBody>
      </p:sp>
      <p:sp>
        <p:nvSpPr>
          <p:cNvPr id="4" name="TextBox 3"/>
          <p:cNvSpPr txBox="1"/>
          <p:nvPr/>
        </p:nvSpPr>
        <p:spPr>
          <a:xfrm>
            <a:off x="611560" y="791651"/>
            <a:ext cx="8208912"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lvl="0"/>
            <a:r>
              <a:rPr lang="en-US" altLang="zh-CN" b="1" dirty="0" smtClean="0">
                <a:solidFill>
                  <a:srgbClr val="FF0000"/>
                </a:solidFill>
                <a:latin typeface="微软雅黑" pitchFamily="34" charset="-122"/>
                <a:ea typeface="微软雅黑" pitchFamily="34" charset="-122"/>
              </a:rPr>
              <a:t>1. </a:t>
            </a:r>
            <a:r>
              <a:rPr lang="zh-CN" altLang="en-US" b="1" dirty="0" smtClean="0">
                <a:solidFill>
                  <a:srgbClr val="FF0000"/>
                </a:solidFill>
                <a:latin typeface="微软雅黑" pitchFamily="34" charset="-122"/>
                <a:ea typeface="微软雅黑" pitchFamily="34" charset="-122"/>
              </a:rPr>
              <a:t>不上传附件</a:t>
            </a:r>
            <a:endParaRPr lang="en-US" altLang="zh-CN" b="1" dirty="0" smtClean="0">
              <a:solidFill>
                <a:srgbClr val="FF0000"/>
              </a:solidFill>
              <a:latin typeface="微软雅黑" pitchFamily="34" charset="-122"/>
              <a:ea typeface="微软雅黑" pitchFamily="34" charset="-122"/>
            </a:endParaRPr>
          </a:p>
          <a:p>
            <a:pPr lvl="0"/>
            <a:r>
              <a:rPr lang="en-US" altLang="zh-CN" b="1" dirty="0" smtClean="0">
                <a:solidFill>
                  <a:srgbClr val="FF0000"/>
                </a:solidFill>
                <a:latin typeface="微软雅黑" pitchFamily="34" charset="-122"/>
                <a:ea typeface="微软雅黑" pitchFamily="34" charset="-122"/>
              </a:rPr>
              <a:t>2. </a:t>
            </a:r>
            <a:r>
              <a:rPr lang="zh-CN" altLang="en-US" b="1" dirty="0" smtClean="0">
                <a:solidFill>
                  <a:srgbClr val="FF0000"/>
                </a:solidFill>
                <a:latin typeface="微软雅黑" pitchFamily="34" charset="-122"/>
                <a:ea typeface="微软雅黑" pitchFamily="34" charset="-122"/>
              </a:rPr>
              <a:t>不填写宿舍人员姓名</a:t>
            </a:r>
            <a:endParaRPr lang="en-US" altLang="zh-CN" b="1" dirty="0" smtClean="0">
              <a:solidFill>
                <a:srgbClr val="FF0000"/>
              </a:solidFill>
              <a:latin typeface="微软雅黑" pitchFamily="34" charset="-122"/>
              <a:ea typeface="微软雅黑" pitchFamily="34" charset="-122"/>
            </a:endParaRPr>
          </a:p>
          <a:p>
            <a:pPr lvl="0"/>
            <a:r>
              <a:rPr lang="en-US" altLang="zh-CN" b="1" dirty="0" smtClean="0">
                <a:solidFill>
                  <a:srgbClr val="FF0000"/>
                </a:solidFill>
                <a:latin typeface="微软雅黑" pitchFamily="34" charset="-122"/>
                <a:ea typeface="微软雅黑" pitchFamily="34" charset="-122"/>
              </a:rPr>
              <a:t>3. </a:t>
            </a:r>
            <a:r>
              <a:rPr lang="zh-CN" altLang="en-US" b="1" dirty="0" smtClean="0">
                <a:solidFill>
                  <a:srgbClr val="FF0000"/>
                </a:solidFill>
                <a:latin typeface="微软雅黑" pitchFamily="34" charset="-122"/>
                <a:ea typeface="微软雅黑" pitchFamily="34" charset="-122"/>
              </a:rPr>
              <a:t>无房屋所属证明（房产证、购房合同等一切可证明该房屋所属人的证明） </a:t>
            </a:r>
            <a:endParaRPr lang="en-US" altLang="zh-CN" b="1" dirty="0" smtClean="0">
              <a:solidFill>
                <a:srgbClr val="FF0000"/>
              </a:solidFill>
              <a:latin typeface="微软雅黑" pitchFamily="34" charset="-122"/>
              <a:ea typeface="微软雅黑" pitchFamily="34" charset="-122"/>
            </a:endParaRPr>
          </a:p>
          <a:p>
            <a:pPr lvl="0"/>
            <a:r>
              <a:rPr lang="en-US" altLang="zh-CN" b="1" dirty="0" smtClean="0">
                <a:solidFill>
                  <a:srgbClr val="FF0000"/>
                </a:solidFill>
                <a:latin typeface="微软雅黑" pitchFamily="34" charset="-122"/>
                <a:ea typeface="微软雅黑" pitchFamily="34" charset="-122"/>
              </a:rPr>
              <a:t>4. </a:t>
            </a:r>
            <a:r>
              <a:rPr lang="zh-CN" altLang="en-US" b="1" dirty="0" smtClean="0">
                <a:solidFill>
                  <a:srgbClr val="FF0000"/>
                </a:solidFill>
                <a:latin typeface="微软雅黑" pitchFamily="34" charset="-122"/>
                <a:ea typeface="微软雅黑" pitchFamily="34" charset="-122"/>
              </a:rPr>
              <a:t>无房主身份证</a:t>
            </a:r>
            <a:endParaRPr lang="en-US" altLang="zh-CN" b="1" dirty="0" smtClean="0">
              <a:solidFill>
                <a:srgbClr val="FF0000"/>
              </a:solidFill>
              <a:latin typeface="微软雅黑" pitchFamily="34" charset="-122"/>
              <a:ea typeface="微软雅黑" pitchFamily="34" charset="-122"/>
            </a:endParaRPr>
          </a:p>
          <a:p>
            <a:pPr lvl="0"/>
            <a:r>
              <a:rPr lang="en-US" altLang="zh-CN" b="1" dirty="0" smtClean="0">
                <a:solidFill>
                  <a:srgbClr val="FF0000"/>
                </a:solidFill>
                <a:latin typeface="微软雅黑" pitchFamily="34" charset="-122"/>
                <a:ea typeface="微软雅黑" pitchFamily="34" charset="-122"/>
              </a:rPr>
              <a:t>5. </a:t>
            </a:r>
            <a:r>
              <a:rPr lang="zh-CN" altLang="en-US" b="1" dirty="0" smtClean="0">
                <a:solidFill>
                  <a:srgbClr val="FF0000"/>
                </a:solidFill>
                <a:latin typeface="微软雅黑" pitchFamily="34" charset="-122"/>
                <a:ea typeface="微软雅黑" pitchFamily="34" charset="-122"/>
              </a:rPr>
              <a:t>无合同或者合同内容为空白</a:t>
            </a:r>
            <a:endParaRPr lang="zh-CN" altLang="zh-CN" b="1" dirty="0" smtClean="0">
              <a:solidFill>
                <a:srgbClr val="FF0000"/>
              </a:solidFill>
              <a:latin typeface="微软雅黑" pitchFamily="34" charset="-122"/>
              <a:ea typeface="微软雅黑" pitchFamily="34" charset="-122"/>
            </a:endParaRPr>
          </a:p>
        </p:txBody>
      </p:sp>
      <p:sp>
        <p:nvSpPr>
          <p:cNvPr id="5" name="TextBox 4"/>
          <p:cNvSpPr txBox="1"/>
          <p:nvPr/>
        </p:nvSpPr>
        <p:spPr>
          <a:xfrm>
            <a:off x="179512" y="195487"/>
            <a:ext cx="5184576"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3200" b="1" dirty="0" smtClean="0">
                <a:latin typeface="微软雅黑" pitchFamily="34" charset="-122"/>
                <a:ea typeface="微软雅黑" pitchFamily="34" charset="-122"/>
              </a:rPr>
              <a:t>申请流程中被拒绝原因</a:t>
            </a:r>
            <a:endParaRPr lang="zh-CN" altLang="en-US" sz="3200" b="1" dirty="0">
              <a:latin typeface="微软雅黑" pitchFamily="34" charset="-122"/>
              <a:ea typeface="微软雅黑" pitchFamily="34" charset="-122"/>
            </a:endParaRPr>
          </a:p>
        </p:txBody>
      </p:sp>
      <p:sp>
        <p:nvSpPr>
          <p:cNvPr id="7" name="TextBox 6"/>
          <p:cNvSpPr txBox="1"/>
          <p:nvPr/>
        </p:nvSpPr>
        <p:spPr>
          <a:xfrm>
            <a:off x="611560" y="2895786"/>
            <a:ext cx="7704856" cy="1754326"/>
          </a:xfrm>
          <a:prstGeom prst="rect">
            <a:avLst/>
          </a:prstGeom>
          <a:noFill/>
        </p:spPr>
        <p:txBody>
          <a:bodyPr wrap="square" rtlCol="0">
            <a:spAutoFit/>
          </a:bodyPr>
          <a:lstStyle/>
          <a:p>
            <a:pPr lvl="0"/>
            <a:r>
              <a:rPr lang="zh-CN" altLang="en-US" dirty="0" smtClean="0">
                <a:latin typeface="微软雅黑" pitchFamily="34" charset="-122"/>
                <a:ea typeface="微软雅黑" pitchFamily="34" charset="-122"/>
              </a:rPr>
              <a:t>将</a:t>
            </a:r>
            <a:r>
              <a:rPr lang="zh-CN" altLang="zh-CN" b="1" dirty="0" smtClean="0">
                <a:solidFill>
                  <a:srgbClr val="FF0000"/>
                </a:solidFill>
                <a:latin typeface="微软雅黑" pitchFamily="34" charset="-122"/>
                <a:ea typeface="微软雅黑" pitchFamily="34" charset="-122"/>
              </a:rPr>
              <a:t>盖过章</a:t>
            </a:r>
            <a:r>
              <a:rPr lang="zh-CN" altLang="en-US" b="1" dirty="0" smtClean="0">
                <a:solidFill>
                  <a:srgbClr val="FF0000"/>
                </a:solidFill>
                <a:latin typeface="微软雅黑" pitchFamily="34" charset="-122"/>
                <a:ea typeface="微软雅黑" pitchFamily="34" charset="-122"/>
              </a:rPr>
              <a:t>合同扫描件</a:t>
            </a:r>
            <a:r>
              <a:rPr lang="zh-CN" altLang="en-US" dirty="0" smtClean="0">
                <a:latin typeface="微软雅黑" pitchFamily="34" charset="-122"/>
                <a:ea typeface="微软雅黑" pitchFamily="34" charset="-122"/>
              </a:rPr>
              <a:t>上传至系统中后，三个工作日内会</a:t>
            </a:r>
            <a:r>
              <a:rPr lang="zh-CN" altLang="zh-CN" dirty="0" smtClean="0">
                <a:latin typeface="微软雅黑" pitchFamily="34" charset="-122"/>
                <a:ea typeface="微软雅黑" pitchFamily="34" charset="-122"/>
              </a:rPr>
              <a:t>将合同信息录入报销系统，待录入后即可填报报销申请</a:t>
            </a:r>
            <a:r>
              <a:rPr lang="zh-CN" altLang="en-US" dirty="0" smtClean="0">
                <a:latin typeface="微软雅黑" pitchFamily="34" charset="-122"/>
                <a:ea typeface="微软雅黑" pitchFamily="34" charset="-122"/>
              </a:rPr>
              <a:t>。</a:t>
            </a:r>
            <a:endParaRPr lang="zh-CN"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endParaRPr lang="zh-CN" altLang="zh-CN" dirty="0" smtClean="0">
              <a:latin typeface="微软雅黑" pitchFamily="34" charset="-122"/>
              <a:ea typeface="微软雅黑" pitchFamily="34" charset="-122"/>
            </a:endParaRPr>
          </a:p>
          <a:p>
            <a:pPr lvl="0"/>
            <a:r>
              <a:rPr lang="zh-CN" altLang="zh-CN" dirty="0" smtClean="0">
                <a:latin typeface="微软雅黑" pitchFamily="34" charset="-122"/>
                <a:ea typeface="微软雅黑" pitchFamily="34" charset="-122"/>
              </a:rPr>
              <a:t>待报销申请审批结束后打印单据、贴上发票、附上租房合同</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房产证、房东身份证复印件等资料一起寄给财务</a:t>
            </a:r>
            <a:r>
              <a:rPr lang="zh-CN" altLang="en-US" dirty="0" smtClean="0">
                <a:latin typeface="微软雅黑" pitchFamily="34" charset="-122"/>
                <a:ea typeface="微软雅黑" pitchFamily="34" charset="-122"/>
              </a:rPr>
              <a:t>即可。</a:t>
            </a:r>
            <a:endParaRPr lang="zh-CN" altLang="zh-CN" dirty="0" smtClean="0">
              <a:latin typeface="微软雅黑" pitchFamily="34" charset="-122"/>
              <a:ea typeface="微软雅黑" pitchFamily="34" charset="-122"/>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95487"/>
            <a:ext cx="7416824"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常见问题及解释  </a:t>
            </a:r>
            <a:r>
              <a:rPr lang="zh-CN" altLang="en-US" sz="1600" b="1" dirty="0" smtClean="0">
                <a:latin typeface="微软雅黑" pitchFamily="34" charset="-122"/>
                <a:ea typeface="微软雅黑" pitchFamily="34" charset="-122"/>
              </a:rPr>
              <a:t>（一）：</a:t>
            </a:r>
            <a:endParaRPr lang="zh-CN" altLang="en-US" sz="1600" b="1" dirty="0">
              <a:latin typeface="微软雅黑" pitchFamily="34" charset="-122"/>
              <a:ea typeface="微软雅黑" pitchFamily="34" charset="-122"/>
            </a:endParaRPr>
          </a:p>
        </p:txBody>
      </p:sp>
      <p:sp>
        <p:nvSpPr>
          <p:cNvPr id="3" name="TextBox 2"/>
          <p:cNvSpPr txBox="1"/>
          <p:nvPr/>
        </p:nvSpPr>
        <p:spPr>
          <a:xfrm>
            <a:off x="323528" y="1107480"/>
            <a:ext cx="8640960" cy="3139321"/>
          </a:xfrm>
          <a:prstGeom prst="rect">
            <a:avLst/>
          </a:prstGeom>
          <a:noFill/>
        </p:spPr>
        <p:txBody>
          <a:bodyPr wrap="square" rtlCol="0">
            <a:spAutoFit/>
          </a:bodyPr>
          <a:lstStyle/>
          <a:p>
            <a:r>
              <a:rPr lang="en-US" altLang="zh-CN" dirty="0" smtClean="0">
                <a:latin typeface="微软雅黑" pitchFamily="34" charset="-122"/>
                <a:ea typeface="微软雅黑" pitchFamily="34" charset="-122"/>
              </a:rPr>
              <a:t>Q: </a:t>
            </a:r>
            <a:r>
              <a:rPr lang="zh-CN" altLang="en-US" dirty="0" smtClean="0">
                <a:latin typeface="微软雅黑" pitchFamily="34" charset="-122"/>
                <a:ea typeface="微软雅黑" pitchFamily="34" charset="-122"/>
              </a:rPr>
              <a:t>为何系统显示审批完成后却还是无法在系统上提报销？</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 : </a:t>
            </a:r>
            <a:r>
              <a:rPr lang="zh-CN" altLang="en-US" dirty="0" smtClean="0">
                <a:latin typeface="微软雅黑" pitchFamily="34" charset="-122"/>
                <a:ea typeface="微软雅黑" pitchFamily="34" charset="-122"/>
              </a:rPr>
              <a:t>所有审批结束后需将</a:t>
            </a:r>
            <a:r>
              <a:rPr lang="zh-CN" altLang="en-US" dirty="0" smtClean="0">
                <a:solidFill>
                  <a:srgbClr val="FF0000"/>
                </a:solidFill>
                <a:latin typeface="微软雅黑" pitchFamily="34" charset="-122"/>
                <a:ea typeface="微软雅黑" pitchFamily="34" charset="-122"/>
              </a:rPr>
              <a:t>已盖好章的合同上传外租房系统</a:t>
            </a:r>
            <a:r>
              <a:rPr lang="zh-CN" altLang="en-US" dirty="0" smtClean="0">
                <a:latin typeface="微软雅黑" pitchFamily="34" charset="-122"/>
                <a:ea typeface="微软雅黑" pitchFamily="34" charset="-122"/>
              </a:rPr>
              <a:t>进行备案后，才能提交报销。</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Q </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外租</a:t>
            </a:r>
            <a:r>
              <a:rPr lang="zh-CN" altLang="en-US" dirty="0">
                <a:latin typeface="微软雅黑" pitchFamily="34" charset="-122"/>
                <a:ea typeface="微软雅黑" pitchFamily="34" charset="-122"/>
              </a:rPr>
              <a:t>申请线上流程审批结束后如何操作？</a:t>
            </a:r>
            <a:endParaRPr lang="en-US" altLang="zh-CN" dirty="0">
              <a:latin typeface="微软雅黑" pitchFamily="34" charset="-122"/>
              <a:ea typeface="微软雅黑" pitchFamily="34" charset="-122"/>
            </a:endParaRPr>
          </a:p>
          <a:p>
            <a:pPr lvl="0"/>
            <a:r>
              <a:rPr lang="en-US" altLang="zh-CN" dirty="0">
                <a:latin typeface="微软雅黑" pitchFamily="34" charset="-122"/>
                <a:ea typeface="微软雅黑" pitchFamily="34" charset="-122"/>
              </a:rPr>
              <a:t>A </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线上审批结束后、以邮件的方式把“审批结束单</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打印后</a:t>
            </a:r>
            <a:r>
              <a:rPr lang="zh-CN" altLang="en-US" dirty="0">
                <a:latin typeface="微软雅黑" pitchFamily="34" charset="-122"/>
                <a:ea typeface="微软雅黑" pitchFamily="34" charset="-122"/>
              </a:rPr>
              <a:t>的扫描件</a:t>
            </a:r>
            <a:r>
              <a:rPr lang="zh-CN" altLang="zh-CN" dirty="0">
                <a:latin typeface="微软雅黑" pitchFamily="34" charset="-122"/>
                <a:ea typeface="微软雅黑" pitchFamily="34" charset="-122"/>
              </a:rPr>
              <a:t> </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合同、发给</a:t>
            </a:r>
            <a:r>
              <a:rPr lang="zh-CN" altLang="en-US" dirty="0">
                <a:latin typeface="微软雅黑" pitchFamily="34" charset="-122"/>
                <a:ea typeface="微软雅黑" pitchFamily="34" charset="-122"/>
              </a:rPr>
              <a:t>各事业部在北京的助理帮助盖章（或者联系陈玮 </a:t>
            </a:r>
            <a:r>
              <a:rPr lang="en-US" altLang="zh-CN" dirty="0">
                <a:latin typeface="微软雅黑" pitchFamily="34" charset="-122"/>
                <a:ea typeface="微软雅黑" pitchFamily="34" charset="-122"/>
              </a:rPr>
              <a:t>18792</a:t>
            </a:r>
            <a:r>
              <a:rPr lang="zh-CN" altLang="en-US" dirty="0">
                <a:latin typeface="微软雅黑" pitchFamily="34" charset="-122"/>
                <a:ea typeface="微软雅黑" pitchFamily="34" charset="-122"/>
              </a:rPr>
              <a:t>）</a:t>
            </a:r>
            <a:r>
              <a:rPr lang="zh-CN" altLang="zh-CN" dirty="0">
                <a:latin typeface="微软雅黑" pitchFamily="34" charset="-122"/>
                <a:ea typeface="微软雅黑" pitchFamily="34" charset="-122"/>
              </a:rPr>
              <a:t>，盖章后</a:t>
            </a:r>
            <a:r>
              <a:rPr lang="zh-CN" altLang="en-US" dirty="0">
                <a:latin typeface="微软雅黑" pitchFamily="34" charset="-122"/>
                <a:ea typeface="微软雅黑" pitchFamily="34" charset="-122"/>
              </a:rPr>
              <a:t>将</a:t>
            </a:r>
            <a:r>
              <a:rPr lang="zh-CN" altLang="zh-CN" dirty="0">
                <a:latin typeface="微软雅黑" pitchFamily="34" charset="-122"/>
                <a:ea typeface="微软雅黑" pitchFamily="34" charset="-122"/>
              </a:rPr>
              <a:t>盖过章</a:t>
            </a:r>
            <a:r>
              <a:rPr lang="zh-CN" altLang="en-US" dirty="0">
                <a:latin typeface="微软雅黑" pitchFamily="34" charset="-122"/>
                <a:ea typeface="微软雅黑" pitchFamily="34" charset="-122"/>
              </a:rPr>
              <a:t>的合同扫描件，提交到外租房系统中，通过后</a:t>
            </a:r>
            <a:r>
              <a:rPr lang="zh-CN" altLang="zh-CN" dirty="0">
                <a:latin typeface="微软雅黑" pitchFamily="34" charset="-122"/>
                <a:ea typeface="微软雅黑" pitchFamily="34" charset="-122"/>
              </a:rPr>
              <a:t>将</a:t>
            </a:r>
            <a:r>
              <a:rPr lang="zh-CN" altLang="en-US" dirty="0">
                <a:latin typeface="微软雅黑" pitchFamily="34" charset="-122"/>
                <a:ea typeface="微软雅黑" pitchFamily="34" charset="-122"/>
              </a:rPr>
              <a:t>自动</a:t>
            </a:r>
            <a:r>
              <a:rPr lang="zh-CN" altLang="zh-CN" dirty="0">
                <a:latin typeface="微软雅黑" pitchFamily="34" charset="-122"/>
                <a:ea typeface="微软雅黑" pitchFamily="34" charset="-122"/>
              </a:rPr>
              <a:t>录入报销系统，待录入后即可填报报销申请</a:t>
            </a:r>
            <a:r>
              <a:rPr lang="zh-CN" altLang="en-US"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8684" y="1203598"/>
            <a:ext cx="8280920" cy="2585323"/>
          </a:xfrm>
          <a:prstGeom prst="rect">
            <a:avLst/>
          </a:prstGeom>
        </p:spPr>
        <p:txBody>
          <a:bodyPr wrap="square">
            <a:spAutoFit/>
          </a:bodyPr>
          <a:lstStyle/>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登陆上去没有看见我要续租的那套房屋信息怎么办？</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先核实该房屋原先的管理员是谁，若该房屋原先的管理员非现在的申请人，需</a:t>
            </a:r>
            <a:r>
              <a:rPr lang="zh-CN" altLang="en-US" dirty="0" smtClean="0">
                <a:latin typeface="微软雅黑" pitchFamily="34" charset="-122"/>
                <a:ea typeface="微软雅黑" pitchFamily="34" charset="-122"/>
              </a:rPr>
              <a:t>邮件</a:t>
            </a:r>
            <a:r>
              <a:rPr lang="en-US" altLang="zh-CN" u="sng" dirty="0">
                <a:solidFill>
                  <a:srgbClr val="0070C0"/>
                </a:solidFill>
                <a:latin typeface="微软雅黑" pitchFamily="34" charset="-122"/>
                <a:ea typeface="微软雅黑" pitchFamily="34" charset="-122"/>
              </a:rPr>
              <a:t>zhouhx</a:t>
            </a:r>
            <a:r>
              <a:rPr lang="en-US" altLang="zh-CN" dirty="0" smtClean="0">
                <a:latin typeface="微软雅黑" pitchFamily="34" charset="-122"/>
                <a:ea typeface="微软雅黑" pitchFamily="34" charset="-122"/>
                <a:hlinkClick r:id="rId2"/>
              </a:rPr>
              <a:t>@asiainfo.com</a:t>
            </a:r>
            <a:r>
              <a:rPr lang="zh-CN" altLang="en-US" dirty="0">
                <a:latin typeface="微软雅黑" pitchFamily="34" charset="-122"/>
                <a:ea typeface="微软雅黑" pitchFamily="34" charset="-122"/>
              </a:rPr>
              <a:t>从后台将管理员更换成现在的申请人，之后可以继续操作，</a:t>
            </a:r>
            <a:r>
              <a:rPr lang="zh-CN" altLang="en-US" dirty="0">
                <a:solidFill>
                  <a:srgbClr val="FF0000"/>
                </a:solidFill>
                <a:latin typeface="微软雅黑" pitchFamily="34" charset="-122"/>
                <a:ea typeface="微软雅黑" pitchFamily="34" charset="-122"/>
              </a:rPr>
              <a:t>邮件中写清楚合同编号、变更原因</a:t>
            </a:r>
            <a:r>
              <a:rPr lang="zh-CN" altLang="en-US" dirty="0" smtClean="0">
                <a:solidFill>
                  <a:srgbClr val="FF0000"/>
                </a:solidFill>
                <a:latin typeface="微软雅黑" pitchFamily="34" charset="-122"/>
                <a:ea typeface="微软雅黑" pitchFamily="34" charset="-122"/>
              </a:rPr>
              <a:t>及原</a:t>
            </a:r>
            <a:r>
              <a:rPr lang="zh-CN" altLang="en-US" dirty="0">
                <a:solidFill>
                  <a:srgbClr val="FF0000"/>
                </a:solidFill>
                <a:latin typeface="微软雅黑" pitchFamily="34" charset="-122"/>
                <a:ea typeface="微软雅黑" pitchFamily="34" charset="-122"/>
              </a:rPr>
              <a:t>管理员</a:t>
            </a:r>
            <a:r>
              <a:rPr lang="zh-CN" altLang="en-US" dirty="0" smtClean="0">
                <a:solidFill>
                  <a:srgbClr val="FF0000"/>
                </a:solidFill>
                <a:latin typeface="微软雅黑" pitchFamily="34" charset="-122"/>
                <a:ea typeface="微软雅黑" pitchFamily="34" charset="-122"/>
              </a:rPr>
              <a:t>（姓名、工</a:t>
            </a:r>
            <a:r>
              <a:rPr lang="zh-CN" altLang="en-US" dirty="0">
                <a:solidFill>
                  <a:srgbClr val="FF0000"/>
                </a:solidFill>
                <a:latin typeface="微软雅黑" pitchFamily="34" charset="-122"/>
                <a:ea typeface="微软雅黑" pitchFamily="34" charset="-122"/>
              </a:rPr>
              <a:t>号、 </a:t>
            </a:r>
            <a:r>
              <a:rPr lang="en-US" altLang="zh-CN" dirty="0" smtClean="0">
                <a:solidFill>
                  <a:srgbClr val="FF0000"/>
                </a:solidFill>
                <a:latin typeface="微软雅黑" pitchFamily="34" charset="-122"/>
                <a:ea typeface="微软雅黑" pitchFamily="34" charset="-122"/>
              </a:rPr>
              <a:t>NT</a:t>
            </a:r>
            <a:r>
              <a:rPr lang="zh-CN" altLang="en-US" dirty="0" smtClean="0">
                <a:solidFill>
                  <a:srgbClr val="FF0000"/>
                </a:solidFill>
                <a:latin typeface="微软雅黑" pitchFamily="34" charset="-122"/>
                <a:ea typeface="微软雅黑" pitchFamily="34" charset="-122"/>
              </a:rPr>
              <a:t>账号）</a:t>
            </a:r>
            <a:r>
              <a:rPr lang="zh-CN" altLang="en-US" dirty="0">
                <a:solidFill>
                  <a:srgbClr val="FF0000"/>
                </a:solidFill>
                <a:latin typeface="微软雅黑" pitchFamily="34" charset="-122"/>
                <a:ea typeface="微软雅黑" pitchFamily="34" charset="-122"/>
              </a:rPr>
              <a:t>更换成</a:t>
            </a:r>
            <a:r>
              <a:rPr lang="en-US" altLang="zh-CN" dirty="0">
                <a:solidFill>
                  <a:srgbClr val="FF0000"/>
                </a:solidFill>
                <a:latin typeface="微软雅黑" pitchFamily="34" charset="-122"/>
                <a:ea typeface="微软雅黑" pitchFamily="34" charset="-122"/>
              </a:rPr>
              <a:t>xxx</a:t>
            </a:r>
            <a:r>
              <a:rPr lang="zh-CN" altLang="en-US" dirty="0" smtClean="0">
                <a:solidFill>
                  <a:srgbClr val="FF0000"/>
                </a:solidFill>
                <a:latin typeface="微软雅黑" pitchFamily="34" charset="-122"/>
                <a:ea typeface="微软雅黑" pitchFamily="34" charset="-122"/>
              </a:rPr>
              <a:t>（姓名、工</a:t>
            </a:r>
            <a:r>
              <a:rPr lang="zh-CN" altLang="en-US" dirty="0">
                <a:solidFill>
                  <a:srgbClr val="FF0000"/>
                </a:solidFill>
                <a:latin typeface="微软雅黑" pitchFamily="34" charset="-122"/>
                <a:ea typeface="微软雅黑" pitchFamily="34" charset="-122"/>
              </a:rPr>
              <a:t>号、 </a:t>
            </a:r>
            <a:r>
              <a:rPr lang="en-US" altLang="zh-CN" dirty="0" smtClean="0">
                <a:solidFill>
                  <a:srgbClr val="FF0000"/>
                </a:solidFill>
                <a:latin typeface="微软雅黑" pitchFamily="34" charset="-122"/>
                <a:ea typeface="微软雅黑" pitchFamily="34" charset="-122"/>
              </a:rPr>
              <a:t>NT</a:t>
            </a:r>
            <a:r>
              <a:rPr lang="zh-CN" altLang="en-US" dirty="0">
                <a:solidFill>
                  <a:srgbClr val="FF0000"/>
                </a:solidFill>
                <a:latin typeface="微软雅黑" pitchFamily="34" charset="-122"/>
                <a:ea typeface="微软雅黑" pitchFamily="34" charset="-122"/>
              </a:rPr>
              <a:t>账号）</a:t>
            </a:r>
            <a:r>
              <a:rPr lang="zh-CN" altLang="en-US" dirty="0" smtClean="0">
                <a:solidFill>
                  <a:srgbClr val="FF0000"/>
                </a:solidFill>
                <a:latin typeface="微软雅黑" pitchFamily="34" charset="-122"/>
                <a:ea typeface="微软雅黑" pitchFamily="34" charset="-122"/>
              </a:rPr>
              <a:t>抄送原管理员，请他邮件协助确认。</a:t>
            </a:r>
            <a:endParaRPr lang="en-US" altLang="zh-CN" dirty="0">
              <a:solidFill>
                <a:srgbClr val="FF0000"/>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填租房申请的时候里面涉及到数字的空都填不上怎么办？</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将输入法切换到英文输入法再试试。</a:t>
            </a:r>
            <a:endParaRPr lang="en-US" altLang="zh-CN" dirty="0">
              <a:latin typeface="微软雅黑" pitchFamily="34" charset="-122"/>
              <a:ea typeface="微软雅黑" pitchFamily="34" charset="-122"/>
            </a:endParaRPr>
          </a:p>
        </p:txBody>
      </p:sp>
      <p:sp>
        <p:nvSpPr>
          <p:cNvPr id="3" name="TextBox 2"/>
          <p:cNvSpPr txBox="1"/>
          <p:nvPr/>
        </p:nvSpPr>
        <p:spPr>
          <a:xfrm>
            <a:off x="323528" y="195487"/>
            <a:ext cx="7920880"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常见问题及</a:t>
            </a:r>
            <a:r>
              <a:rPr lang="zh-CN" altLang="en-US" sz="3200" b="1" dirty="0">
                <a:latin typeface="微软雅黑" pitchFamily="34" charset="-122"/>
                <a:ea typeface="微软雅黑" pitchFamily="34" charset="-122"/>
              </a:rPr>
              <a:t>解释  </a:t>
            </a:r>
            <a:r>
              <a:rPr lang="zh-CN" altLang="en-US" sz="1600" b="1" dirty="0" smtClean="0">
                <a:latin typeface="微软雅黑" pitchFamily="34" charset="-122"/>
                <a:ea typeface="微软雅黑" pitchFamily="34" charset="-122"/>
              </a:rPr>
              <a:t>（二）：</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240867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228" y="1131590"/>
            <a:ext cx="8640960" cy="2308324"/>
          </a:xfrm>
          <a:prstGeom prst="rect">
            <a:avLst/>
          </a:prstGeom>
          <a:noFill/>
        </p:spPr>
        <p:txBody>
          <a:bodyPr wrap="square" rtlCol="0">
            <a:spAutoFit/>
          </a:bodyPr>
          <a:lstStyle/>
          <a:p>
            <a:r>
              <a:rPr lang="en-US" altLang="zh-CN" dirty="0">
                <a:latin typeface="微软雅黑" pitchFamily="34" charset="-122"/>
                <a:ea typeface="微软雅黑" pitchFamily="34" charset="-122"/>
              </a:rPr>
              <a:t>Q : </a:t>
            </a:r>
            <a:r>
              <a:rPr lang="zh-CN" altLang="en-US" dirty="0" smtClean="0">
                <a:latin typeface="微软雅黑" pitchFamily="34" charset="-122"/>
                <a:ea typeface="微软雅黑" pitchFamily="34" charset="-122"/>
              </a:rPr>
              <a:t>是不是所有新签的合同必须盖章，不盖公司公章行不行？</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 : </a:t>
            </a:r>
            <a:r>
              <a:rPr lang="zh-CN" altLang="en-US" dirty="0" smtClean="0">
                <a:latin typeface="微软雅黑" pitchFamily="34" charset="-122"/>
                <a:ea typeface="微软雅黑" pitchFamily="34" charset="-122"/>
              </a:rPr>
              <a:t>合同全部要求加盖公司公章才能录入报销系统。</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：以前开发票的时候都是以个人名义开的，以后可不可以继续用个人名义？</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：在合同到期前可以先开个人的，要自行和财务先行确认，但是合同到期后新签合同必须以公司名称签，和开公司抬头的发票。</a:t>
            </a:r>
            <a:endParaRPr lang="zh-CN" altLang="en-US" dirty="0" smtClean="0"/>
          </a:p>
          <a:p>
            <a:endParaRPr lang="zh-CN" altLang="en-US" dirty="0"/>
          </a:p>
        </p:txBody>
      </p:sp>
      <p:sp>
        <p:nvSpPr>
          <p:cNvPr id="3" name="TextBox 2"/>
          <p:cNvSpPr txBox="1"/>
          <p:nvPr/>
        </p:nvSpPr>
        <p:spPr>
          <a:xfrm>
            <a:off x="323528" y="195487"/>
            <a:ext cx="7416824"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常见问题及解释  </a:t>
            </a:r>
            <a:r>
              <a:rPr lang="zh-CN" altLang="en-US" sz="1600" b="1" dirty="0" smtClean="0">
                <a:latin typeface="微软雅黑" pitchFamily="34" charset="-122"/>
                <a:ea typeface="微软雅黑" pitchFamily="34" charset="-122"/>
              </a:rPr>
              <a:t>（三）：</a:t>
            </a:r>
            <a:endParaRPr lang="zh-CN" altLang="en-US" sz="1600" b="1" dirty="0">
              <a:latin typeface="微软雅黑" pitchFamily="34" charset="-122"/>
              <a:ea typeface="微软雅黑"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203598"/>
            <a:ext cx="8208912" cy="2862322"/>
          </a:xfrm>
          <a:prstGeom prst="rect">
            <a:avLst/>
          </a:prstGeom>
        </p:spPr>
        <p:txBody>
          <a:bodyPr wrap="square">
            <a:spAutoFit/>
          </a:bodyPr>
          <a:lstStyle/>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不知道是系统不稳定还是网络的问题，填写完毕以后，点击“提交”，页面就不动了。有时候需要反复填写提交，这个问题怎么办？</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可能是网络原因导致的 ，建议使用</a:t>
            </a:r>
            <a:r>
              <a:rPr lang="en-US" altLang="zh-CN" dirty="0">
                <a:latin typeface="微软雅黑" pitchFamily="34" charset="-122"/>
                <a:ea typeface="微软雅黑" pitchFamily="34" charset="-122"/>
              </a:rPr>
              <a:t>VPN</a:t>
            </a:r>
            <a:r>
              <a:rPr lang="zh-CN" altLang="en-US" dirty="0">
                <a:latin typeface="微软雅黑" pitchFamily="34" charset="-122"/>
                <a:ea typeface="微软雅黑" pitchFamily="34" charset="-122"/>
              </a:rPr>
              <a:t>，通过</a:t>
            </a:r>
            <a:r>
              <a:rPr lang="en-US" altLang="zh-CN" dirty="0">
                <a:latin typeface="微软雅黑" pitchFamily="34" charset="-122"/>
                <a:ea typeface="微软雅黑" pitchFamily="34" charset="-122"/>
              </a:rPr>
              <a:t>VPN</a:t>
            </a:r>
            <a:r>
              <a:rPr lang="zh-CN" altLang="en-US" dirty="0">
                <a:latin typeface="微软雅黑" pitchFamily="34" charset="-122"/>
                <a:ea typeface="微软雅黑" pitchFamily="34" charset="-122"/>
              </a:rPr>
              <a:t>登录公司网站。</a:t>
            </a:r>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在和房东谈的时候对方不愿意在没有签合同的情况下提供房屋资质及材料怎么办？</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可以先</a:t>
            </a:r>
            <a:r>
              <a:rPr lang="zh-CN" altLang="en-US" dirty="0" smtClean="0">
                <a:latin typeface="微软雅黑" pitchFamily="34" charset="-122"/>
                <a:ea typeface="微软雅黑" pitchFamily="34" charset="-122"/>
              </a:rPr>
              <a:t>以公司委托人</a:t>
            </a:r>
            <a:r>
              <a:rPr lang="zh-CN" altLang="en-US" dirty="0">
                <a:latin typeface="微软雅黑" pitchFamily="34" charset="-122"/>
                <a:ea typeface="微软雅黑" pitchFamily="34" charset="-122"/>
              </a:rPr>
              <a:t>名义手动</a:t>
            </a:r>
            <a:r>
              <a:rPr lang="zh-CN" altLang="en-US" dirty="0" smtClean="0">
                <a:latin typeface="微软雅黑" pitchFamily="34" charset="-122"/>
                <a:ea typeface="微软雅黑" pitchFamily="34" charset="-122"/>
              </a:rPr>
              <a:t>签署，</a:t>
            </a:r>
            <a:r>
              <a:rPr lang="zh-CN" altLang="en-US" dirty="0">
                <a:latin typeface="微软雅黑" pitchFamily="34" charset="-122"/>
                <a:ea typeface="微软雅黑" pitchFamily="34" charset="-122"/>
              </a:rPr>
              <a:t>随后将合同加盖公司公章。</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3" name="TextBox 2"/>
          <p:cNvSpPr txBox="1"/>
          <p:nvPr/>
        </p:nvSpPr>
        <p:spPr>
          <a:xfrm>
            <a:off x="323528" y="195487"/>
            <a:ext cx="7416824"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常见问题及解释  </a:t>
            </a:r>
            <a:r>
              <a:rPr lang="zh-CN" altLang="en-US" sz="1600" b="1" dirty="0" smtClean="0">
                <a:latin typeface="微软雅黑" pitchFamily="34" charset="-122"/>
                <a:ea typeface="微软雅黑" pitchFamily="34" charset="-122"/>
              </a:rPr>
              <a:t>（四）：</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25588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347614"/>
            <a:ext cx="8352928" cy="2308324"/>
          </a:xfrm>
          <a:prstGeom prst="rect">
            <a:avLst/>
          </a:prstGeom>
        </p:spPr>
        <p:txBody>
          <a:bodyPr wrap="square">
            <a:spAutoFit/>
          </a:bodyPr>
          <a:lstStyle/>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若是在审批过程中被领导拒绝打回，会从第一审批人那重新审批么？</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办公房申请不会，如果是办公房申请，行政部、法律部、 </a:t>
            </a:r>
            <a:r>
              <a:rPr lang="en-US" altLang="zh-CN" dirty="0">
                <a:latin typeface="微软雅黑" pitchFamily="34" charset="-122"/>
                <a:ea typeface="微软雅黑" pitchFamily="34" charset="-122"/>
              </a:rPr>
              <a:t>HRVP</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CFO</a:t>
            </a:r>
            <a:r>
              <a:rPr lang="zh-CN" altLang="en-US" dirty="0">
                <a:latin typeface="微软雅黑" pitchFamily="34" charset="-122"/>
                <a:ea typeface="微软雅黑" pitchFamily="34" charset="-122"/>
              </a:rPr>
              <a:t>会打到</a:t>
            </a:r>
            <a:r>
              <a:rPr lang="en-US" altLang="zh-CN" dirty="0">
                <a:latin typeface="微软雅黑" pitchFamily="34" charset="-122"/>
                <a:ea typeface="微软雅黑" pitchFamily="34" charset="-122"/>
              </a:rPr>
              <a:t>VP</a:t>
            </a:r>
            <a:r>
              <a:rPr lang="zh-CN" altLang="en-US" dirty="0">
                <a:latin typeface="微软雅黑" pitchFamily="34" charset="-122"/>
                <a:ea typeface="微软雅黑" pitchFamily="34" charset="-122"/>
              </a:rPr>
              <a:t>那儿；宿舍</a:t>
            </a:r>
            <a:r>
              <a:rPr lang="zh-CN" altLang="en-US" dirty="0" smtClean="0">
                <a:latin typeface="微软雅黑" pitchFamily="34" charset="-122"/>
                <a:ea typeface="微软雅黑" pitchFamily="34" charset="-122"/>
              </a:rPr>
              <a:t>问题会</a:t>
            </a:r>
            <a:r>
              <a:rPr lang="zh-CN" altLang="en-US" dirty="0">
                <a:latin typeface="微软雅黑" pitchFamily="34" charset="-122"/>
                <a:ea typeface="微软雅黑" pitchFamily="34" charset="-122"/>
              </a:rPr>
              <a:t>打回到第一审批人</a:t>
            </a:r>
            <a:r>
              <a:rPr lang="zh-CN" altLang="en-US" dirty="0" smtClean="0">
                <a:latin typeface="微软雅黑" pitchFamily="34" charset="-122"/>
                <a:ea typeface="微软雅黑" pitchFamily="34" charset="-122"/>
              </a:rPr>
              <a:t>那边。</a:t>
            </a:r>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现在公司更名，我们的租房</a:t>
            </a:r>
            <a:r>
              <a:rPr lang="zh-CN" altLang="en-US" dirty="0" smtClean="0">
                <a:latin typeface="微软雅黑" pitchFamily="34" charset="-122"/>
                <a:ea typeface="微软雅黑" pitchFamily="34" charset="-122"/>
              </a:rPr>
              <a:t>合同是以</a:t>
            </a:r>
            <a:r>
              <a:rPr lang="zh-CN" altLang="en-US" dirty="0">
                <a:latin typeface="微软雅黑" pitchFamily="34" charset="-122"/>
                <a:ea typeface="微软雅黑" pitchFamily="34" charset="-122"/>
              </a:rPr>
              <a:t>老名称签的，需要重新签吗？</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不需要重新签合同，向对方提供公司的更名通知及相关材料，对方可以开出新抬头的名称。</a:t>
            </a:r>
            <a:endParaRPr lang="en-US" altLang="zh-CN" dirty="0">
              <a:latin typeface="微软雅黑" pitchFamily="34" charset="-122"/>
              <a:ea typeface="微软雅黑" pitchFamily="34" charset="-122"/>
            </a:endParaRPr>
          </a:p>
        </p:txBody>
      </p:sp>
      <p:sp>
        <p:nvSpPr>
          <p:cNvPr id="3" name="TextBox 2"/>
          <p:cNvSpPr txBox="1"/>
          <p:nvPr/>
        </p:nvSpPr>
        <p:spPr>
          <a:xfrm>
            <a:off x="323528" y="195487"/>
            <a:ext cx="7416824"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常见问题及解释  </a:t>
            </a:r>
            <a:r>
              <a:rPr lang="zh-CN" altLang="en-US" sz="1600" b="1" dirty="0" smtClean="0">
                <a:latin typeface="微软雅黑" pitchFamily="34" charset="-122"/>
                <a:ea typeface="微软雅黑" pitchFamily="34" charset="-122"/>
              </a:rPr>
              <a:t>（五）：</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251839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347614"/>
            <a:ext cx="8352928" cy="2031325"/>
          </a:xfrm>
          <a:prstGeom prst="rect">
            <a:avLst/>
          </a:prstGeom>
        </p:spPr>
        <p:txBody>
          <a:bodyPr wrap="square">
            <a:spAutoFit/>
          </a:bodyPr>
          <a:lstStyle/>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：申请宿舍点击添加按钮无效？</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：可能是浏览器不兼容导致，尝试换成</a:t>
            </a:r>
            <a:r>
              <a:rPr lang="en-US" altLang="zh-CN" dirty="0" smtClean="0">
                <a:latin typeface="微软雅黑" pitchFamily="34" charset="-122"/>
                <a:ea typeface="微软雅黑" pitchFamily="34" charset="-122"/>
              </a:rPr>
              <a:t>Google</a:t>
            </a:r>
            <a:r>
              <a:rPr lang="zh-CN" altLang="en-US" dirty="0" smtClean="0">
                <a:latin typeface="微软雅黑" pitchFamily="34" charset="-122"/>
                <a:ea typeface="微软雅黑" pitchFamily="34" charset="-122"/>
              </a:rPr>
              <a:t>浏览器。</a:t>
            </a:r>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外</a:t>
            </a:r>
            <a:r>
              <a:rPr lang="zh-CN" altLang="zh-CN" dirty="0">
                <a:latin typeface="微软雅黑" pitchFamily="34" charset="-122"/>
                <a:ea typeface="微软雅黑" pitchFamily="34" charset="-122"/>
              </a:rPr>
              <a:t>租房报销时候 乙方主体变更的情况如何处理</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a:t>
            </a:r>
            <a:r>
              <a:rPr lang="zh-CN" altLang="zh-CN" dirty="0">
                <a:latin typeface="微软雅黑" pitchFamily="34" charset="-122"/>
                <a:ea typeface="微软雅黑" pitchFamily="34" charset="-122"/>
              </a:rPr>
              <a:t>签署租赁合同名称变更说明，并盖章</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然后邮件中说明合同编号</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并发送</a:t>
            </a:r>
            <a:r>
              <a:rPr lang="en-US" altLang="zh-CN" dirty="0">
                <a:latin typeface="微软雅黑" pitchFamily="34" charset="-122"/>
                <a:ea typeface="微软雅黑" pitchFamily="34" charset="-122"/>
              </a:rPr>
              <a:t>zhouhx@asiainfo.com</a:t>
            </a:r>
            <a:r>
              <a:rPr lang="zh-CN" altLang="zh-CN" dirty="0">
                <a:latin typeface="微软雅黑" pitchFamily="34" charset="-122"/>
                <a:ea typeface="微软雅黑" pitchFamily="34" charset="-122"/>
              </a:rPr>
              <a:t>进行备案。</a:t>
            </a:r>
            <a:endParaRPr lang="en-US" altLang="zh-CN" dirty="0">
              <a:latin typeface="微软雅黑" pitchFamily="34" charset="-122"/>
              <a:ea typeface="微软雅黑" pitchFamily="34" charset="-122"/>
            </a:endParaRPr>
          </a:p>
        </p:txBody>
      </p:sp>
      <p:sp>
        <p:nvSpPr>
          <p:cNvPr id="3" name="TextBox 2"/>
          <p:cNvSpPr txBox="1"/>
          <p:nvPr/>
        </p:nvSpPr>
        <p:spPr>
          <a:xfrm>
            <a:off x="323528" y="195487"/>
            <a:ext cx="7416824"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常见问题及解释  </a:t>
            </a:r>
            <a:r>
              <a:rPr lang="zh-CN" altLang="en-US" sz="1600" b="1" dirty="0" smtClean="0">
                <a:latin typeface="微软雅黑" pitchFamily="34" charset="-122"/>
                <a:ea typeface="微软雅黑" pitchFamily="34" charset="-122"/>
              </a:rPr>
              <a:t>（六）：</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361859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347614"/>
            <a:ext cx="8352928" cy="1754326"/>
          </a:xfrm>
          <a:prstGeom prst="rect">
            <a:avLst/>
          </a:prstGeom>
        </p:spPr>
        <p:txBody>
          <a:bodyPr wrap="square">
            <a:spAutoFit/>
          </a:bodyPr>
          <a:lstStyle/>
          <a:p>
            <a:r>
              <a:rPr lang="en-US" altLang="zh-CN" dirty="0">
                <a:latin typeface="微软雅黑" pitchFamily="34" charset="-122"/>
                <a:ea typeface="微软雅黑" pitchFamily="34" charset="-122"/>
              </a:rPr>
              <a:t>Q </a:t>
            </a:r>
            <a:r>
              <a:rPr lang="zh-CN" altLang="en-US" dirty="0" smtClean="0">
                <a:latin typeface="微软雅黑" pitchFamily="34" charset="-122"/>
                <a:ea typeface="微软雅黑" pitchFamily="34" charset="-122"/>
              </a:rPr>
              <a:t>：外租房合同附件</a:t>
            </a:r>
            <a:r>
              <a:rPr lang="zh-CN" altLang="en-US" dirty="0">
                <a:latin typeface="微软雅黑" pitchFamily="34" charset="-122"/>
                <a:ea typeface="微软雅黑" pitchFamily="34" charset="-122"/>
              </a:rPr>
              <a:t>无法上传？</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1</a:t>
            </a:r>
            <a:r>
              <a:rPr lang="zh-CN" altLang="en-US" dirty="0">
                <a:latin typeface="微软雅黑" pitchFamily="34" charset="-122"/>
                <a:ea typeface="微软雅黑" pitchFamily="34" charset="-122"/>
              </a:rPr>
              <a:t>进度条不动：点击保存或提交按钮</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2</a:t>
            </a:r>
            <a:r>
              <a:rPr lang="zh-CN" altLang="en-US" dirty="0">
                <a:latin typeface="微软雅黑" pitchFamily="34" charset="-122"/>
                <a:ea typeface="微软雅黑" pitchFamily="34" charset="-122"/>
              </a:rPr>
              <a:t>保存或提交报错：需要装</a:t>
            </a:r>
            <a:r>
              <a:rPr lang="en-US" altLang="zh-CN" dirty="0">
                <a:latin typeface="微软雅黑" pitchFamily="34" charset="-122"/>
                <a:ea typeface="微软雅黑" pitchFamily="34" charset="-122"/>
              </a:rPr>
              <a:t>FLASH</a:t>
            </a:r>
            <a:r>
              <a:rPr lang="zh-CN" altLang="en-US" dirty="0">
                <a:latin typeface="微软雅黑" pitchFamily="34" charset="-122"/>
                <a:ea typeface="微软雅黑" pitchFamily="34" charset="-122"/>
              </a:rPr>
              <a:t>插件支持</a:t>
            </a:r>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sp>
        <p:nvSpPr>
          <p:cNvPr id="3" name="TextBox 2"/>
          <p:cNvSpPr txBox="1"/>
          <p:nvPr/>
        </p:nvSpPr>
        <p:spPr>
          <a:xfrm>
            <a:off x="323528" y="195487"/>
            <a:ext cx="7416824" cy="584775"/>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常见问题及解释  </a:t>
            </a:r>
            <a:r>
              <a:rPr lang="zh-CN" altLang="en-US" sz="1600" b="1" dirty="0" smtClean="0">
                <a:latin typeface="微软雅黑" pitchFamily="34" charset="-122"/>
                <a:ea typeface="微软雅黑" pitchFamily="34" charset="-122"/>
              </a:rPr>
              <a:t>（</a:t>
            </a:r>
            <a:r>
              <a:rPr lang="zh-CN" altLang="en-US" sz="1600" b="1" dirty="0">
                <a:latin typeface="微软雅黑" pitchFamily="34" charset="-122"/>
                <a:ea typeface="微软雅黑" pitchFamily="34" charset="-122"/>
              </a:rPr>
              <a:t>七</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167690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563638"/>
            <a:ext cx="8496944" cy="1754326"/>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以上是为大家整理的一些问题，这些问题平时反应较多，请大家仔细阅读一下。</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各位在平时申请过程中和报销过程中有什么问题可以及时记录下来并反馈给我，定期可以为大家统一答疑。</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pPr algn="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区域行政支撑中心</a:t>
            </a:r>
            <a:endParaRPr lang="en-US" altLang="zh-CN" dirty="0" smtClean="0">
              <a:latin typeface="微软雅黑" pitchFamily="34" charset="-122"/>
              <a:ea typeface="微软雅黑"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3"/>
          <p:cNvSpPr>
            <a:spLocks noChangeArrowheads="1"/>
          </p:cNvSpPr>
          <p:nvPr/>
        </p:nvSpPr>
        <p:spPr bwMode="auto">
          <a:xfrm>
            <a:off x="6980238" y="923925"/>
            <a:ext cx="885825" cy="876300"/>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5400">
                <a:solidFill>
                  <a:srgbClr val="FFFFFF"/>
                </a:solidFill>
                <a:latin typeface="微软雅黑" pitchFamily="34" charset="-122"/>
                <a:ea typeface="微软雅黑" pitchFamily="34" charset="-122"/>
              </a:rPr>
              <a:t>目</a:t>
            </a:r>
          </a:p>
        </p:txBody>
      </p:sp>
      <p:sp>
        <p:nvSpPr>
          <p:cNvPr id="5123" name="矩形 34"/>
          <p:cNvSpPr>
            <a:spLocks noChangeArrowheads="1"/>
          </p:cNvSpPr>
          <p:nvPr/>
        </p:nvSpPr>
        <p:spPr bwMode="auto">
          <a:xfrm>
            <a:off x="7456488" y="1727200"/>
            <a:ext cx="625475" cy="619125"/>
          </a:xfrm>
          <a:prstGeom prst="rect">
            <a:avLst/>
          </a:prstGeom>
          <a:solidFill>
            <a:srgbClr val="000000"/>
          </a:solidFill>
          <a:ln w="12700">
            <a:solidFill>
              <a:srgbClr val="ED7D31"/>
            </a:solidFill>
            <a:miter lim="800000"/>
            <a:headEnd/>
            <a:tailEnd/>
          </a:ln>
        </p:spPr>
        <p:txBody>
          <a:bodyPr anchor="ctr"/>
          <a:lstStyle/>
          <a:p>
            <a:pPr algn="ctr"/>
            <a:r>
              <a:rPr lang="zh-CN" altLang="en-US" sz="3600" b="1">
                <a:solidFill>
                  <a:srgbClr val="ED7D31"/>
                </a:solidFill>
                <a:latin typeface="微软雅黑" pitchFamily="34" charset="-122"/>
                <a:ea typeface="微软雅黑" pitchFamily="34" charset="-122"/>
              </a:rPr>
              <a:t>录</a:t>
            </a:r>
          </a:p>
        </p:txBody>
      </p:sp>
      <p:sp>
        <p:nvSpPr>
          <p:cNvPr id="5124" name="文本框 35"/>
          <p:cNvSpPr txBox="1">
            <a:spLocks noChangeArrowheads="1"/>
          </p:cNvSpPr>
          <p:nvPr/>
        </p:nvSpPr>
        <p:spPr bwMode="auto">
          <a:xfrm>
            <a:off x="6742113" y="2074863"/>
            <a:ext cx="738187"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600" dirty="0">
                <a:solidFill>
                  <a:srgbClr val="D1D1D1"/>
                </a:solidFill>
                <a:latin typeface="微软雅黑" pitchFamily="34" charset="-122"/>
                <a:ea typeface="微软雅黑" pitchFamily="34" charset="-122"/>
              </a:rPr>
              <a:t>CONTENTS</a:t>
            </a:r>
            <a:endParaRPr lang="zh-CN" altLang="en-US" sz="3600" dirty="0">
              <a:solidFill>
                <a:srgbClr val="D1D1D1"/>
              </a:solidFill>
              <a:latin typeface="微软雅黑" pitchFamily="34" charset="-122"/>
              <a:ea typeface="微软雅黑" pitchFamily="34" charset="-122"/>
            </a:endParaRPr>
          </a:p>
        </p:txBody>
      </p:sp>
      <p:sp>
        <p:nvSpPr>
          <p:cNvPr id="18" name="Rectangle 4"/>
          <p:cNvSpPr>
            <a:spLocks noGrp="1" noChangeArrowheads="1"/>
          </p:cNvSpPr>
          <p:nvPr/>
        </p:nvSpPr>
        <p:spPr bwMode="auto">
          <a:xfrm>
            <a:off x="417513" y="3829050"/>
            <a:ext cx="22939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zh-CN" altLang="en-US" sz="800">
              <a:solidFill>
                <a:srgbClr val="F7B76F"/>
              </a:solidFill>
              <a:latin typeface="微软雅黑" pitchFamily="34" charset="-122"/>
              <a:ea typeface="微软雅黑" pitchFamily="34" charset="-122"/>
              <a:sym typeface="Arial" pitchFamily="34" charset="0"/>
            </a:endParaRPr>
          </a:p>
        </p:txBody>
      </p:sp>
      <p:sp>
        <p:nvSpPr>
          <p:cNvPr id="19" name="Line 5"/>
          <p:cNvSpPr>
            <a:spLocks noChangeShapeType="1"/>
          </p:cNvSpPr>
          <p:nvPr/>
        </p:nvSpPr>
        <p:spPr bwMode="auto">
          <a:xfrm flipV="1">
            <a:off x="557213" y="3578225"/>
            <a:ext cx="5814987" cy="1588"/>
          </a:xfrm>
          <a:prstGeom prst="line">
            <a:avLst/>
          </a:prstGeom>
          <a:noFill/>
          <a:ln w="9525">
            <a:solidFill>
              <a:srgbClr val="F7B76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9"/>
          <p:cNvSpPr txBox="1">
            <a:spLocks noChangeArrowheads="1"/>
          </p:cNvSpPr>
          <p:nvPr/>
        </p:nvSpPr>
        <p:spPr bwMode="auto">
          <a:xfrm>
            <a:off x="2051720" y="1362075"/>
            <a:ext cx="4024685" cy="294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dirty="0">
              <a:latin typeface="微软雅黑" pitchFamily="34" charset="-122"/>
              <a:ea typeface="微软雅黑" pitchFamily="34" charset="-122"/>
            </a:endParaRPr>
          </a:p>
          <a:p>
            <a:pPr lvl="0" eaLnBrk="1" hangingPunct="1">
              <a:buFont typeface="Wingdings" pitchFamily="2" charset="2"/>
              <a:buChar char="p"/>
            </a:pP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cs typeface="Times New Roman" pitchFamily="18" charset="0"/>
              </a:rPr>
              <a:t>员工</a:t>
            </a:r>
            <a:r>
              <a:rPr lang="zh-CN" altLang="en-US" dirty="0">
                <a:latin typeface="微软雅黑" pitchFamily="34" charset="-122"/>
                <a:ea typeface="微软雅黑" pitchFamily="34" charset="-122"/>
                <a:cs typeface="Times New Roman" pitchFamily="18" charset="0"/>
              </a:rPr>
              <a:t>房屋租赁申请</a:t>
            </a:r>
            <a:r>
              <a:rPr lang="zh-CN" altLang="en-US" dirty="0" smtClean="0">
                <a:latin typeface="微软雅黑" pitchFamily="34" charset="-122"/>
                <a:ea typeface="微软雅黑" pitchFamily="34" charset="-122"/>
                <a:cs typeface="Times New Roman" pitchFamily="18" charset="0"/>
              </a:rPr>
              <a:t>流程</a:t>
            </a:r>
            <a:endParaRPr lang="zh-CN" altLang="en-US" dirty="0">
              <a:latin typeface="微软雅黑" pitchFamily="34" charset="-122"/>
              <a:ea typeface="微软雅黑" pitchFamily="34" charset="-122"/>
            </a:endParaRPr>
          </a:p>
          <a:p>
            <a:pPr eaLnBrk="1" hangingPunct="1"/>
            <a:endParaRPr lang="en-US" altLang="zh-CN" dirty="0" smtClean="0">
              <a:latin typeface="微软雅黑" pitchFamily="34" charset="-122"/>
              <a:ea typeface="微软雅黑" pitchFamily="34" charset="-122"/>
            </a:endParaRPr>
          </a:p>
          <a:p>
            <a:pPr lvl="0" eaLnBrk="1" hangingPunct="1">
              <a:buFont typeface="Wingdings" pitchFamily="2" charset="2"/>
              <a:buChar char="p"/>
            </a:pPr>
            <a:r>
              <a:rPr lang="zh-CN" altLang="en-US" dirty="0">
                <a:latin typeface="微软雅黑" pitchFamily="34" charset="-122"/>
                <a:ea typeface="微软雅黑" pitchFamily="34" charset="-122"/>
              </a:rPr>
              <a:t>  </a:t>
            </a:r>
            <a:r>
              <a:rPr lang="zh-CN" altLang="en-US" dirty="0" smtClean="0">
                <a:latin typeface="微软雅黑" pitchFamily="34" charset="-122"/>
                <a:ea typeface="微软雅黑" pitchFamily="34" charset="-122"/>
                <a:cs typeface="Times New Roman" pitchFamily="18" charset="0"/>
              </a:rPr>
              <a:t>费用</a:t>
            </a:r>
            <a:r>
              <a:rPr lang="zh-CN" altLang="en-US" dirty="0">
                <a:latin typeface="微软雅黑" pitchFamily="34" charset="-122"/>
                <a:ea typeface="微软雅黑" pitchFamily="34" charset="-122"/>
                <a:cs typeface="Times New Roman" pitchFamily="18" charset="0"/>
              </a:rPr>
              <a:t>报销流程</a:t>
            </a:r>
            <a:endParaRPr lang="en-US" altLang="zh-CN" dirty="0">
              <a:latin typeface="微软雅黑" pitchFamily="34" charset="-122"/>
              <a:ea typeface="微软雅黑" pitchFamily="34" charset="-122"/>
              <a:cs typeface="Times New Roman" pitchFamily="18" charset="0"/>
            </a:endParaRPr>
          </a:p>
          <a:p>
            <a:pPr eaLnBrk="1" hangingPunct="1"/>
            <a:endParaRPr lang="en-US" altLang="zh-CN" dirty="0">
              <a:latin typeface="微软雅黑" pitchFamily="34" charset="-122"/>
              <a:ea typeface="微软雅黑" pitchFamily="34" charset="-122"/>
            </a:endParaRPr>
          </a:p>
          <a:p>
            <a:pPr lvl="0" eaLnBrk="1" hangingPunct="1">
              <a:buFont typeface="Wingdings" pitchFamily="2" charset="2"/>
              <a:buChar char="p"/>
            </a:pPr>
            <a:r>
              <a:rPr lang="zh-CN" altLang="en-US" dirty="0" smtClean="0">
                <a:latin typeface="微软雅黑" pitchFamily="34" charset="-122"/>
                <a:ea typeface="微软雅黑" pitchFamily="34" charset="-122"/>
                <a:cs typeface="Times New Roman" pitchFamily="18" charset="0"/>
              </a:rPr>
              <a:t>  常见</a:t>
            </a:r>
            <a:r>
              <a:rPr lang="zh-CN" altLang="en-US" dirty="0">
                <a:latin typeface="微软雅黑" pitchFamily="34" charset="-122"/>
                <a:ea typeface="微软雅黑" pitchFamily="34" charset="-122"/>
                <a:cs typeface="Times New Roman" pitchFamily="18" charset="0"/>
              </a:rPr>
              <a:t>问题解答</a:t>
            </a:r>
            <a:endParaRPr lang="en-US" altLang="zh-CN" dirty="0">
              <a:latin typeface="微软雅黑" pitchFamily="34" charset="-122"/>
              <a:ea typeface="微软雅黑" pitchFamily="34" charset="-122"/>
              <a:cs typeface="Times New Roman" pitchFamily="18" charset="0"/>
            </a:endParaRPr>
          </a:p>
          <a:p>
            <a:pPr eaLnBrk="1" hangingPunct="1">
              <a:buFont typeface="Wingdings" pitchFamily="2" charset="2"/>
              <a:buChar char="p"/>
            </a:pPr>
            <a:endParaRPr lang="zh-CN" altLang="en-US" dirty="0">
              <a:latin typeface="微软雅黑" pitchFamily="34" charset="-122"/>
              <a:ea typeface="微软雅黑" pitchFamily="34" charset="-122"/>
            </a:endParaRPr>
          </a:p>
          <a:p>
            <a:pPr fontAlgn="auto">
              <a:spcBef>
                <a:spcPct val="20000"/>
              </a:spcBef>
              <a:spcAft>
                <a:spcPts val="0"/>
              </a:spcAft>
              <a:buClr>
                <a:srgbClr val="BBE0E3"/>
              </a:buClr>
              <a:buFont typeface="Wingdings" pitchFamily="2" charset="2"/>
              <a:buNone/>
              <a:defRPr/>
            </a:pPr>
            <a:endParaRPr lang="en-US" altLang="zh-CN" dirty="0">
              <a:latin typeface="微软雅黑" pitchFamily="34" charset="-122"/>
              <a:ea typeface="微软雅黑" pitchFamily="34" charset="-122"/>
            </a:endParaRPr>
          </a:p>
          <a:p>
            <a:pPr eaLnBrk="1" hangingPunct="1"/>
            <a:endParaRPr lang="en-US" altLang="zh-CN" dirty="0">
              <a:latin typeface="微软雅黑" pitchFamily="34" charset="-122"/>
              <a:ea typeface="微软雅黑" pitchFamily="34" charset="-122"/>
            </a:endParaRPr>
          </a:p>
          <a:p>
            <a:pPr eaLnBrk="1" hangingPunct="1">
              <a:buFont typeface="Wingdings" pitchFamily="2" charset="2"/>
              <a:buChar char="p"/>
            </a:pPr>
            <a:endParaRPr lang="en-US" altLang="zh-CN" dirty="0">
              <a:latin typeface="微软雅黑" pitchFamily="34" charset="-122"/>
              <a:ea typeface="微软雅黑" pitchFamily="34" charset="-122"/>
            </a:endParaRPr>
          </a:p>
          <a:p>
            <a:pPr eaLnBrk="1" hangingPunct="1">
              <a:buFont typeface="Wingdings" pitchFamily="2" charset="2"/>
              <a:buChar char="p"/>
            </a:pP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25628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930" y="233519"/>
            <a:ext cx="6875964" cy="1077218"/>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房屋申请流程    </a:t>
            </a:r>
            <a:r>
              <a:rPr lang="zh-CN" altLang="en-US" sz="1600" dirty="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以</a:t>
            </a:r>
            <a:r>
              <a:rPr lang="zh-CN" altLang="en-US" sz="1600" dirty="0">
                <a:latin typeface="微软雅黑" pitchFamily="34" charset="-122"/>
                <a:ea typeface="微软雅黑" pitchFamily="34" charset="-122"/>
              </a:rPr>
              <a:t>宿舍为</a:t>
            </a:r>
            <a:r>
              <a:rPr lang="zh-CN" altLang="en-US" sz="1600" dirty="0" smtClean="0">
                <a:latin typeface="微软雅黑" pitchFamily="34" charset="-122"/>
                <a:ea typeface="微软雅黑" pitchFamily="34" charset="-122"/>
              </a:rPr>
              <a:t>例）</a:t>
            </a:r>
            <a:endParaRPr lang="en-US" altLang="zh-CN" sz="1600" dirty="0">
              <a:latin typeface="微软雅黑" pitchFamily="34" charset="-122"/>
              <a:ea typeface="微软雅黑" pitchFamily="34" charset="-122"/>
            </a:endParaRPr>
          </a:p>
          <a:p>
            <a:endParaRPr lang="zh-CN" altLang="en-US" sz="3200" b="1" dirty="0">
              <a:latin typeface="微软雅黑" pitchFamily="34" charset="-122"/>
              <a:ea typeface="微软雅黑" pitchFamily="34" charset="-122"/>
            </a:endParaRPr>
          </a:p>
        </p:txBody>
      </p:sp>
      <p:sp>
        <p:nvSpPr>
          <p:cNvPr id="40965" name="Rectangle 5"/>
          <p:cNvSpPr>
            <a:spLocks noChangeArrowheads="1"/>
          </p:cNvSpPr>
          <p:nvPr/>
        </p:nvSpPr>
        <p:spPr bwMode="auto">
          <a:xfrm>
            <a:off x="0" y="2568982"/>
            <a:ext cx="646331"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8" name="矩形 7"/>
          <p:cNvSpPr/>
          <p:nvPr/>
        </p:nvSpPr>
        <p:spPr>
          <a:xfrm>
            <a:off x="5220072" y="3057804"/>
            <a:ext cx="1656184" cy="270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951570"/>
            <a:ext cx="9154369" cy="3692207"/>
            <a:chOff x="0" y="951570"/>
            <a:chExt cx="9154369" cy="3692207"/>
          </a:xfrm>
        </p:grpSpPr>
        <p:sp>
          <p:nvSpPr>
            <p:cNvPr id="4" name="TextBox 3"/>
            <p:cNvSpPr txBox="1"/>
            <p:nvPr/>
          </p:nvSpPr>
          <p:spPr>
            <a:xfrm>
              <a:off x="395536" y="951570"/>
              <a:ext cx="648072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亚信员工工作平台</a:t>
              </a:r>
              <a:endParaRPr lang="en-US" altLang="zh-CN" dirty="0" smtClean="0">
                <a:latin typeface="微软雅黑" pitchFamily="34" charset="-122"/>
                <a:ea typeface="微软雅黑" pitchFamily="34" charset="-122"/>
              </a:endParaRPr>
            </a:p>
          </p:txBody>
        </p:sp>
        <p:pic>
          <p:nvPicPr>
            <p:cNvPr id="5" name="图片 4" descr="C:\Users\Administrator\AppData\Roaming\Tencent\Users\690167185\QQ\WinTemp\RichOle\J2[Q]@KX9WUC1]`)$PC5V(L.jpg"/>
            <p:cNvPicPr/>
            <p:nvPr/>
          </p:nvPicPr>
          <p:blipFill>
            <a:blip r:embed="rId3" cstate="print"/>
            <a:srcRect/>
            <a:stretch>
              <a:fillRect/>
            </a:stretch>
          </p:blipFill>
          <p:spPr bwMode="auto">
            <a:xfrm>
              <a:off x="1008212" y="1845340"/>
              <a:ext cx="2520280" cy="2592288"/>
            </a:xfrm>
            <a:prstGeom prst="rect">
              <a:avLst/>
            </a:prstGeom>
            <a:noFill/>
            <a:ln w="9525">
              <a:noFill/>
              <a:miter lim="800000"/>
              <a:headEnd/>
              <a:tailEnd/>
            </a:ln>
          </p:spPr>
        </p:pic>
        <p:pic>
          <p:nvPicPr>
            <p:cNvPr id="40962" name="图片 15" descr="_(9B`I59SZ~J6T[$592UNHW"/>
            <p:cNvPicPr>
              <a:picLocks noChangeAspect="1" noChangeArrowheads="1"/>
            </p:cNvPicPr>
            <p:nvPr/>
          </p:nvPicPr>
          <p:blipFill>
            <a:blip r:embed="rId4" cstate="print"/>
            <a:srcRect/>
            <a:stretch>
              <a:fillRect/>
            </a:stretch>
          </p:blipFill>
          <p:spPr bwMode="auto">
            <a:xfrm>
              <a:off x="4463188" y="1817534"/>
              <a:ext cx="2880320" cy="2826243"/>
            </a:xfrm>
            <a:prstGeom prst="rect">
              <a:avLst/>
            </a:prstGeom>
            <a:noFill/>
          </p:spPr>
        </p:pic>
        <p:sp>
          <p:nvSpPr>
            <p:cNvPr id="40964" name="Rectangle 4"/>
            <p:cNvSpPr>
              <a:spLocks noChangeArrowheads="1"/>
            </p:cNvSpPr>
            <p:nvPr/>
          </p:nvSpPr>
          <p:spPr bwMode="auto">
            <a:xfrm>
              <a:off x="0" y="1336291"/>
              <a:ext cx="846043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                 </a:t>
              </a:r>
              <a:r>
                <a:rPr kumimoji="0" lang="zh-CN" sz="14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操作示图一 </a:t>
              </a:r>
              <a:r>
                <a:rPr kumimoji="0" lang="en-US" altLang="zh-CN" sz="14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                                                      </a:t>
              </a:r>
              <a:r>
                <a:rPr kumimoji="0" lang="zh-CN" altLang="en-US" sz="1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操作</a:t>
              </a:r>
              <a:r>
                <a:rPr kumimoji="0" lang="zh-CN" altLang="en-US" sz="1400"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示图</a:t>
              </a:r>
              <a:r>
                <a:rPr kumimoji="0" lang="zh-CN" altLang="en-US" sz="1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二 ：</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10" name="直接箭头连接符 9"/>
            <p:cNvCxnSpPr/>
            <p:nvPr/>
          </p:nvCxnSpPr>
          <p:spPr>
            <a:xfrm flipV="1">
              <a:off x="7020272" y="2787774"/>
              <a:ext cx="1008112" cy="3240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53876" y="2061150"/>
              <a:ext cx="1800493" cy="646331"/>
            </a:xfrm>
            <a:prstGeom prst="rect">
              <a:avLst/>
            </a:prstGeom>
            <a:noFill/>
          </p:spPr>
          <p:txBody>
            <a:bodyPr wrap="none" rtlCol="0">
              <a:spAutoFit/>
            </a:bodyPr>
            <a:lstStyle/>
            <a:p>
              <a:r>
                <a:rPr lang="zh-CN" altLang="en-US" dirty="0" smtClean="0">
                  <a:solidFill>
                    <a:srgbClr val="FF0000"/>
                  </a:solidFill>
                </a:rPr>
                <a:t>可下载合同模板</a:t>
              </a:r>
              <a:endParaRPr lang="en-US" altLang="zh-CN" dirty="0" smtClean="0">
                <a:solidFill>
                  <a:srgbClr val="FF0000"/>
                </a:solidFill>
              </a:endParaRPr>
            </a:p>
            <a:p>
              <a:r>
                <a:rPr lang="zh-CN" altLang="en-US" dirty="0" smtClean="0">
                  <a:solidFill>
                    <a:srgbClr val="FF0000"/>
                  </a:solidFill>
                </a:rPr>
                <a:t>管理办法等文件</a:t>
              </a:r>
              <a:endParaRPr lang="zh-CN" altLang="en-US" dirty="0">
                <a:solidFill>
                  <a:srgbClr val="FF0000"/>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03498"/>
            <a:ext cx="5490606" cy="584775"/>
          </a:xfrm>
          <a:prstGeom prst="rect">
            <a:avLst/>
          </a:prstGeom>
        </p:spPr>
        <p:txBody>
          <a:bodyPr wrap="none">
            <a:spAutoFit/>
          </a:bodyPr>
          <a:lstStyle/>
          <a:p>
            <a:r>
              <a:rPr lang="zh-CN" altLang="en-US" sz="3200" b="1" dirty="0" smtClean="0">
                <a:latin typeface="微软雅黑" pitchFamily="34" charset="-122"/>
                <a:ea typeface="微软雅黑" pitchFamily="34" charset="-122"/>
              </a:rPr>
              <a:t>新租房屋</a:t>
            </a:r>
            <a:r>
              <a:rPr lang="zh-CN" altLang="en-US" dirty="0" smtClean="0">
                <a:solidFill>
                  <a:srgbClr val="FF0000"/>
                </a:solidFill>
                <a:latin typeface="微软雅黑" pitchFamily="34" charset="-122"/>
                <a:ea typeface="微软雅黑" pitchFamily="34" charset="-122"/>
              </a:rPr>
              <a:t>（填写完提交后系统生成合同编号</a:t>
            </a:r>
            <a:r>
              <a:rPr lang="en-US" altLang="zh-CN" dirty="0" smtClean="0">
                <a:solidFill>
                  <a:srgbClr val="FF0000"/>
                </a:solidFill>
                <a:latin typeface="微软雅黑" pitchFamily="34" charset="-122"/>
                <a:ea typeface="微软雅黑" pitchFamily="34" charset="-122"/>
              </a:rPr>
              <a:t>) </a:t>
            </a:r>
            <a:endParaRPr lang="zh-CN" altLang="en-US" dirty="0">
              <a:solidFill>
                <a:srgbClr val="FF0000"/>
              </a:solidFill>
              <a:latin typeface="微软雅黑" pitchFamily="34" charset="-122"/>
              <a:ea typeface="微软雅黑" pitchFamily="34" charset="-122"/>
            </a:endParaRPr>
          </a:p>
        </p:txBody>
      </p:sp>
      <p:pic>
        <p:nvPicPr>
          <p:cNvPr id="3" name="图片 2" descr="C:\Users\Administrator\AppData\Roaming\Foxmail\FoxmailTemp(24)\image003(06-06-17-02-24).png"/>
          <p:cNvPicPr/>
          <p:nvPr/>
        </p:nvPicPr>
        <p:blipFill>
          <a:blip r:embed="rId3" cstate="print"/>
          <a:srcRect/>
          <a:stretch>
            <a:fillRect/>
          </a:stretch>
        </p:blipFill>
        <p:spPr bwMode="auto">
          <a:xfrm>
            <a:off x="899592" y="1131590"/>
            <a:ext cx="7056784" cy="3168352"/>
          </a:xfrm>
          <a:prstGeom prst="rect">
            <a:avLst/>
          </a:prstGeom>
          <a:noFill/>
          <a:ln w="9525">
            <a:noFill/>
            <a:miter lim="800000"/>
            <a:headEnd/>
            <a:tailEnd/>
          </a:ln>
        </p:spPr>
      </p:pic>
      <p:sp>
        <p:nvSpPr>
          <p:cNvPr id="4" name="文本框 3"/>
          <p:cNvSpPr txBox="1"/>
          <p:nvPr/>
        </p:nvSpPr>
        <p:spPr>
          <a:xfrm>
            <a:off x="4860032" y="2346434"/>
            <a:ext cx="1569660" cy="369332"/>
          </a:xfrm>
          <a:prstGeom prst="rect">
            <a:avLst/>
          </a:prstGeom>
          <a:noFill/>
        </p:spPr>
        <p:txBody>
          <a:bodyPr wrap="none" rtlCol="0">
            <a:spAutoFit/>
          </a:bodyPr>
          <a:lstStyle/>
          <a:p>
            <a:r>
              <a:rPr lang="zh-CN" altLang="zh-CN" dirty="0">
                <a:solidFill>
                  <a:srgbClr val="FF0000"/>
                </a:solidFill>
                <a:latin typeface="微软雅黑" pitchFamily="34" charset="-122"/>
                <a:ea typeface="微软雅黑" pitchFamily="34" charset="-122"/>
                <a:cs typeface="Times New Roman" pitchFamily="18" charset="0"/>
              </a:rPr>
              <a:t>操作</a:t>
            </a:r>
            <a:r>
              <a:rPr lang="zh-CN" altLang="en-US" dirty="0">
                <a:solidFill>
                  <a:srgbClr val="FF0000"/>
                </a:solidFill>
                <a:latin typeface="微软雅黑" pitchFamily="34" charset="-122"/>
                <a:ea typeface="微软雅黑" pitchFamily="34" charset="-122"/>
                <a:cs typeface="Times New Roman" pitchFamily="18" charset="0"/>
              </a:rPr>
              <a:t>示</a:t>
            </a:r>
            <a:r>
              <a:rPr lang="zh-CN" altLang="en-US" dirty="0" smtClean="0">
                <a:solidFill>
                  <a:srgbClr val="FF0000"/>
                </a:solidFill>
                <a:latin typeface="微软雅黑" pitchFamily="34" charset="-122"/>
                <a:ea typeface="微软雅黑" pitchFamily="34" charset="-122"/>
                <a:cs typeface="Times New Roman" pitchFamily="18" charset="0"/>
              </a:rPr>
              <a:t>图三：</a:t>
            </a:r>
            <a:endParaRPr lang="zh-CN" altLang="en-US" dirty="0">
              <a:solidFill>
                <a:srgbClr val="FF0000"/>
              </a:solidFill>
              <a:latin typeface="微软雅黑" pitchFamily="34" charset="-122"/>
              <a:ea typeface="微软雅黑" pitchFamily="34" charset="-122"/>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Administrator\AppData\Roaming\Foxmail\FoxmailTemp(24)\image001(06-06-17-02-24).png"/>
          <p:cNvPicPr/>
          <p:nvPr/>
        </p:nvPicPr>
        <p:blipFill rotWithShape="1">
          <a:blip r:embed="rId2" cstate="print"/>
          <a:srcRect l="4193" r="1214"/>
          <a:stretch/>
        </p:blipFill>
        <p:spPr bwMode="auto">
          <a:xfrm>
            <a:off x="1115616" y="1347614"/>
            <a:ext cx="7696980" cy="3403248"/>
          </a:xfrm>
          <a:prstGeom prst="rect">
            <a:avLst/>
          </a:prstGeom>
          <a:noFill/>
          <a:ln w="9525">
            <a:noFill/>
            <a:miter lim="800000"/>
            <a:headEnd/>
            <a:tailEnd/>
          </a:ln>
        </p:spPr>
      </p:pic>
      <p:sp>
        <p:nvSpPr>
          <p:cNvPr id="3" name="矩形 2"/>
          <p:cNvSpPr/>
          <p:nvPr/>
        </p:nvSpPr>
        <p:spPr>
          <a:xfrm>
            <a:off x="251520" y="195486"/>
            <a:ext cx="8090676" cy="584775"/>
          </a:xfrm>
          <a:prstGeom prst="rect">
            <a:avLst/>
          </a:prstGeom>
          <a:noFill/>
          <a:ln w="0">
            <a:noFill/>
          </a:ln>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sz="3200" b="1" dirty="0" smtClean="0">
                <a:solidFill>
                  <a:schemeClr val="tx1"/>
                </a:solidFill>
                <a:latin typeface="微软雅黑" pitchFamily="34" charset="-122"/>
                <a:ea typeface="微软雅黑" pitchFamily="34" charset="-122"/>
              </a:rPr>
              <a:t>续租房屋</a:t>
            </a:r>
            <a:r>
              <a:rPr lang="zh-CN" altLang="en-US" dirty="0" smtClean="0">
                <a:solidFill>
                  <a:srgbClr val="FF0000"/>
                </a:solidFill>
                <a:latin typeface="微软雅黑" pitchFamily="34" charset="-122"/>
                <a:ea typeface="微软雅黑" pitchFamily="34" charset="-122"/>
              </a:rPr>
              <a:t>（找到之前合同，页面最下方滚动轴往后拉看见 </a:t>
            </a:r>
            <a:r>
              <a:rPr lang="zh-CN" altLang="en-US" b="1" u="sng" dirty="0" smtClean="0">
                <a:solidFill>
                  <a:srgbClr val="FF0000"/>
                </a:solidFill>
                <a:latin typeface="微软雅黑" pitchFamily="34" charset="-122"/>
                <a:ea typeface="微软雅黑" pitchFamily="34" charset="-122"/>
              </a:rPr>
              <a:t>续租 </a:t>
            </a:r>
            <a:r>
              <a:rPr lang="zh-CN" altLang="en-US" dirty="0" smtClean="0">
                <a:solidFill>
                  <a:srgbClr val="FF0000"/>
                </a:solidFill>
                <a:latin typeface="微软雅黑" pitchFamily="34" charset="-122"/>
                <a:ea typeface="微软雅黑" pitchFamily="34" charset="-122"/>
              </a:rPr>
              <a:t>按钮）</a:t>
            </a:r>
            <a:r>
              <a:rPr lang="en-US" altLang="zh-CN" dirty="0" smtClean="0">
                <a:solidFill>
                  <a:srgbClr val="FF0000"/>
                </a:solidFill>
                <a:latin typeface="微软雅黑" pitchFamily="34" charset="-122"/>
                <a:ea typeface="微软雅黑" pitchFamily="34" charset="-122"/>
              </a:rPr>
              <a:t>: </a:t>
            </a:r>
            <a:endParaRPr lang="zh-CN" altLang="en-US" dirty="0">
              <a:solidFill>
                <a:srgbClr val="FF0000"/>
              </a:solidFill>
              <a:latin typeface="微软雅黑" pitchFamily="34" charset="-122"/>
              <a:ea typeface="微软雅黑" pitchFamily="34" charset="-122"/>
            </a:endParaRPr>
          </a:p>
        </p:txBody>
      </p:sp>
      <p:sp>
        <p:nvSpPr>
          <p:cNvPr id="4" name="椭圆 3"/>
          <p:cNvSpPr/>
          <p:nvPr/>
        </p:nvSpPr>
        <p:spPr>
          <a:xfrm>
            <a:off x="1399018" y="2309885"/>
            <a:ext cx="468052" cy="7952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H="1" flipV="1">
            <a:off x="971600" y="1923679"/>
            <a:ext cx="427418" cy="3862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0193" y="1203598"/>
            <a:ext cx="2262158" cy="646331"/>
          </a:xfrm>
          <a:prstGeom prst="rect">
            <a:avLst/>
          </a:prstGeom>
          <a:noFill/>
        </p:spPr>
        <p:txBody>
          <a:bodyPr wrap="none" rtlCol="0">
            <a:spAutoFit/>
          </a:bodyPr>
          <a:lstStyle/>
          <a:p>
            <a:r>
              <a:rPr lang="zh-CN" altLang="en-US" dirty="0" smtClean="0">
                <a:solidFill>
                  <a:srgbClr val="FF0000"/>
                </a:solidFill>
                <a:latin typeface="微软雅黑" pitchFamily="34" charset="-122"/>
                <a:ea typeface="微软雅黑" pitchFamily="34" charset="-122"/>
              </a:rPr>
              <a:t>申请完毕后系统生成</a:t>
            </a:r>
            <a:endParaRPr lang="en-US" altLang="zh-CN" dirty="0" smtClean="0">
              <a:solidFill>
                <a:srgbClr val="FF0000"/>
              </a:solidFill>
              <a:latin typeface="微软雅黑" pitchFamily="34" charset="-122"/>
              <a:ea typeface="微软雅黑" pitchFamily="34" charset="-122"/>
            </a:endParaRPr>
          </a:p>
          <a:p>
            <a:r>
              <a:rPr lang="zh-CN" altLang="en-US" dirty="0" smtClean="0">
                <a:solidFill>
                  <a:srgbClr val="FF0000"/>
                </a:solidFill>
                <a:latin typeface="微软雅黑" pitchFamily="34" charset="-122"/>
                <a:ea typeface="微软雅黑" pitchFamily="34" charset="-122"/>
              </a:rPr>
              <a:t>合同编号</a:t>
            </a:r>
            <a:endParaRPr lang="zh-CN" altLang="en-US" dirty="0">
              <a:solidFill>
                <a:srgbClr val="FF0000"/>
              </a:solidFill>
              <a:latin typeface="微软雅黑" pitchFamily="34" charset="-122"/>
              <a:ea typeface="微软雅黑" pitchFamily="34" charset="-122"/>
            </a:endParaRPr>
          </a:p>
        </p:txBody>
      </p:sp>
      <p:sp>
        <p:nvSpPr>
          <p:cNvPr id="8" name="文本框 7"/>
          <p:cNvSpPr txBox="1"/>
          <p:nvPr/>
        </p:nvSpPr>
        <p:spPr>
          <a:xfrm>
            <a:off x="2362351" y="3219822"/>
            <a:ext cx="4801314" cy="646331"/>
          </a:xfrm>
          <a:prstGeom prst="rect">
            <a:avLst/>
          </a:prstGeom>
          <a:noFill/>
        </p:spPr>
        <p:txBody>
          <a:bodyPr wrap="none" rtlCol="0">
            <a:spAutoFit/>
          </a:bodyPr>
          <a:lstStyle/>
          <a:p>
            <a:r>
              <a:rPr lang="zh-CN" altLang="en-US" dirty="0" smtClean="0"/>
              <a:t>我的申请</a:t>
            </a:r>
            <a:r>
              <a:rPr lang="en-US" altLang="zh-CN" dirty="0" smtClean="0"/>
              <a:t>-</a:t>
            </a:r>
            <a:r>
              <a:rPr lang="zh-CN" altLang="en-US" dirty="0" smtClean="0"/>
              <a:t>宿舍申请 里面</a:t>
            </a:r>
            <a:endParaRPr lang="en-US" altLang="zh-CN" dirty="0" smtClean="0"/>
          </a:p>
          <a:p>
            <a:r>
              <a:rPr lang="zh-CN" altLang="en-US" dirty="0" smtClean="0"/>
              <a:t>续租：鼠标滚轮翻到页面最下方，然后往右拉</a:t>
            </a:r>
            <a:endParaRPr lang="zh-CN" altLang="en-US" dirty="0"/>
          </a:p>
        </p:txBody>
      </p:sp>
      <p:sp>
        <p:nvSpPr>
          <p:cNvPr id="9" name="文本框 8"/>
          <p:cNvSpPr txBox="1"/>
          <p:nvPr/>
        </p:nvSpPr>
        <p:spPr>
          <a:xfrm>
            <a:off x="90719" y="807263"/>
            <a:ext cx="1569660" cy="369332"/>
          </a:xfrm>
          <a:prstGeom prst="rect">
            <a:avLst/>
          </a:prstGeom>
          <a:noFill/>
        </p:spPr>
        <p:txBody>
          <a:bodyPr wrap="none" rtlCol="0">
            <a:spAutoFit/>
          </a:bodyPr>
          <a:lstStyle/>
          <a:p>
            <a:r>
              <a:rPr lang="zh-CN" altLang="zh-CN" dirty="0">
                <a:solidFill>
                  <a:srgbClr val="FF0000"/>
                </a:solidFill>
                <a:latin typeface="微软雅黑" pitchFamily="34" charset="-122"/>
                <a:ea typeface="微软雅黑" pitchFamily="34" charset="-122"/>
                <a:cs typeface="Times New Roman" pitchFamily="18" charset="0"/>
              </a:rPr>
              <a:t>操作</a:t>
            </a:r>
            <a:r>
              <a:rPr lang="zh-CN" altLang="en-US" dirty="0">
                <a:solidFill>
                  <a:srgbClr val="FF0000"/>
                </a:solidFill>
                <a:latin typeface="微软雅黑" pitchFamily="34" charset="-122"/>
                <a:ea typeface="微软雅黑" pitchFamily="34" charset="-122"/>
                <a:cs typeface="Times New Roman" pitchFamily="18" charset="0"/>
              </a:rPr>
              <a:t>示</a:t>
            </a:r>
            <a:r>
              <a:rPr lang="zh-CN" altLang="en-US" dirty="0" smtClean="0">
                <a:solidFill>
                  <a:srgbClr val="FF0000"/>
                </a:solidFill>
                <a:latin typeface="微软雅黑" pitchFamily="34" charset="-122"/>
                <a:ea typeface="微软雅黑" pitchFamily="34" charset="-122"/>
                <a:cs typeface="Times New Roman" pitchFamily="18" charset="0"/>
              </a:rPr>
              <a:t>图</a:t>
            </a:r>
            <a:r>
              <a:rPr lang="zh-CN" altLang="en-US" dirty="0">
                <a:solidFill>
                  <a:srgbClr val="FF0000"/>
                </a:solidFill>
                <a:latin typeface="微软雅黑" pitchFamily="34" charset="-122"/>
                <a:ea typeface="微软雅黑" pitchFamily="34" charset="-122"/>
                <a:cs typeface="Times New Roman" pitchFamily="18" charset="0"/>
              </a:rPr>
              <a:t>四</a:t>
            </a:r>
            <a:r>
              <a:rPr lang="zh-CN" altLang="en-US" dirty="0" smtClean="0">
                <a:solidFill>
                  <a:srgbClr val="FF0000"/>
                </a:solidFill>
                <a:latin typeface="微软雅黑" pitchFamily="34" charset="-122"/>
                <a:ea typeface="微软雅黑" pitchFamily="34" charset="-122"/>
                <a:cs typeface="Times New Roman" pitchFamily="18" charset="0"/>
              </a:rPr>
              <a:t>：</a:t>
            </a:r>
            <a:endParaRPr lang="zh-CN" altLang="en-US" dirty="0">
              <a:solidFill>
                <a:srgbClr val="FF0000"/>
              </a:solidFill>
              <a:latin typeface="微软雅黑" pitchFamily="34" charset="-122"/>
              <a:ea typeface="微软雅黑" pitchFamily="34" charset="-122"/>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41480"/>
            <a:ext cx="8784976" cy="1723549"/>
          </a:xfrm>
          <a:prstGeom prst="rect">
            <a:avLst/>
          </a:prstGeom>
          <a:noFill/>
        </p:spPr>
        <p:txBody>
          <a:bodyPr wrap="square" rtlCol="0">
            <a:spAutoFit/>
          </a:bodyPr>
          <a:lstStyle/>
          <a:p>
            <a:pPr lvl="0"/>
            <a:r>
              <a:rPr lang="zh-CN" altLang="en-US" sz="1600" dirty="0" smtClean="0">
                <a:latin typeface="微软雅黑" pitchFamily="34" charset="-122"/>
                <a:ea typeface="微软雅黑" pitchFamily="34" charset="-122"/>
              </a:rPr>
              <a:t>系统填写时候注意，</a:t>
            </a:r>
            <a:r>
              <a:rPr lang="zh-CN" altLang="en-US" sz="1600" b="1" dirty="0" smtClean="0">
                <a:solidFill>
                  <a:srgbClr val="FF0000"/>
                </a:solidFill>
                <a:latin typeface="微软雅黑" pitchFamily="34" charset="-122"/>
                <a:ea typeface="微软雅黑" pitchFamily="34" charset="-122"/>
              </a:rPr>
              <a:t>附件上传合同模板</a:t>
            </a:r>
            <a:r>
              <a:rPr lang="en-US" altLang="zh-CN" sz="1600" b="1" dirty="0" smtClean="0">
                <a:solidFill>
                  <a:srgbClr val="FF0000"/>
                </a:solidFill>
                <a:latin typeface="微软雅黑" pitchFamily="34" charset="-122"/>
                <a:ea typeface="微软雅黑" pitchFamily="34" charset="-122"/>
              </a:rPr>
              <a:t>(</a:t>
            </a:r>
            <a:r>
              <a:rPr lang="zh-CN" altLang="en-US" sz="1600" b="1" dirty="0" smtClean="0">
                <a:solidFill>
                  <a:srgbClr val="FF0000"/>
                </a:solidFill>
                <a:latin typeface="微软雅黑" pitchFamily="34" charset="-122"/>
                <a:ea typeface="微软雅黑" pitchFamily="34" charset="-122"/>
              </a:rPr>
              <a:t>填写完成的</a:t>
            </a:r>
            <a:r>
              <a:rPr lang="en-US" altLang="zh-CN" sz="1600" b="1" dirty="0" smtClean="0">
                <a:solidFill>
                  <a:srgbClr val="FF0000"/>
                </a:solidFill>
                <a:latin typeface="微软雅黑" pitchFamily="34" charset="-122"/>
                <a:ea typeface="微软雅黑" pitchFamily="34" charset="-122"/>
              </a:rPr>
              <a:t>)</a:t>
            </a:r>
            <a:r>
              <a:rPr lang="zh-CN" altLang="en-US" sz="1600" b="1" dirty="0" smtClean="0">
                <a:solidFill>
                  <a:srgbClr val="FF0000"/>
                </a:solidFill>
                <a:latin typeface="微软雅黑" pitchFamily="34" charset="-122"/>
                <a:ea typeface="微软雅黑" pitchFamily="34" charset="-122"/>
              </a:rPr>
              <a:t>、房产证、房屋本人身份证复印件等材料</a:t>
            </a:r>
            <a:r>
              <a:rPr lang="zh-CN" altLang="en-US" sz="1600" dirty="0" smtClean="0">
                <a:solidFill>
                  <a:srgbClr val="FF0000"/>
                </a:solidFill>
                <a:latin typeface="微软雅黑" pitchFamily="34" charset="-122"/>
                <a:ea typeface="微软雅黑" pitchFamily="34" charset="-122"/>
              </a:rPr>
              <a:t>。</a:t>
            </a:r>
            <a:endParaRPr lang="en-US" altLang="zh-CN" sz="1600" dirty="0" smtClean="0">
              <a:solidFill>
                <a:srgbClr val="FF0000"/>
              </a:solidFill>
              <a:latin typeface="微软雅黑" pitchFamily="34" charset="-122"/>
              <a:ea typeface="微软雅黑" pitchFamily="34" charset="-122"/>
            </a:endParaRPr>
          </a:p>
          <a:p>
            <a:pPr lvl="0"/>
            <a:endParaRPr lang="en-US" altLang="zh-CN" sz="1000" dirty="0" smtClean="0">
              <a:latin typeface="微软雅黑" pitchFamily="34" charset="-122"/>
              <a:ea typeface="微软雅黑" pitchFamily="34" charset="-122"/>
            </a:endParaRPr>
          </a:p>
          <a:p>
            <a:pPr lvl="0"/>
            <a:r>
              <a:rPr lang="zh-CN" altLang="zh-CN" sz="1600" dirty="0" smtClean="0">
                <a:latin typeface="微软雅黑" pitchFamily="34" charset="-122"/>
                <a:ea typeface="微软雅黑" pitchFamily="34" charset="-122"/>
              </a:rPr>
              <a:t>线上审批结束后、以邮件的方式把“审批结束单</a:t>
            </a:r>
            <a:r>
              <a:rPr lang="zh-CN" altLang="en-US"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打印后</a:t>
            </a:r>
            <a:r>
              <a:rPr lang="zh-CN" altLang="en-US" sz="1600" dirty="0" smtClean="0">
                <a:latin typeface="微软雅黑" pitchFamily="34" charset="-122"/>
                <a:ea typeface="微软雅黑" pitchFamily="34" charset="-122"/>
              </a:rPr>
              <a:t>的扫描件</a:t>
            </a:r>
            <a:r>
              <a:rPr lang="zh-CN" altLang="zh-CN" sz="1600"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r>
              <a:rPr lang="zh-CN" altLang="zh-CN" sz="1600" dirty="0" smtClean="0">
                <a:latin typeface="微软雅黑" pitchFamily="34" charset="-122"/>
                <a:ea typeface="微软雅黑" pitchFamily="34" charset="-122"/>
              </a:rPr>
              <a:t>合同、发给</a:t>
            </a:r>
            <a:r>
              <a:rPr lang="zh-CN" altLang="en-US" sz="1600" dirty="0" smtClean="0">
                <a:solidFill>
                  <a:srgbClr val="FF0000"/>
                </a:solidFill>
                <a:latin typeface="微软雅黑" pitchFamily="34" charset="-122"/>
                <a:ea typeface="微软雅黑" pitchFamily="34" charset="-122"/>
              </a:rPr>
              <a:t>各事业部在北京的助理</a:t>
            </a:r>
            <a:r>
              <a:rPr lang="zh-CN" altLang="en-US" sz="1600" dirty="0" smtClean="0">
                <a:latin typeface="微软雅黑" pitchFamily="34" charset="-122"/>
                <a:ea typeface="微软雅黑" pitchFamily="34" charset="-122"/>
              </a:rPr>
              <a:t>帮助盖章（或者联系陈玮 </a:t>
            </a:r>
            <a:r>
              <a:rPr lang="en-US" altLang="zh-CN" sz="1600" dirty="0" smtClean="0">
                <a:latin typeface="微软雅黑" pitchFamily="34" charset="-122"/>
                <a:ea typeface="微软雅黑" pitchFamily="34" charset="-122"/>
              </a:rPr>
              <a:t>18792</a:t>
            </a:r>
            <a:r>
              <a:rPr lang="zh-CN" altLang="en-US" sz="1600" dirty="0" smtClean="0">
                <a:latin typeface="微软雅黑" pitchFamily="34" charset="-122"/>
                <a:ea typeface="微软雅黑" pitchFamily="34" charset="-122"/>
              </a:rPr>
              <a:t>）</a:t>
            </a:r>
            <a:r>
              <a:rPr lang="zh-CN" altLang="zh-CN" sz="1600" dirty="0" smtClean="0">
                <a:latin typeface="微软雅黑" pitchFamily="34" charset="-122"/>
                <a:ea typeface="微软雅黑" pitchFamily="34" charset="-122"/>
              </a:rPr>
              <a:t>，盖章后</a:t>
            </a:r>
            <a:r>
              <a:rPr lang="zh-CN" altLang="en-US" sz="1600" dirty="0" smtClean="0">
                <a:latin typeface="微软雅黑" pitchFamily="34" charset="-122"/>
                <a:ea typeface="微软雅黑" pitchFamily="34" charset="-122"/>
              </a:rPr>
              <a:t>邮件或</a:t>
            </a:r>
            <a:r>
              <a:rPr lang="zh-CN" altLang="zh-CN" sz="1600" dirty="0" smtClean="0">
                <a:latin typeface="微软雅黑" pitchFamily="34" charset="-122"/>
                <a:ea typeface="微软雅黑" pitchFamily="34" charset="-122"/>
              </a:rPr>
              <a:t>快递给申请人</a:t>
            </a:r>
            <a:r>
              <a:rPr lang="zh-CN" altLang="en-US" sz="1600" dirty="0" smtClean="0">
                <a:latin typeface="微软雅黑" pitchFamily="34" charset="-122"/>
                <a:ea typeface="微软雅黑" pitchFamily="34" charset="-122"/>
              </a:rPr>
              <a:t>。</a:t>
            </a:r>
            <a:r>
              <a:rPr lang="zh-CN" altLang="en-US" sz="1600" i="1" dirty="0" smtClean="0">
                <a:solidFill>
                  <a:srgbClr val="FF0000"/>
                </a:solidFill>
                <a:latin typeface="微软雅黑" pitchFamily="34" charset="-122"/>
                <a:ea typeface="微软雅黑" pitchFamily="34" charset="-122"/>
              </a:rPr>
              <a:t>申请人走报销流程见下页。</a:t>
            </a:r>
            <a:endParaRPr lang="en-US" altLang="zh-CN" sz="1600" i="1" dirty="0" smtClean="0">
              <a:solidFill>
                <a:srgbClr val="FF0000"/>
              </a:solidFill>
              <a:latin typeface="微软雅黑" pitchFamily="34" charset="-122"/>
              <a:ea typeface="微软雅黑" pitchFamily="34" charset="-122"/>
            </a:endParaRPr>
          </a:p>
          <a:p>
            <a:pPr lvl="0"/>
            <a:endParaRPr lang="zh-CN" altLang="zh-CN" sz="1600" i="1" dirty="0" smtClean="0">
              <a:solidFill>
                <a:srgbClr val="FF0000"/>
              </a:solidFill>
              <a:latin typeface="微软雅黑" pitchFamily="34" charset="-122"/>
              <a:ea typeface="微软雅黑" pitchFamily="34" charset="-122"/>
            </a:endParaRPr>
          </a:p>
          <a:p>
            <a:r>
              <a:rPr lang="zh-CN" altLang="zh-CN" sz="1600" dirty="0" smtClean="0">
                <a:latin typeface="微软雅黑" pitchFamily="34" charset="-122"/>
                <a:ea typeface="微软雅黑" pitchFamily="34" charset="-122"/>
              </a:rPr>
              <a:t>打印审批结束单据的流程如下</a:t>
            </a:r>
            <a:r>
              <a:rPr lang="zh-CN" altLang="en-US" sz="1600" dirty="0" smtClean="0">
                <a:latin typeface="微软雅黑" pitchFamily="34" charset="-122"/>
                <a:ea typeface="微软雅黑" pitchFamily="34" charset="-122"/>
              </a:rPr>
              <a:t>：</a:t>
            </a:r>
            <a:endParaRPr lang="zh-CN" altLang="zh-CN" sz="1600" dirty="0" smtClean="0">
              <a:latin typeface="微软雅黑" pitchFamily="34" charset="-122"/>
              <a:ea typeface="微软雅黑" pitchFamily="34" charset="-122"/>
            </a:endParaRPr>
          </a:p>
        </p:txBody>
      </p:sp>
      <p:pic>
        <p:nvPicPr>
          <p:cNvPr id="4" name="图片 3" descr="C:\Users\Administrator\AppData\Roaming\Tencent\Users\690167185\QQ\WinTemp\RichOle\_RRCD7]9RUTFT9[OY[C8SXX.jpg"/>
          <p:cNvPicPr/>
          <p:nvPr/>
        </p:nvPicPr>
        <p:blipFill>
          <a:blip r:embed="rId2" cstate="print"/>
          <a:srcRect/>
          <a:stretch>
            <a:fillRect/>
          </a:stretch>
        </p:blipFill>
        <p:spPr bwMode="auto">
          <a:xfrm>
            <a:off x="436712" y="1829678"/>
            <a:ext cx="7992888" cy="1404156"/>
          </a:xfrm>
          <a:prstGeom prst="rect">
            <a:avLst/>
          </a:prstGeom>
          <a:noFill/>
          <a:ln w="9525">
            <a:noFill/>
            <a:miter lim="800000"/>
            <a:headEnd/>
            <a:tailEnd/>
          </a:ln>
        </p:spPr>
      </p:pic>
      <p:sp>
        <p:nvSpPr>
          <p:cNvPr id="5" name="矩形 4"/>
          <p:cNvSpPr/>
          <p:nvPr/>
        </p:nvSpPr>
        <p:spPr>
          <a:xfrm>
            <a:off x="6278240" y="1933630"/>
            <a:ext cx="1507144" cy="369332"/>
          </a:xfrm>
          <a:prstGeom prst="rect">
            <a:avLst/>
          </a:prstGeom>
        </p:spPr>
        <p:txBody>
          <a:bodyPr wrap="none">
            <a:spAutoFit/>
          </a:bodyPr>
          <a:lstStyle/>
          <a:p>
            <a:r>
              <a:rPr lang="zh-CN" altLang="zh-CN" dirty="0" smtClean="0">
                <a:solidFill>
                  <a:srgbClr val="FF0000"/>
                </a:solidFill>
              </a:rPr>
              <a:t>操作示图</a:t>
            </a:r>
            <a:r>
              <a:rPr lang="zh-CN" altLang="en-US" dirty="0" smtClean="0">
                <a:solidFill>
                  <a:srgbClr val="FF0000"/>
                </a:solidFill>
              </a:rPr>
              <a:t>六</a:t>
            </a:r>
            <a:r>
              <a:rPr lang="zh-CN" altLang="zh-CN" dirty="0" smtClean="0">
                <a:solidFill>
                  <a:srgbClr val="FF0000"/>
                </a:solidFill>
              </a:rPr>
              <a:t> </a:t>
            </a:r>
            <a:r>
              <a:rPr lang="en-US" altLang="zh-CN" dirty="0" smtClean="0">
                <a:solidFill>
                  <a:srgbClr val="FF0000"/>
                </a:solidFill>
              </a:rPr>
              <a:t>: </a:t>
            </a:r>
            <a:endParaRPr lang="zh-CN" altLang="en-US" dirty="0">
              <a:solidFill>
                <a:srgbClr val="FF0000"/>
              </a:solidFill>
            </a:endParaRPr>
          </a:p>
        </p:txBody>
      </p:sp>
      <p:pic>
        <p:nvPicPr>
          <p:cNvPr id="6" name="图片 5" descr="C:\Users\Administrator\AppData\Roaming\Tencent\Users\690167185\QQ\WinTemp\RichOle\OFGRWTJRAN1Y5N%ZBNLW]51.jpg"/>
          <p:cNvPicPr/>
          <p:nvPr/>
        </p:nvPicPr>
        <p:blipFill>
          <a:blip r:embed="rId3" cstate="print"/>
          <a:srcRect/>
          <a:stretch>
            <a:fillRect/>
          </a:stretch>
        </p:blipFill>
        <p:spPr bwMode="auto">
          <a:xfrm>
            <a:off x="436712" y="3373790"/>
            <a:ext cx="8280920" cy="97210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770" y="273878"/>
            <a:ext cx="64940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6000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800100" algn="l" defTabSz="914400" rtl="0" eaLnBrk="0" fontAlgn="base" latinLnBrk="0" hangingPunct="0">
              <a:lnSpc>
                <a:spcPct val="100000"/>
              </a:lnSpc>
              <a:spcBef>
                <a:spcPct val="0"/>
              </a:spcBef>
              <a:spcAft>
                <a:spcPct val="0"/>
              </a:spcAft>
              <a:buClrTx/>
              <a:buSzTx/>
              <a:buFontTx/>
              <a:buNone/>
              <a:tabLst/>
            </a:pPr>
            <a:r>
              <a:rPr lang="zh-CN" altLang="en-US" sz="1600" dirty="0">
                <a:latin typeface="微软雅黑" pitchFamily="34" charset="-122"/>
                <a:ea typeface="微软雅黑" pitchFamily="34" charset="-122"/>
              </a:rPr>
              <a:t>得到盖完章的合同 以后</a:t>
            </a:r>
            <a:r>
              <a:rPr lang="zh-CN" sz="1600" dirty="0">
                <a:latin typeface="微软雅黑" pitchFamily="34" charset="-122"/>
                <a:ea typeface="微软雅黑" pitchFamily="34" charset="-122"/>
              </a:rPr>
              <a:t>可以直接在系统中上传 </a:t>
            </a:r>
            <a:r>
              <a:rPr kumimoji="0" lang="zh-CN" sz="1400" b="0" i="0" u="none" strike="noStrike" cap="none" normalizeH="0" baseline="0" dirty="0" smtClean="0">
                <a:ln>
                  <a:noFill/>
                </a:ln>
                <a:solidFill>
                  <a:srgbClr val="FF0000"/>
                </a:solidFill>
                <a:effectLst/>
                <a:latin typeface="Arial" panose="020B0604020202020204" pitchFamily="34" charset="0"/>
                <a:cs typeface="宋体" panose="02010600030101010101" pitchFamily="2" charset="-122"/>
              </a:rPr>
              <a:t>盖章后的合同</a:t>
            </a:r>
            <a:r>
              <a:rPr kumimoji="0" lang="zh-CN" sz="1000" b="0" i="0" u="none" strike="noStrike" cap="none" normalizeH="0" baseline="0" dirty="0" smtClean="0">
                <a:ln>
                  <a:noFill/>
                </a:ln>
                <a:solidFill>
                  <a:srgbClr val="1F497D"/>
                </a:solidFill>
                <a:effectLst/>
                <a:latin typeface="Arial" panose="020B0604020202020204" pitchFamily="34" charset="0"/>
                <a:cs typeface="宋体" panose="02010600030101010101" pitchFamily="2" charset="-122"/>
              </a:rPr>
              <a:t>！</a:t>
            </a:r>
            <a:r>
              <a:rPr kumimoji="0" lang="zh-CN" altLang="en-US" sz="1000" b="0" i="0" u="none" strike="noStrike" cap="none" normalizeH="0" baseline="0" dirty="0" smtClean="0">
                <a:ln>
                  <a:noFill/>
                </a:ln>
                <a:solidFill>
                  <a:srgbClr val="1F497D"/>
                </a:solidFill>
                <a:effectLst/>
                <a:latin typeface="Arial" panose="020B0604020202020204" pitchFamily="34" charset="0"/>
                <a:cs typeface="宋体" panose="02010600030101010101" pitchFamily="2" charset="-122"/>
              </a:rPr>
              <a:t>  </a:t>
            </a:r>
            <a:endParaRPr kumimoji="0" lang="zh-CN" altLang="en-US" sz="800" b="0" i="0" u="none" strike="noStrike" cap="none" normalizeH="0" baseline="0" dirty="0" smtClean="0">
              <a:ln>
                <a:noFill/>
              </a:ln>
              <a:solidFill>
                <a:schemeClr val="tx1"/>
              </a:solidFill>
              <a:effectLst/>
              <a:latin typeface="Arial" panose="020B0604020202020204" pitchFamily="34" charset="0"/>
            </a:endParaRPr>
          </a:p>
          <a:p>
            <a:pPr marL="0" marR="0" lvl="0" indent="800100"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F497D"/>
                </a:solidFill>
                <a:effectLst/>
                <a:latin typeface="Arial" panose="020B0604020202020204" pitchFamily="34" charset="0"/>
                <a:cs typeface="宋体" panose="02010600030101010101" pitchFamily="2" charset="-122"/>
              </a:rPr>
              <a:t>   </a:t>
            </a:r>
            <a:endParaRPr kumimoji="0" lang="zh-CN" altLang="en-US" sz="800" b="0" i="0" u="none" strike="noStrike" cap="none" normalizeH="0" baseline="0" dirty="0" smtClean="0">
              <a:ln>
                <a:noFill/>
              </a:ln>
              <a:solidFill>
                <a:schemeClr val="tx1"/>
              </a:solidFill>
              <a:effectLst/>
              <a:latin typeface="Arial" panose="020B0604020202020204" pitchFamily="34" charset="0"/>
            </a:endParaRPr>
          </a:p>
          <a:p>
            <a:pPr marL="0" marR="0" lvl="0" indent="600075" algn="l"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F497D"/>
                </a:solidFill>
                <a:effectLst/>
                <a:latin typeface="Arial" panose="020B0604020202020204" pitchFamily="34" charset="0"/>
                <a:cs typeface="宋体" panose="02010600030101010101" pitchFamily="2" charset="-122"/>
              </a:rPr>
              <a:t>操作如下：</a:t>
            </a:r>
            <a:endParaRPr kumimoji="0" lang="zh-CN" altLang="en-US" sz="800" b="0" i="0" u="none" strike="noStrike" cap="none" normalizeH="0" baseline="0" dirty="0" smtClean="0">
              <a:ln>
                <a:noFill/>
              </a:ln>
              <a:solidFill>
                <a:schemeClr val="tx1"/>
              </a:solidFill>
              <a:effectLst/>
              <a:latin typeface="Arial" panose="020B0604020202020204" pitchFamily="34" charset="0"/>
            </a:endParaRPr>
          </a:p>
          <a:p>
            <a:pPr marL="0" marR="0" lvl="0" indent="600075"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1F497D"/>
                </a:solidFill>
                <a:effectLst/>
                <a:latin typeface="Arial" panose="020B0604020202020204" pitchFamily="34" charset="0"/>
                <a:cs typeface="宋体" panose="02010600030101010101" pitchFamily="2" charset="-122"/>
              </a:rPr>
              <a:t>1</a:t>
            </a:r>
            <a:r>
              <a:rPr kumimoji="0" lang="zh-CN" altLang="en-US" sz="1000" b="0" i="0" u="none" strike="noStrike" cap="none" normalizeH="0" baseline="0" dirty="0" smtClean="0">
                <a:ln>
                  <a:noFill/>
                </a:ln>
                <a:solidFill>
                  <a:srgbClr val="1F497D"/>
                </a:solidFill>
                <a:effectLst/>
                <a:latin typeface="Arial" panose="020B0604020202020204" pitchFamily="34" charset="0"/>
                <a:cs typeface="宋体" panose="02010600030101010101" pitchFamily="2" charset="-122"/>
              </a:rPr>
              <a:t>选择我的申请下面的 办公房或者宿舍（根据您的要求选择）。</a:t>
            </a:r>
            <a:endParaRPr kumimoji="0" lang="zh-CN" altLang="en-US" sz="800" b="0" i="0" u="none" strike="noStrike" cap="none" normalizeH="0" baseline="0" dirty="0" smtClean="0">
              <a:ln>
                <a:noFill/>
              </a:ln>
              <a:solidFill>
                <a:schemeClr val="tx1"/>
              </a:solidFill>
              <a:effectLst/>
              <a:latin typeface="Arial" panose="020B0604020202020204" pitchFamily="34" charset="0"/>
            </a:endParaRPr>
          </a:p>
          <a:p>
            <a:pPr marL="0" marR="0" lvl="0" indent="600075"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7614"/>
            <a:ext cx="8224968" cy="32327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p:cNvSpPr txBox="1"/>
          <p:nvPr/>
        </p:nvSpPr>
        <p:spPr>
          <a:xfrm>
            <a:off x="4716016" y="640352"/>
            <a:ext cx="1569660" cy="369332"/>
          </a:xfrm>
          <a:prstGeom prst="rect">
            <a:avLst/>
          </a:prstGeom>
          <a:noFill/>
        </p:spPr>
        <p:txBody>
          <a:bodyPr wrap="none" rtlCol="0">
            <a:spAutoFit/>
          </a:bodyPr>
          <a:lstStyle/>
          <a:p>
            <a:r>
              <a:rPr lang="zh-CN" altLang="zh-CN" dirty="0">
                <a:solidFill>
                  <a:srgbClr val="FF0000"/>
                </a:solidFill>
                <a:latin typeface="微软雅黑" pitchFamily="34" charset="-122"/>
                <a:ea typeface="微软雅黑" pitchFamily="34" charset="-122"/>
                <a:cs typeface="Times New Roman" pitchFamily="18" charset="0"/>
              </a:rPr>
              <a:t>操作</a:t>
            </a:r>
            <a:r>
              <a:rPr lang="zh-CN" altLang="en-US" dirty="0">
                <a:solidFill>
                  <a:srgbClr val="FF0000"/>
                </a:solidFill>
                <a:latin typeface="微软雅黑" pitchFamily="34" charset="-122"/>
                <a:ea typeface="微软雅黑" pitchFamily="34" charset="-122"/>
                <a:cs typeface="Times New Roman" pitchFamily="18" charset="0"/>
              </a:rPr>
              <a:t>示</a:t>
            </a:r>
            <a:r>
              <a:rPr lang="zh-CN" altLang="en-US" dirty="0" smtClean="0">
                <a:solidFill>
                  <a:srgbClr val="FF0000"/>
                </a:solidFill>
                <a:latin typeface="微软雅黑" pitchFamily="34" charset="-122"/>
                <a:ea typeface="微软雅黑" pitchFamily="34" charset="-122"/>
                <a:cs typeface="Times New Roman" pitchFamily="18" charset="0"/>
              </a:rPr>
              <a:t>图七：</a:t>
            </a:r>
            <a:endParaRPr lang="zh-CN" altLang="en-US" dirty="0">
              <a:solidFill>
                <a:srgbClr val="FF0000"/>
              </a:solidFill>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335777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4022" y="107947"/>
            <a:ext cx="1569660" cy="369332"/>
          </a:xfrm>
          <a:prstGeom prst="rect">
            <a:avLst/>
          </a:prstGeom>
          <a:noFill/>
        </p:spPr>
        <p:txBody>
          <a:bodyPr wrap="none" rtlCol="0">
            <a:spAutoFit/>
          </a:bodyPr>
          <a:lstStyle/>
          <a:p>
            <a:r>
              <a:rPr lang="zh-CN" altLang="zh-CN" dirty="0">
                <a:solidFill>
                  <a:srgbClr val="FF0000"/>
                </a:solidFill>
                <a:latin typeface="微软雅黑" pitchFamily="34" charset="-122"/>
                <a:ea typeface="微软雅黑" pitchFamily="34" charset="-122"/>
                <a:cs typeface="Times New Roman" pitchFamily="18" charset="0"/>
              </a:rPr>
              <a:t>操作</a:t>
            </a:r>
            <a:r>
              <a:rPr lang="zh-CN" altLang="en-US" dirty="0">
                <a:solidFill>
                  <a:srgbClr val="FF0000"/>
                </a:solidFill>
                <a:latin typeface="微软雅黑" pitchFamily="34" charset="-122"/>
                <a:ea typeface="微软雅黑" pitchFamily="34" charset="-122"/>
                <a:cs typeface="Times New Roman" pitchFamily="18" charset="0"/>
              </a:rPr>
              <a:t>示</a:t>
            </a:r>
            <a:r>
              <a:rPr lang="zh-CN" altLang="en-US" dirty="0" smtClean="0">
                <a:solidFill>
                  <a:srgbClr val="FF0000"/>
                </a:solidFill>
                <a:latin typeface="微软雅黑" pitchFamily="34" charset="-122"/>
                <a:ea typeface="微软雅黑" pitchFamily="34" charset="-122"/>
                <a:cs typeface="Times New Roman" pitchFamily="18" charset="0"/>
              </a:rPr>
              <a:t>图</a:t>
            </a:r>
            <a:r>
              <a:rPr lang="zh-CN" altLang="en-US" dirty="0">
                <a:solidFill>
                  <a:srgbClr val="FF0000"/>
                </a:solidFill>
                <a:latin typeface="微软雅黑" pitchFamily="34" charset="-122"/>
                <a:ea typeface="微软雅黑" pitchFamily="34" charset="-122"/>
                <a:cs typeface="Times New Roman" pitchFamily="18" charset="0"/>
              </a:rPr>
              <a:t>八</a:t>
            </a:r>
            <a:r>
              <a:rPr lang="zh-CN" altLang="en-US" dirty="0" smtClean="0">
                <a:solidFill>
                  <a:srgbClr val="FF0000"/>
                </a:solidFill>
                <a:latin typeface="微软雅黑" pitchFamily="34" charset="-122"/>
                <a:ea typeface="微软雅黑" pitchFamily="34" charset="-122"/>
                <a:cs typeface="Times New Roman" pitchFamily="18" charset="0"/>
              </a:rPr>
              <a:t>：</a:t>
            </a:r>
            <a:endParaRPr lang="zh-CN" altLang="en-US" dirty="0">
              <a:solidFill>
                <a:srgbClr val="FF0000"/>
              </a:solidFill>
              <a:latin typeface="微软雅黑" pitchFamily="34" charset="-122"/>
              <a:ea typeface="微软雅黑" pitchFamily="34" charset="-122"/>
              <a:cs typeface="Times New Roman" pitchFamily="18" charset="0"/>
            </a:endParaRPr>
          </a:p>
        </p:txBody>
      </p:sp>
      <p:sp>
        <p:nvSpPr>
          <p:cNvPr id="3" name="Rectangle 2"/>
          <p:cNvSpPr>
            <a:spLocks noChangeArrowheads="1"/>
          </p:cNvSpPr>
          <p:nvPr/>
        </p:nvSpPr>
        <p:spPr bwMode="auto">
          <a:xfrm>
            <a:off x="326462" y="520903"/>
            <a:ext cx="551946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微软雅黑" pitchFamily="34" charset="-122"/>
                <a:ea typeface="微软雅黑" pitchFamily="34" charset="-122"/>
              </a:rPr>
              <a:t>往下翻，滚动条拖至最右边。盖章合同里面点击上传按钮。</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37615"/>
            <a:ext cx="5647841" cy="27478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23528" y="42085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1979712" y="3902049"/>
            <a:ext cx="53142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F497D"/>
                </a:solidFill>
                <a:effectLst/>
                <a:latin typeface="Calibri" panose="020F0502020204030204" pitchFamily="34" charset="0"/>
                <a:ea typeface="宋体" panose="02010600030101010101" pitchFamily="2" charset="-122"/>
                <a:cs typeface="Times New Roman" panose="02020603050405020304" pitchFamily="18" charset="0"/>
              </a:rPr>
              <a:t>点击上传后，</a:t>
            </a:r>
            <a:r>
              <a:rPr kumimoji="0" lang="zh-CN" sz="1000" b="0" i="0" u="none" strike="noStrike" cap="none" normalizeH="0" baseline="0" dirty="0" smtClean="0">
                <a:ln>
                  <a:noFill/>
                </a:ln>
                <a:solidFill>
                  <a:srgbClr val="1F497D"/>
                </a:solidFill>
                <a:effectLst/>
                <a:latin typeface="Calibri" panose="020F0502020204030204" pitchFamily="34" charset="0"/>
                <a:ea typeface="宋体" panose="02010600030101010101" pitchFamily="2" charset="-122"/>
                <a:cs typeface="Times New Roman" panose="02020603050405020304" pitchFamily="18" charset="0"/>
              </a:rPr>
              <a:t>进入主界面，点击选择文件，找到盖章合同选中并上传。最后选择</a:t>
            </a:r>
            <a:r>
              <a:rPr kumimoji="0" lang="zh-CN" sz="1000" b="0" i="0" u="none" strike="noStrike" cap="none" normalizeH="0" baseline="0" dirty="0" smtClean="0">
                <a:ln>
                  <a:noFill/>
                </a:ln>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保存</a:t>
            </a:r>
            <a:r>
              <a:rPr kumimoji="0" lang="zh-CN" sz="1000" b="0" i="0" u="none" strike="noStrike" cap="none" normalizeH="0" baseline="0" dirty="0" smtClean="0">
                <a:ln>
                  <a:noFill/>
                </a:ln>
                <a:solidFill>
                  <a:srgbClr val="1F497D"/>
                </a:solidFill>
                <a:effectLst/>
                <a:latin typeface="Calibri" panose="020F0502020204030204" pitchFamily="34" charset="0"/>
                <a:ea typeface="宋体" panose="02010600030101010101" pitchFamily="2" charset="-122"/>
                <a:cs typeface="Times New Roman" panose="02020603050405020304" pitchFamily="18" charset="0"/>
              </a:rPr>
              <a:t>即可。</a:t>
            </a:r>
            <a:endParaRPr kumimoji="0" lang="zh-CN"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rgbClr val="1F497D"/>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208537"/>
            <a:ext cx="5688796" cy="85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0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9200" y="1923678"/>
            <a:ext cx="3368230" cy="1631216"/>
          </a:xfrm>
          <a:prstGeom prst="rect">
            <a:avLst/>
          </a:prstGeom>
          <a:noFill/>
        </p:spPr>
        <p:txBody>
          <a:bodyPr wrap="none" rtlCol="0">
            <a:spAutoFit/>
          </a:bodyPr>
          <a:lstStyle/>
          <a:p>
            <a:r>
              <a:rPr lang="en-US" altLang="zh-CN" sz="10000" b="1" dirty="0" smtClean="0">
                <a:solidFill>
                  <a:srgbClr val="C00000"/>
                </a:solidFill>
                <a:latin typeface="微软雅黑" panose="020B0503020204020204" pitchFamily="34" charset="-122"/>
                <a:ea typeface="微软雅黑" panose="020B0503020204020204" pitchFamily="34" charset="-122"/>
              </a:rPr>
              <a:t>Q&amp;A</a:t>
            </a:r>
            <a:endParaRPr lang="zh-CN" altLang="en-US" sz="10000" b="1" dirty="0">
              <a:solidFill>
                <a:srgbClr val="C00000"/>
              </a:solidFill>
              <a:latin typeface="微软雅黑" panose="020B0503020204020204" pitchFamily="34" charset="-122"/>
              <a:ea typeface="微软雅黑" panose="020B0503020204020204" pitchFamily="34" charset="-122"/>
            </a:endParaRPr>
          </a:p>
        </p:txBody>
      </p:sp>
      <p:pic>
        <p:nvPicPr>
          <p:cNvPr id="3" name="图片 1" descr="问号331.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7513738" y="2969818"/>
            <a:ext cx="1630262" cy="217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089429"/>
      </p:ext>
    </p:extLst>
  </p:cSld>
  <p:clrMapOvr>
    <a:masterClrMapping/>
  </p:clrMapOvr>
</p:sld>
</file>

<file path=ppt/theme/theme1.xml><?xml version="1.0" encoding="utf-8"?>
<a:theme xmlns:a="http://schemas.openxmlformats.org/drawingml/2006/main" name="2014PPT模板-凤凰展翅篇(16比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2014PPT模板-凤凰展翅篇(16比9)</Template>
  <TotalTime>324</TotalTime>
  <Words>1142</Words>
  <Application>Microsoft Office PowerPoint</Application>
  <PresentationFormat>全屏显示(16:9)</PresentationFormat>
  <Paragraphs>112</Paragraphs>
  <Slides>19</Slides>
  <Notes>3</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19</vt:i4>
      </vt:variant>
    </vt:vector>
  </HeadingPairs>
  <TitlesOfParts>
    <vt:vector size="28" baseType="lpstr">
      <vt:lpstr>Wingdings</vt:lpstr>
      <vt:lpstr>宋体</vt:lpstr>
      <vt:lpstr>微软雅黑</vt:lpstr>
      <vt:lpstr>Arial</vt:lpstr>
      <vt:lpstr>Calibri</vt:lpstr>
      <vt:lpstr>Times New Roman</vt:lpstr>
      <vt:lpstr>2014PPT模板-凤凰展翅篇(16比9)</vt:lpstr>
      <vt:lpstr>自定义设计方案</vt:lpstr>
      <vt:lpstr>1_自定义设计方案</vt:lpstr>
      <vt:lpstr>房 屋 租 赁 流 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房屋租赁流程演示 及 相关问题解释</dc:title>
  <cp:lastModifiedBy>周海翔</cp:lastModifiedBy>
  <cp:revision>56</cp:revision>
  <dcterms:modified xsi:type="dcterms:W3CDTF">2016-12-27T03:08:06Z</dcterms:modified>
</cp:coreProperties>
</file>