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99" r:id="rId3"/>
    <p:sldId id="298" r:id="rId4"/>
    <p:sldId id="300" r:id="rId5"/>
    <p:sldId id="301" r:id="rId6"/>
    <p:sldId id="257" r:id="rId7"/>
    <p:sldId id="303" r:id="rId8"/>
    <p:sldId id="258" r:id="rId9"/>
    <p:sldId id="260" r:id="rId10"/>
    <p:sldId id="261" r:id="rId11"/>
    <p:sldId id="263" r:id="rId12"/>
    <p:sldId id="276" r:id="rId13"/>
    <p:sldId id="277" r:id="rId14"/>
    <p:sldId id="278" r:id="rId15"/>
    <p:sldId id="279" r:id="rId16"/>
    <p:sldId id="262" r:id="rId17"/>
    <p:sldId id="264" r:id="rId18"/>
    <p:sldId id="273" r:id="rId19"/>
    <p:sldId id="267" r:id="rId20"/>
    <p:sldId id="302" r:id="rId21"/>
    <p:sldId id="296" r:id="rId22"/>
    <p:sldId id="304" r:id="rId23"/>
    <p:sldId id="280" r:id="rId24"/>
    <p:sldId id="268" r:id="rId25"/>
    <p:sldId id="269" r:id="rId26"/>
    <p:sldId id="270" r:id="rId27"/>
    <p:sldId id="271" r:id="rId28"/>
    <p:sldId id="275" r:id="rId29"/>
    <p:sldId id="272" r:id="rId30"/>
    <p:sldId id="274" r:id="rId31"/>
    <p:sldId id="285" r:id="rId32"/>
    <p:sldId id="286" r:id="rId33"/>
    <p:sldId id="293" r:id="rId34"/>
    <p:sldId id="283" r:id="rId35"/>
    <p:sldId id="284" r:id="rId36"/>
    <p:sldId id="287" r:id="rId37"/>
    <p:sldId id="289" r:id="rId38"/>
    <p:sldId id="290" r:id="rId39"/>
    <p:sldId id="288" r:id="rId40"/>
    <p:sldId id="291" r:id="rId41"/>
    <p:sldId id="292" r:id="rId42"/>
    <p:sldId id="294" r:id="rId43"/>
    <p:sldId id="295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3225" autoAdjust="0"/>
  </p:normalViewPr>
  <p:slideViewPr>
    <p:cSldViewPr snapToGrid="0">
      <p:cViewPr varScale="1">
        <p:scale>
          <a:sx n="65" d="100"/>
          <a:sy n="65" d="100"/>
        </p:scale>
        <p:origin x="12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41553-550C-4AB8-81B0-F44A8C179EC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49CD2E-AEA7-404C-85A8-7244FB91FEE3}">
      <dgm:prSet/>
      <dgm:spPr/>
      <dgm:t>
        <a:bodyPr/>
        <a:lstStyle/>
        <a:p>
          <a:pPr rtl="0"/>
          <a:r>
            <a:rPr lang="en-US" dirty="0" smtClean="0"/>
            <a:t>Web UI</a:t>
          </a:r>
          <a:endParaRPr lang="en-US" dirty="0"/>
        </a:p>
      </dgm:t>
    </dgm:pt>
    <dgm:pt modelId="{5554331F-5FE6-45B0-95D8-2424BA412822}" type="parTrans" cxnId="{AB844E74-F414-45B4-B45C-92A8982E41E4}">
      <dgm:prSet/>
      <dgm:spPr/>
      <dgm:t>
        <a:bodyPr/>
        <a:lstStyle/>
        <a:p>
          <a:endParaRPr lang="en-US"/>
        </a:p>
      </dgm:t>
    </dgm:pt>
    <dgm:pt modelId="{F28F2FCE-3B0A-4746-B39E-D3CE3C0A529F}" type="sibTrans" cxnId="{AB844E74-F414-45B4-B45C-92A8982E41E4}">
      <dgm:prSet/>
      <dgm:spPr/>
      <dgm:t>
        <a:bodyPr/>
        <a:lstStyle/>
        <a:p>
          <a:endParaRPr lang="en-US"/>
        </a:p>
      </dgm:t>
    </dgm:pt>
    <dgm:pt modelId="{77522A66-C600-4264-ABC0-53ADFFE10D3C}">
      <dgm:prSet/>
      <dgm:spPr/>
      <dgm:t>
        <a:bodyPr/>
        <a:lstStyle/>
        <a:p>
          <a:pPr rtl="0"/>
          <a:r>
            <a:rPr lang="en-US" dirty="0" smtClean="0"/>
            <a:t>REST API</a:t>
          </a:r>
          <a:endParaRPr lang="en-US" dirty="0"/>
        </a:p>
      </dgm:t>
    </dgm:pt>
    <dgm:pt modelId="{2318F7B0-0C0B-445A-8DFB-23D773D40751}" type="parTrans" cxnId="{B0D18A82-32F9-40E5-80D5-9780F380C406}">
      <dgm:prSet/>
      <dgm:spPr/>
      <dgm:t>
        <a:bodyPr/>
        <a:lstStyle/>
        <a:p>
          <a:endParaRPr lang="en-US"/>
        </a:p>
      </dgm:t>
    </dgm:pt>
    <dgm:pt modelId="{AF61CEC0-DFB3-4130-8164-B35DB6513440}" type="sibTrans" cxnId="{B0D18A82-32F9-40E5-80D5-9780F380C406}">
      <dgm:prSet/>
      <dgm:spPr/>
      <dgm:t>
        <a:bodyPr/>
        <a:lstStyle/>
        <a:p>
          <a:endParaRPr lang="en-US"/>
        </a:p>
      </dgm:t>
    </dgm:pt>
    <dgm:pt modelId="{2B0220C1-507A-4353-8221-E823C2EC185F}">
      <dgm:prSet/>
      <dgm:spPr/>
      <dgm:t>
        <a:bodyPr/>
        <a:lstStyle/>
        <a:p>
          <a:pPr rtl="0"/>
          <a:r>
            <a:rPr lang="en-US" dirty="0" smtClean="0"/>
            <a:t>Windows Service</a:t>
          </a:r>
          <a:endParaRPr lang="en-US" dirty="0"/>
        </a:p>
      </dgm:t>
    </dgm:pt>
    <dgm:pt modelId="{9FB632B0-A372-457D-A4A4-A50CAD7214A4}" type="parTrans" cxnId="{BB96513F-9FDF-497D-A34E-9FAA19F56C62}">
      <dgm:prSet/>
      <dgm:spPr/>
      <dgm:t>
        <a:bodyPr/>
        <a:lstStyle/>
        <a:p>
          <a:endParaRPr lang="en-US"/>
        </a:p>
      </dgm:t>
    </dgm:pt>
    <dgm:pt modelId="{F4F01357-053C-4583-BAC4-D138A8748890}" type="sibTrans" cxnId="{BB96513F-9FDF-497D-A34E-9FAA19F56C62}">
      <dgm:prSet/>
      <dgm:spPr/>
      <dgm:t>
        <a:bodyPr/>
        <a:lstStyle/>
        <a:p>
          <a:endParaRPr lang="en-US"/>
        </a:p>
      </dgm:t>
    </dgm:pt>
    <dgm:pt modelId="{78D3CF8E-CA3D-47BE-A863-2DCFC25E8260}" type="pres">
      <dgm:prSet presAssocID="{34741553-550C-4AB8-81B0-F44A8C179EC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9AC82-1BBB-4472-A4FE-FC039C12BF90}" type="pres">
      <dgm:prSet presAssocID="{34741553-550C-4AB8-81B0-F44A8C179EC5}" presName="dummyMaxCanvas" presStyleCnt="0">
        <dgm:presLayoutVars/>
      </dgm:prSet>
      <dgm:spPr/>
    </dgm:pt>
    <dgm:pt modelId="{D88C0EE2-567E-4AEC-BB24-9A5F45F1D9AE}" type="pres">
      <dgm:prSet presAssocID="{34741553-550C-4AB8-81B0-F44A8C179EC5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AC1BF-566E-4F34-AD9A-24367C1BDD29}" type="pres">
      <dgm:prSet presAssocID="{34741553-550C-4AB8-81B0-F44A8C179EC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DB8695-4A9B-45F2-940F-89F23482B0E2}" type="pres">
      <dgm:prSet presAssocID="{34741553-550C-4AB8-81B0-F44A8C179EC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95C5A-06EA-485E-ACC8-75734A588F87}" type="pres">
      <dgm:prSet presAssocID="{34741553-550C-4AB8-81B0-F44A8C179EC5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197E85-C88B-4AE5-B12C-56621D9F7C4A}" type="pres">
      <dgm:prSet presAssocID="{34741553-550C-4AB8-81B0-F44A8C179EC5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0900D-FA59-4B6A-A4AC-2796F4E7C3A0}" type="pres">
      <dgm:prSet presAssocID="{34741553-550C-4AB8-81B0-F44A8C179EC5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FD542C-E216-4D59-AE41-E5805CCAB36D}" type="pres">
      <dgm:prSet presAssocID="{34741553-550C-4AB8-81B0-F44A8C179EC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5FFAC-3FCD-49C5-852D-24DEC9007C3B}" type="pres">
      <dgm:prSet presAssocID="{34741553-550C-4AB8-81B0-F44A8C179EC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C9D17F-FA1C-434F-9942-0BECCB9FF35A}" type="presOf" srcId="{2B0220C1-507A-4353-8221-E823C2EC185F}" destId="{A535FFAC-3FCD-49C5-852D-24DEC9007C3B}" srcOrd="1" destOrd="0" presId="urn:microsoft.com/office/officeart/2005/8/layout/vProcess5"/>
    <dgm:cxn modelId="{6A7E068F-1C03-4035-9887-272768D80D7C}" type="presOf" srcId="{77522A66-C600-4264-ABC0-53ADFFE10D3C}" destId="{D17AC1BF-566E-4F34-AD9A-24367C1BDD29}" srcOrd="0" destOrd="0" presId="urn:microsoft.com/office/officeart/2005/8/layout/vProcess5"/>
    <dgm:cxn modelId="{B0D18A82-32F9-40E5-80D5-9780F380C406}" srcId="{34741553-550C-4AB8-81B0-F44A8C179EC5}" destId="{77522A66-C600-4264-ABC0-53ADFFE10D3C}" srcOrd="1" destOrd="0" parTransId="{2318F7B0-0C0B-445A-8DFB-23D773D40751}" sibTransId="{AF61CEC0-DFB3-4130-8164-B35DB6513440}"/>
    <dgm:cxn modelId="{DA351EE9-5606-4D07-AC69-36369F370BF3}" type="presOf" srcId="{AF61CEC0-DFB3-4130-8164-B35DB6513440}" destId="{2B197E85-C88B-4AE5-B12C-56621D9F7C4A}" srcOrd="0" destOrd="0" presId="urn:microsoft.com/office/officeart/2005/8/layout/vProcess5"/>
    <dgm:cxn modelId="{2FE554F9-6672-4316-95D6-621416568C1C}" type="presOf" srcId="{F28F2FCE-3B0A-4746-B39E-D3CE3C0A529F}" destId="{86695C5A-06EA-485E-ACC8-75734A588F87}" srcOrd="0" destOrd="0" presId="urn:microsoft.com/office/officeart/2005/8/layout/vProcess5"/>
    <dgm:cxn modelId="{5B8C5942-55B5-4B16-B567-9A8425D238B5}" type="presOf" srcId="{77522A66-C600-4264-ABC0-53ADFFE10D3C}" destId="{93FD542C-E216-4D59-AE41-E5805CCAB36D}" srcOrd="1" destOrd="0" presId="urn:microsoft.com/office/officeart/2005/8/layout/vProcess5"/>
    <dgm:cxn modelId="{B13CFBC3-0D5A-474A-925B-ABF98B7A6354}" type="presOf" srcId="{2B0220C1-507A-4353-8221-E823C2EC185F}" destId="{F6DB8695-4A9B-45F2-940F-89F23482B0E2}" srcOrd="0" destOrd="0" presId="urn:microsoft.com/office/officeart/2005/8/layout/vProcess5"/>
    <dgm:cxn modelId="{AB844E74-F414-45B4-B45C-92A8982E41E4}" srcId="{34741553-550C-4AB8-81B0-F44A8C179EC5}" destId="{C449CD2E-AEA7-404C-85A8-7244FB91FEE3}" srcOrd="0" destOrd="0" parTransId="{5554331F-5FE6-45B0-95D8-2424BA412822}" sibTransId="{F28F2FCE-3B0A-4746-B39E-D3CE3C0A529F}"/>
    <dgm:cxn modelId="{860035B4-AD2E-4522-A204-71C45434A5C0}" type="presOf" srcId="{34741553-550C-4AB8-81B0-F44A8C179EC5}" destId="{78D3CF8E-CA3D-47BE-A863-2DCFC25E8260}" srcOrd="0" destOrd="0" presId="urn:microsoft.com/office/officeart/2005/8/layout/vProcess5"/>
    <dgm:cxn modelId="{6707BE5D-D568-4D7D-9739-CF80DFC3E064}" type="presOf" srcId="{C449CD2E-AEA7-404C-85A8-7244FB91FEE3}" destId="{D88C0EE2-567E-4AEC-BB24-9A5F45F1D9AE}" srcOrd="0" destOrd="0" presId="urn:microsoft.com/office/officeart/2005/8/layout/vProcess5"/>
    <dgm:cxn modelId="{BB96513F-9FDF-497D-A34E-9FAA19F56C62}" srcId="{34741553-550C-4AB8-81B0-F44A8C179EC5}" destId="{2B0220C1-507A-4353-8221-E823C2EC185F}" srcOrd="2" destOrd="0" parTransId="{9FB632B0-A372-457D-A4A4-A50CAD7214A4}" sibTransId="{F4F01357-053C-4583-BAC4-D138A8748890}"/>
    <dgm:cxn modelId="{03C42A33-A856-4443-834E-2CCEF3BEE7A5}" type="presOf" srcId="{C449CD2E-AEA7-404C-85A8-7244FB91FEE3}" destId="{F160900D-FA59-4B6A-A4AC-2796F4E7C3A0}" srcOrd="1" destOrd="0" presId="urn:microsoft.com/office/officeart/2005/8/layout/vProcess5"/>
    <dgm:cxn modelId="{2E0C87B5-177E-4B0A-826A-93DDE05C70A4}" type="presParOf" srcId="{78D3CF8E-CA3D-47BE-A863-2DCFC25E8260}" destId="{B489AC82-1BBB-4472-A4FE-FC039C12BF90}" srcOrd="0" destOrd="0" presId="urn:microsoft.com/office/officeart/2005/8/layout/vProcess5"/>
    <dgm:cxn modelId="{02FB82AB-75E6-4361-A28E-C83346D22A9E}" type="presParOf" srcId="{78D3CF8E-CA3D-47BE-A863-2DCFC25E8260}" destId="{D88C0EE2-567E-4AEC-BB24-9A5F45F1D9AE}" srcOrd="1" destOrd="0" presId="urn:microsoft.com/office/officeart/2005/8/layout/vProcess5"/>
    <dgm:cxn modelId="{83164E2F-D51C-43C4-A40D-B562076E53FA}" type="presParOf" srcId="{78D3CF8E-CA3D-47BE-A863-2DCFC25E8260}" destId="{D17AC1BF-566E-4F34-AD9A-24367C1BDD29}" srcOrd="2" destOrd="0" presId="urn:microsoft.com/office/officeart/2005/8/layout/vProcess5"/>
    <dgm:cxn modelId="{A91EDE7A-E599-41A2-B3F6-B4C146F7CB01}" type="presParOf" srcId="{78D3CF8E-CA3D-47BE-A863-2DCFC25E8260}" destId="{F6DB8695-4A9B-45F2-940F-89F23482B0E2}" srcOrd="3" destOrd="0" presId="urn:microsoft.com/office/officeart/2005/8/layout/vProcess5"/>
    <dgm:cxn modelId="{22DC0755-E9E2-4BEE-ADCC-7710F6D1FA60}" type="presParOf" srcId="{78D3CF8E-CA3D-47BE-A863-2DCFC25E8260}" destId="{86695C5A-06EA-485E-ACC8-75734A588F87}" srcOrd="4" destOrd="0" presId="urn:microsoft.com/office/officeart/2005/8/layout/vProcess5"/>
    <dgm:cxn modelId="{78295CA6-F98E-4102-AAA1-A49649104F0A}" type="presParOf" srcId="{78D3CF8E-CA3D-47BE-A863-2DCFC25E8260}" destId="{2B197E85-C88B-4AE5-B12C-56621D9F7C4A}" srcOrd="5" destOrd="0" presId="urn:microsoft.com/office/officeart/2005/8/layout/vProcess5"/>
    <dgm:cxn modelId="{E5C3FF54-A6E6-4993-B043-5B1655F2FC8D}" type="presParOf" srcId="{78D3CF8E-CA3D-47BE-A863-2DCFC25E8260}" destId="{F160900D-FA59-4B6A-A4AC-2796F4E7C3A0}" srcOrd="6" destOrd="0" presId="urn:microsoft.com/office/officeart/2005/8/layout/vProcess5"/>
    <dgm:cxn modelId="{EB463956-085F-421A-95A9-E16AE0E607E3}" type="presParOf" srcId="{78D3CF8E-CA3D-47BE-A863-2DCFC25E8260}" destId="{93FD542C-E216-4D59-AE41-E5805CCAB36D}" srcOrd="7" destOrd="0" presId="urn:microsoft.com/office/officeart/2005/8/layout/vProcess5"/>
    <dgm:cxn modelId="{AF3C2AEA-6B1F-43C1-8644-778FEE850955}" type="presParOf" srcId="{78D3CF8E-CA3D-47BE-A863-2DCFC25E8260}" destId="{A535FFAC-3FCD-49C5-852D-24DEC9007C3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C0EE2-567E-4AEC-BB24-9A5F45F1D9AE}">
      <dsp:nvSpPr>
        <dsp:cNvPr id="0" name=""/>
        <dsp:cNvSpPr/>
      </dsp:nvSpPr>
      <dsp:spPr>
        <a:xfrm>
          <a:off x="0" y="0"/>
          <a:ext cx="6703695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Web UI</a:t>
          </a:r>
          <a:endParaRPr lang="en-US" sz="5400" kern="1200" dirty="0"/>
        </a:p>
      </dsp:txBody>
      <dsp:txXfrm>
        <a:off x="38234" y="38234"/>
        <a:ext cx="5295064" cy="1228933"/>
      </dsp:txXfrm>
    </dsp:sp>
    <dsp:sp modelId="{D17AC1BF-566E-4F34-AD9A-24367C1BDD29}">
      <dsp:nvSpPr>
        <dsp:cNvPr id="0" name=""/>
        <dsp:cNvSpPr/>
      </dsp:nvSpPr>
      <dsp:spPr>
        <a:xfrm>
          <a:off x="591502" y="1522968"/>
          <a:ext cx="6703695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REST API</a:t>
          </a:r>
          <a:endParaRPr lang="en-US" sz="5400" kern="1200" dirty="0"/>
        </a:p>
      </dsp:txBody>
      <dsp:txXfrm>
        <a:off x="629736" y="1561202"/>
        <a:ext cx="5187213" cy="1228933"/>
      </dsp:txXfrm>
    </dsp:sp>
    <dsp:sp modelId="{F6DB8695-4A9B-45F2-940F-89F23482B0E2}">
      <dsp:nvSpPr>
        <dsp:cNvPr id="0" name=""/>
        <dsp:cNvSpPr/>
      </dsp:nvSpPr>
      <dsp:spPr>
        <a:xfrm>
          <a:off x="1183004" y="3045936"/>
          <a:ext cx="6703695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Windows Service</a:t>
          </a:r>
          <a:endParaRPr lang="en-US" sz="5400" kern="1200" dirty="0"/>
        </a:p>
      </dsp:txBody>
      <dsp:txXfrm>
        <a:off x="1221238" y="3084170"/>
        <a:ext cx="5187213" cy="1228933"/>
      </dsp:txXfrm>
    </dsp:sp>
    <dsp:sp modelId="{86695C5A-06EA-485E-ACC8-75734A588F87}">
      <dsp:nvSpPr>
        <dsp:cNvPr id="0" name=""/>
        <dsp:cNvSpPr/>
      </dsp:nvSpPr>
      <dsp:spPr>
        <a:xfrm>
          <a:off x="585518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046099" y="989929"/>
        <a:ext cx="466680" cy="638504"/>
      </dsp:txXfrm>
    </dsp:sp>
    <dsp:sp modelId="{2B197E85-C88B-4AE5-B12C-56621D9F7C4A}">
      <dsp:nvSpPr>
        <dsp:cNvPr id="0" name=""/>
        <dsp:cNvSpPr/>
      </dsp:nvSpPr>
      <dsp:spPr>
        <a:xfrm>
          <a:off x="6446686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6637601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8EE1B-BF2E-4EC6-9960-4F0C8727673B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6D990-5DC8-441D-B0B5-E980ED32E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9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no longer build single monolithic</a:t>
            </a:r>
            <a:r>
              <a:rPr lang="en-US" baseline="0" dirty="0" smtClean="0"/>
              <a:t> applications any longer. Anyone caught doing so shall be terminated immediately.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7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has written code like</a:t>
            </a:r>
            <a:r>
              <a:rPr lang="en-US" baseline="0" dirty="0" smtClean="0"/>
              <a:t> this? Many of you I know have. Probably every single person that is reading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it is easy to read and doesn’t looking that scary, what it is doing is essentially saving a client’s information into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are multiple steps to saving a new client. The first is to get it into the database. The next is we need to notify another system we have a new client, then we need to send an welcome email and then we need to run qualification.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all of this is happening what is happening in the UI to the client?  NOTHING.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if we run all of this multi-threaded, we still have to wait until everything completes before we can return to the client.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only that but this code is riddled with failure. Let’s look at the next slide where I added comments to all failure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6D990-5DC8-441D-B0B5-E980ED32EE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7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7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F2A7-3DF1-47EF-9C7B-C52D8A8DAEE2}" type="datetimeFigureOut">
              <a:rPr lang="en-US" smtClean="0"/>
              <a:t>11/15/2013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E19E-F3E6-4B27-9699-AA5F4626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8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epfriedbytes.com/" TargetMode="External"/><Relationship Id="rId2" Type="http://schemas.openxmlformats.org/officeDocument/2006/relationships/hyperlink" Target="http://keithelder.ne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eithelder.net/blo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blog.cloudsocke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keithelder/Start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Application Re-Imagined for Today’s Demanding End Users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Keith </a:t>
            </a:r>
            <a:r>
              <a:rPr lang="en-US" dirty="0" smtClean="0"/>
              <a:t>Elder</a:t>
            </a:r>
          </a:p>
          <a:p>
            <a:r>
              <a:rPr lang="en-US" dirty="0" smtClean="0"/>
              <a:t>Director, Software Engineering, @</a:t>
            </a:r>
            <a:r>
              <a:rPr lang="en-US" dirty="0" err="1" smtClean="0"/>
              <a:t>QuickenLoans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http://keithelder.net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keithelder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http://deepfriedbytes.com</a:t>
            </a:r>
            <a:r>
              <a:rPr lang="en-US" dirty="0" smtClean="0"/>
              <a:t> -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66407" y="2822175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187773" y="4467765"/>
            <a:ext cx="1574279" cy="1894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5" name="Elbow Connector 14"/>
          <p:cNvCxnSpPr>
            <a:stCxn id="2" idx="0"/>
            <a:endCxn id="26" idx="3"/>
          </p:cNvCxnSpPr>
          <p:nvPr/>
        </p:nvCxnSpPr>
        <p:spPr>
          <a:xfrm rot="16200000" flipV="1">
            <a:off x="4515745" y="-434480"/>
            <a:ext cx="1502962" cy="501034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4222" y="85676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21463" y="4941358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86637" y="2161677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Enterprise Blog 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806150" y="5599522"/>
            <a:ext cx="1932495" cy="9615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2" name="Elbow Connector 11"/>
          <p:cNvCxnSpPr>
            <a:stCxn id="2" idx="2"/>
            <a:endCxn id="3" idx="0"/>
          </p:cNvCxnSpPr>
          <p:nvPr/>
        </p:nvCxnSpPr>
        <p:spPr>
          <a:xfrm rot="5400000">
            <a:off x="7206521" y="5033643"/>
            <a:ext cx="1131757" cy="1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2" idx="1"/>
            <a:endCxn id="4" idx="1"/>
          </p:cNvCxnSpPr>
          <p:nvPr/>
        </p:nvCxnSpPr>
        <p:spPr>
          <a:xfrm rot="10800000" flipV="1">
            <a:off x="1974913" y="3644969"/>
            <a:ext cx="4991494" cy="822795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2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1186202" y="4800102"/>
            <a:ext cx="1574279" cy="1894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Cluster</a:t>
            </a:r>
            <a:endParaRPr lang="en-US" dirty="0"/>
          </a:p>
        </p:txBody>
      </p:sp>
      <p:cxnSp>
        <p:nvCxnSpPr>
          <p:cNvPr id="15" name="Elbow Connector 14"/>
          <p:cNvCxnSpPr>
            <a:stCxn id="22" idx="0"/>
            <a:endCxn id="26" idx="3"/>
          </p:cNvCxnSpPr>
          <p:nvPr/>
        </p:nvCxnSpPr>
        <p:spPr>
          <a:xfrm rot="16200000" flipV="1">
            <a:off x="4167257" y="-85991"/>
            <a:ext cx="767065" cy="357747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076" y="969889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98053" y="3893276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170094" y="2915612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Super Enterprise Blog 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6004870" y="5769206"/>
            <a:ext cx="1932495" cy="9615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Cluster</a:t>
            </a:r>
            <a:endParaRPr lang="en-US" dirty="0"/>
          </a:p>
        </p:txBody>
      </p: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973343" y="4227398"/>
            <a:ext cx="5145461" cy="57270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118803" y="3406518"/>
            <a:ext cx="1611983" cy="164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Farm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231093" y="2086278"/>
            <a:ext cx="2216864" cy="3730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</a:p>
        </p:txBody>
      </p:sp>
      <p:cxnSp>
        <p:nvCxnSpPr>
          <p:cNvPr id="24" name="Elbow Connector 23"/>
          <p:cNvCxnSpPr>
            <a:stCxn id="13" idx="0"/>
            <a:endCxn id="22" idx="2"/>
          </p:cNvCxnSpPr>
          <p:nvPr/>
        </p:nvCxnSpPr>
        <p:spPr>
          <a:xfrm rot="16200000" flipV="1">
            <a:off x="6658567" y="2140290"/>
            <a:ext cx="947187" cy="158527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2"/>
            <a:endCxn id="3" idx="0"/>
          </p:cNvCxnSpPr>
          <p:nvPr/>
        </p:nvCxnSpPr>
        <p:spPr>
          <a:xfrm rot="5400000">
            <a:off x="7087494" y="4931905"/>
            <a:ext cx="720926" cy="953677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has happened in the last several years that end-users have figured out we could have been giving them all along?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Real-time Updates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Push Notifications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d.keepcalm-o-matic.co.uk/i/keep-calm-and-refresh-that-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85725"/>
            <a:ext cx="571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a.abcnews.com/images/Business/ap_zuckerberg_kb_120514_w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6" y="738743"/>
            <a:ext cx="8775450" cy="493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61155" y="5854045"/>
            <a:ext cx="6542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He exposed our secret to the world.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480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258638" y="1815630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877228" y="5184742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15" name="Elbow Connector 14"/>
          <p:cNvCxnSpPr>
            <a:stCxn id="2" idx="0"/>
            <a:endCxn id="26" idx="3"/>
          </p:cNvCxnSpPr>
          <p:nvPr/>
        </p:nvCxnSpPr>
        <p:spPr>
          <a:xfrm rot="16200000" flipV="1">
            <a:off x="5165133" y="-1083867"/>
            <a:ext cx="496417" cy="5302578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69934" y="971658"/>
            <a:ext cx="26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</a:t>
            </a:r>
            <a:r>
              <a:rPr lang="en-US" dirty="0"/>
              <a:t>a</a:t>
            </a:r>
            <a:r>
              <a:rPr lang="en-US" dirty="0" smtClean="0"/>
              <a:t>ngle brackets (html)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59116" y="427506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686637" y="1690332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Services</a:t>
            </a:r>
          </a:p>
          <a:p>
            <a:pPr algn="ctr"/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258638" y="5184742"/>
            <a:ext cx="1611981" cy="96153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2" name="Elbow Connector 11"/>
          <p:cNvCxnSpPr>
            <a:stCxn id="13" idx="3"/>
            <a:endCxn id="3" idx="0"/>
          </p:cNvCxnSpPr>
          <p:nvPr/>
        </p:nvCxnSpPr>
        <p:spPr>
          <a:xfrm>
            <a:off x="5622301" y="4618329"/>
            <a:ext cx="2442328" cy="56641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442840" y="4618328"/>
            <a:ext cx="2567479" cy="566413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10318" y="3795534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</p:txBody>
      </p:sp>
      <p:cxnSp>
        <p:nvCxnSpPr>
          <p:cNvPr id="19" name="Elbow Connector 18"/>
          <p:cNvCxnSpPr>
            <a:stCxn id="13" idx="0"/>
            <a:endCxn id="26" idx="2"/>
          </p:cNvCxnSpPr>
          <p:nvPr/>
        </p:nvCxnSpPr>
        <p:spPr>
          <a:xfrm rot="16200000" flipV="1">
            <a:off x="2551021" y="1530245"/>
            <a:ext cx="1157109" cy="337347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5105" y="2890071"/>
            <a:ext cx="25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curly braces (data)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6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2282" y="522492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922056" y="4572122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31907" y="949880"/>
            <a:ext cx="26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</a:t>
            </a:r>
            <a:r>
              <a:rPr lang="en-US" dirty="0"/>
              <a:t>a</a:t>
            </a:r>
            <a:r>
              <a:rPr lang="en-US" dirty="0" smtClean="0"/>
              <a:t>ngle brackets (html)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40532" y="3531627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34879" y="1511280"/>
            <a:ext cx="376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Queued Services</a:t>
            </a:r>
          </a:p>
          <a:p>
            <a:pPr algn="ctr"/>
            <a:r>
              <a:rPr lang="en-US" sz="2800" dirty="0" smtClean="0"/>
              <a:t>Architecture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536093" y="4831232"/>
            <a:ext cx="1499494" cy="77735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cxnSp>
        <p:nvCxnSpPr>
          <p:cNvPr id="12" name="Elbow Connector 11"/>
          <p:cNvCxnSpPr>
            <a:stCxn id="13" idx="3"/>
            <a:endCxn id="3" idx="0"/>
          </p:cNvCxnSpPr>
          <p:nvPr/>
        </p:nvCxnSpPr>
        <p:spPr>
          <a:xfrm>
            <a:off x="5622301" y="3900961"/>
            <a:ext cx="2663539" cy="93027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487667" y="3900960"/>
            <a:ext cx="2556432" cy="67116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44099" y="355986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</p:txBody>
      </p:sp>
      <p:cxnSp>
        <p:nvCxnSpPr>
          <p:cNvPr id="19" name="Elbow Connector 18"/>
          <p:cNvCxnSpPr>
            <a:stCxn id="13" idx="0"/>
            <a:endCxn id="26" idx="2"/>
          </p:cNvCxnSpPr>
          <p:nvPr/>
        </p:nvCxnSpPr>
        <p:spPr>
          <a:xfrm rot="16200000" flipV="1">
            <a:off x="2677302" y="1403964"/>
            <a:ext cx="921437" cy="339036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95105" y="2758094"/>
            <a:ext cx="258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curly braces (data)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147795" y="6023020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983976" y="4901576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033129" y="4892151"/>
            <a:ext cx="1775230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Pub/Sub</a:t>
            </a:r>
            <a:endParaRPr lang="en-US" sz="1600" dirty="0"/>
          </a:p>
        </p:txBody>
      </p:sp>
      <p:cxnSp>
        <p:nvCxnSpPr>
          <p:cNvPr id="23" name="Elbow Connector 22"/>
          <p:cNvCxnSpPr>
            <a:stCxn id="13" idx="2"/>
            <a:endCxn id="22" idx="0"/>
          </p:cNvCxnSpPr>
          <p:nvPr/>
        </p:nvCxnSpPr>
        <p:spPr>
          <a:xfrm rot="16200000" flipH="1">
            <a:off x="5051927" y="4023333"/>
            <a:ext cx="650091" cy="1087544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9" idx="0"/>
          </p:cNvCxnSpPr>
          <p:nvPr/>
        </p:nvCxnSpPr>
        <p:spPr>
          <a:xfrm rot="5400000">
            <a:off x="3971809" y="4040185"/>
            <a:ext cx="659516" cy="106326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" idx="1"/>
          </p:cNvCxnSpPr>
          <p:nvPr/>
        </p:nvCxnSpPr>
        <p:spPr>
          <a:xfrm>
            <a:off x="2762052" y="1319213"/>
            <a:ext cx="3710230" cy="26074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2"/>
            <a:endCxn id="21" idx="3"/>
          </p:cNvCxnSpPr>
          <p:nvPr/>
        </p:nvCxnSpPr>
        <p:spPr>
          <a:xfrm rot="5400000">
            <a:off x="4404118" y="3489962"/>
            <a:ext cx="4196037" cy="1552277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21" idx="0"/>
          </p:cNvCxnSpPr>
          <p:nvPr/>
        </p:nvCxnSpPr>
        <p:spPr>
          <a:xfrm rot="16200000" flipH="1">
            <a:off x="4146198" y="5232322"/>
            <a:ext cx="414434" cy="116696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21" idx="0"/>
          </p:cNvCxnSpPr>
          <p:nvPr/>
        </p:nvCxnSpPr>
        <p:spPr>
          <a:xfrm rot="5400000">
            <a:off x="5216891" y="5319166"/>
            <a:ext cx="423859" cy="98384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3" idx="1"/>
            <a:endCxn id="21" idx="1"/>
          </p:cNvCxnSpPr>
          <p:nvPr/>
        </p:nvCxnSpPr>
        <p:spPr>
          <a:xfrm rot="10800000" flipH="1" flipV="1">
            <a:off x="4044099" y="3900961"/>
            <a:ext cx="103696" cy="2463158"/>
          </a:xfrm>
          <a:prstGeom prst="bentConnector3">
            <a:avLst>
              <a:gd name="adj1" fmla="val -1293168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" idx="2"/>
            <a:endCxn id="21" idx="3"/>
          </p:cNvCxnSpPr>
          <p:nvPr/>
        </p:nvCxnSpPr>
        <p:spPr>
          <a:xfrm rot="5400000">
            <a:off x="6628153" y="4706431"/>
            <a:ext cx="755533" cy="2559843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3"/>
            <a:endCxn id="21" idx="1"/>
          </p:cNvCxnSpPr>
          <p:nvPr/>
        </p:nvCxnSpPr>
        <p:spPr>
          <a:xfrm rot="16200000" flipH="1">
            <a:off x="2482151" y="4698474"/>
            <a:ext cx="671161" cy="2660128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therpf.com/attachments/f24/three-amigos-costume-build-three_amigos.jpg-52159d13043032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51" y="821310"/>
            <a:ext cx="4952345" cy="503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9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Applications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5762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0" y="6315075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Composite Application </a:t>
            </a:r>
            <a:r>
              <a:rPr lang="en-US" strike="sngStrike" dirty="0" smtClean="0"/>
              <a:t>Monolithic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6498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Users\kelder.MI\Pictures\DeepFriedBytes\deepfried_tex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56358"/>
            <a:ext cx="5318125" cy="2160587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20615" y="2825262"/>
            <a:ext cx="8018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Deep Fried Bytes is an audio talk show with a Southern flavor hosted by technologists and developers </a:t>
            </a:r>
            <a:r>
              <a:rPr lang="en-US" dirty="0" smtClean="0">
                <a:hlinkClick r:id="rId3"/>
              </a:rPr>
              <a:t>Keith Elder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Chris Woodruff</a:t>
            </a:r>
            <a:r>
              <a:rPr lang="en-US" dirty="0" smtClean="0"/>
              <a:t>. The show discusses a wide range of topics including application development, operating systems and technology in general. Anything is fair game if it plugs into the wall or takes a battery.</a:t>
            </a:r>
            <a:endParaRPr lang="en-US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08306" y="4243695"/>
            <a:ext cx="1057275" cy="1477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579120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http://deepfriedbytes.com </a:t>
            </a:r>
            <a:endParaRPr lang="en-US" sz="4000" dirty="0"/>
          </a:p>
        </p:txBody>
      </p:sp>
      <p:pic>
        <p:nvPicPr>
          <p:cNvPr id="2050" name="Picture 2" descr="C:\Users\KeithElder\Pictures\TopHeadSho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15763" y="4182792"/>
            <a:ext cx="1447800" cy="1538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5466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Monolithic apps are out. Composite applications are the new norm.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all about messaging.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 way to get them to all talk to one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Web, API, Backend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Roles they each serve.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Borrows from the learnings of the *Smart Client* era. Doesn’t do anything but display html and data to the screen.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Web UI interacts gets and stores data through here. There are no other means of it getting or retrieving data. </a:t>
            </a:r>
          </a:p>
          <a:p>
            <a:endParaRPr lang="en-US" dirty="0"/>
          </a:p>
          <a:p>
            <a:r>
              <a:rPr lang="en-US" dirty="0" smtClean="0"/>
              <a:t>Provides a means for other UIs (mobile, tablet, other systems) to interact.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Handles request/reply where absolutely necessary</a:t>
            </a:r>
          </a:p>
          <a:p>
            <a:r>
              <a:rPr lang="en-US" dirty="0" smtClean="0"/>
              <a:t>Primary job in life is to fan out calls</a:t>
            </a:r>
          </a:p>
          <a:p>
            <a:pPr lvl="1"/>
            <a:r>
              <a:rPr lang="en-US" dirty="0" smtClean="0"/>
              <a:t>Generates messages to be processed</a:t>
            </a:r>
          </a:p>
          <a:p>
            <a:pPr lvl="2"/>
            <a:r>
              <a:rPr lang="en-US" dirty="0" smtClean="0"/>
              <a:t>Commands</a:t>
            </a:r>
          </a:p>
          <a:p>
            <a:pPr lvl="2"/>
            <a:r>
              <a:rPr lang="en-US" dirty="0" smtClean="0"/>
              <a:t>Events</a:t>
            </a:r>
          </a:p>
          <a:p>
            <a:r>
              <a:rPr lang="en-US" dirty="0" smtClean="0"/>
              <a:t>Does minimal work as possible to return to caller as fast as possible</a:t>
            </a:r>
          </a:p>
          <a:p>
            <a:r>
              <a:rPr lang="en-US" dirty="0" smtClean="0"/>
              <a:t>Everything else is handled by backend Windows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</a:p>
          <a:p>
            <a:pPr lvl="1"/>
            <a:r>
              <a:rPr lang="en-US" dirty="0" smtClean="0"/>
              <a:t>Assume everyone is going to attack you</a:t>
            </a:r>
          </a:p>
          <a:p>
            <a:pPr lvl="1"/>
            <a:r>
              <a:rPr lang="en-US" dirty="0" smtClean="0"/>
              <a:t>Who is invoking you</a:t>
            </a:r>
          </a:p>
          <a:p>
            <a:pPr lvl="2"/>
            <a:r>
              <a:rPr lang="en-US" dirty="0" smtClean="0"/>
              <a:t>Metrics / Stats</a:t>
            </a:r>
          </a:p>
          <a:p>
            <a:pPr lvl="1"/>
            <a:r>
              <a:rPr lang="en-US" dirty="0" smtClean="0"/>
              <a:t>Identification of caller</a:t>
            </a:r>
          </a:p>
          <a:p>
            <a:pPr lvl="2"/>
            <a:r>
              <a:rPr lang="en-US" dirty="0" smtClean="0"/>
              <a:t>Who are you and what can you do?</a:t>
            </a:r>
          </a:p>
          <a:p>
            <a:pPr lvl="1"/>
            <a:r>
              <a:rPr lang="en-US" dirty="0" smtClean="0"/>
              <a:t>Security</a:t>
            </a:r>
          </a:p>
          <a:p>
            <a:pPr lvl="2"/>
            <a:r>
              <a:rPr lang="en-US" dirty="0" smtClean="0"/>
              <a:t>More than SSL may be required</a:t>
            </a:r>
          </a:p>
          <a:p>
            <a:pPr lvl="1"/>
            <a:r>
              <a:rPr lang="en-US" dirty="0" smtClean="0"/>
              <a:t>Document it</a:t>
            </a:r>
          </a:p>
          <a:p>
            <a:pPr lvl="1"/>
            <a:r>
              <a:rPr lang="en-US" dirty="0" smtClean="0"/>
              <a:t>Help your clients, give them something other than just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1 – Request / Reply</a:t>
            </a:r>
          </a:p>
          <a:p>
            <a:pPr lvl="1"/>
            <a:r>
              <a:rPr lang="en-US" dirty="0" smtClean="0"/>
              <a:t>Get data / Store data</a:t>
            </a:r>
          </a:p>
          <a:p>
            <a:pPr lvl="1"/>
            <a:r>
              <a:rPr lang="en-US" dirty="0" smtClean="0"/>
              <a:t>Create and send any commands and events to message queue</a:t>
            </a:r>
          </a:p>
          <a:p>
            <a:pPr lvl="1"/>
            <a:r>
              <a:rPr lang="en-US" dirty="0" smtClean="0"/>
              <a:t>Return</a:t>
            </a:r>
          </a:p>
          <a:p>
            <a:r>
              <a:rPr lang="en-US" dirty="0" smtClean="0"/>
              <a:t>Option 2 - 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smtClean="0"/>
              <a:t>Store data</a:t>
            </a:r>
          </a:p>
          <a:p>
            <a:pPr lvl="1"/>
            <a:r>
              <a:rPr lang="en-US" dirty="0" smtClean="0"/>
              <a:t>Get data (pulling credit is a good example)</a:t>
            </a:r>
          </a:p>
          <a:p>
            <a:pPr lvl="1"/>
            <a:r>
              <a:rPr lang="en-US" dirty="0" smtClean="0"/>
              <a:t>Create and send any commands to message queue</a:t>
            </a:r>
          </a:p>
          <a:p>
            <a:pPr lvl="1"/>
            <a:r>
              <a:rPr lang="en-US" dirty="0" smtClean="0"/>
              <a:t>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Service(s)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message processor(s). Processes commands and events that have been placed either in the queue or topic (pub/sub). Also creates and fires off commands and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8984" y="1578198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&quot;No&quot; Symbol 4"/>
          <p:cNvSpPr/>
          <p:nvPr/>
        </p:nvSpPr>
        <p:spPr bwMode="blackGray">
          <a:xfrm>
            <a:off x="2569464" y="1719072"/>
            <a:ext cx="3749040" cy="3831336"/>
          </a:xfrm>
          <a:prstGeom prst="noSmoking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5539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Quicken Loans</a:t>
            </a:r>
            <a:endParaRPr lang="en-US" dirty="0"/>
          </a:p>
        </p:txBody>
      </p:sp>
      <p:pic>
        <p:nvPicPr>
          <p:cNvPr id="1026" name="Picture 2" descr="http://dotconnectorblog.com/wp-content/uploads/2011/06/QL-ETA-color-logo-low-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362200"/>
            <a:ext cx="8652064" cy="1752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166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959763" y="3679214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196728" y="3850955"/>
            <a:ext cx="1499494" cy="77735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676455" y="2770773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412482" y="898655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4621094" y="898655"/>
            <a:ext cx="1775230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Pub/Sub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9" idx="2"/>
            <a:endCxn id="21" idx="0"/>
          </p:cNvCxnSpPr>
          <p:nvPr/>
        </p:nvCxnSpPr>
        <p:spPr>
          <a:xfrm rot="16200000" flipH="1">
            <a:off x="3249444" y="1554661"/>
            <a:ext cx="1165108" cy="126711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21" idx="0"/>
          </p:cNvCxnSpPr>
          <p:nvPr/>
        </p:nvCxnSpPr>
        <p:spPr>
          <a:xfrm rot="5400000">
            <a:off x="4404579" y="1666643"/>
            <a:ext cx="1165108" cy="1043153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" idx="0"/>
            <a:endCxn id="21" idx="3"/>
          </p:cNvCxnSpPr>
          <p:nvPr/>
        </p:nvCxnSpPr>
        <p:spPr>
          <a:xfrm rot="16200000" flipV="1">
            <a:off x="6231025" y="2135505"/>
            <a:ext cx="739083" cy="2691818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" idx="1"/>
            <a:endCxn id="21" idx="1"/>
          </p:cNvCxnSpPr>
          <p:nvPr/>
        </p:nvCxnSpPr>
        <p:spPr>
          <a:xfrm rot="5400000" flipH="1" flipV="1">
            <a:off x="2317243" y="2320003"/>
            <a:ext cx="567342" cy="2151081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714137" y="518542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API</a:t>
            </a:r>
          </a:p>
        </p:txBody>
      </p:sp>
      <p:cxnSp>
        <p:nvCxnSpPr>
          <p:cNvPr id="43" name="Elbow Connector 42"/>
          <p:cNvCxnSpPr>
            <a:stCxn id="40" idx="0"/>
            <a:endCxn id="21" idx="2"/>
          </p:cNvCxnSpPr>
          <p:nvPr/>
        </p:nvCxnSpPr>
        <p:spPr>
          <a:xfrm rot="5400000" flipH="1" flipV="1">
            <a:off x="3118172" y="3838038"/>
            <a:ext cx="1732451" cy="962318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621094" y="518542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</a:p>
        </p:txBody>
      </p:sp>
      <p:cxnSp>
        <p:nvCxnSpPr>
          <p:cNvPr id="47" name="Elbow Connector 46"/>
          <p:cNvCxnSpPr>
            <a:stCxn id="46" idx="0"/>
            <a:endCxn id="21" idx="2"/>
          </p:cNvCxnSpPr>
          <p:nvPr/>
        </p:nvCxnSpPr>
        <p:spPr>
          <a:xfrm rot="16200000" flipV="1">
            <a:off x="4071651" y="3846877"/>
            <a:ext cx="1732451" cy="944639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1857674" y="277077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495236" y="277077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br>
              <a:rPr lang="en-US" dirty="0" smtClean="0"/>
            </a:br>
            <a:r>
              <a:rPr lang="en-US" dirty="0" smtClean="0"/>
              <a:t>Service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29932" y="128336"/>
            <a:ext cx="20140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Use pub/sub to communicate to all of your distributed services commands like reset cache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doing this?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for failure.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 for speed.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Loan system</a:t>
            </a:r>
          </a:p>
          <a:p>
            <a:r>
              <a:rPr lang="en-US" dirty="0" smtClean="0"/>
              <a:t>Saves clients</a:t>
            </a:r>
          </a:p>
          <a:p>
            <a:r>
              <a:rPr lang="en-US" dirty="0" smtClean="0"/>
              <a:t>When a client is saved we are instructed by the business to do the following:</a:t>
            </a:r>
          </a:p>
          <a:p>
            <a:pPr lvl="1"/>
            <a:r>
              <a:rPr lang="en-US" dirty="0" smtClean="0"/>
              <a:t>Save to database</a:t>
            </a:r>
          </a:p>
          <a:p>
            <a:pPr lvl="1"/>
            <a:r>
              <a:rPr lang="en-US" dirty="0" smtClean="0"/>
              <a:t>Send client data to vendor for snail mail marketing</a:t>
            </a:r>
          </a:p>
          <a:p>
            <a:pPr lvl="1"/>
            <a:r>
              <a:rPr lang="en-US" dirty="0" smtClean="0"/>
              <a:t>Send welcome email</a:t>
            </a:r>
          </a:p>
          <a:p>
            <a:pPr lvl="1"/>
            <a:r>
              <a:rPr lang="en-US" dirty="0" smtClean="0"/>
              <a:t>Run client qualification (lots of moving pieces)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0071" y="652017"/>
            <a:ext cx="750844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SaveNewClient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SaveToDatabase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NotifyVendorForMailing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SendWelcomeEmail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cq.Qualification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qual.ClosingMetrics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GetClientClosingBIData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366" y="691909"/>
            <a:ext cx="858310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SaveClient(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SaveToDatabase(c);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NotifyVendorForMailing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SendWelcomeEmail(c);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ClientWithQualification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cq.Qualification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multiple failures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cq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QualifyNewClient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ClientQualification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GetWeather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GetFaceBookData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GetTwitterData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qual.ClosingMetrics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GetClientClosingBIData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//failure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5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is inevitable</a:t>
            </a:r>
          </a:p>
          <a:p>
            <a:r>
              <a:rPr lang="en-US" dirty="0" smtClean="0"/>
              <a:t>Crossing boundaries</a:t>
            </a:r>
          </a:p>
          <a:p>
            <a:r>
              <a:rPr lang="en-US" dirty="0" smtClean="0"/>
              <a:t>Http isn’t a transactional protocol</a:t>
            </a:r>
          </a:p>
          <a:p>
            <a:r>
              <a:rPr lang="en-US" dirty="0" smtClean="0"/>
              <a:t>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587" y="2346395"/>
            <a:ext cx="73628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db.Clients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).Add(client);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DbContext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SaveChanges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ClientCreatedEvent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&gt;(client);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sender.Send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ClientCreatedEvent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&gt;(event);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Queue with Request/Reply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0587" y="2346395"/>
            <a:ext cx="73628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Post(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client)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Mapper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_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sender.Send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CreateClientCommand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client.RequestId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Queue </a:t>
            </a:r>
            <a:r>
              <a:rPr lang="en-US" dirty="0" err="1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irect Access Storage 8"/>
          <p:cNvSpPr/>
          <p:nvPr/>
        </p:nvSpPr>
        <p:spPr>
          <a:xfrm>
            <a:off x="3633783" y="844033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9" idx="2"/>
            <a:endCxn id="19" idx="0"/>
          </p:cNvCxnSpPr>
          <p:nvPr/>
        </p:nvCxnSpPr>
        <p:spPr>
          <a:xfrm rot="5400000">
            <a:off x="4138323" y="1830079"/>
            <a:ext cx="560454" cy="238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28258" y="2111497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br>
              <a:rPr lang="en-US" dirty="0" smtClean="0"/>
            </a:br>
            <a:r>
              <a:rPr lang="en-US" dirty="0" smtClean="0"/>
              <a:t>Router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78684" y="3331983"/>
            <a:ext cx="2877348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ClientCreatedEventHandler</a:t>
            </a:r>
            <a:endParaRPr lang="en-US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3098940" y="4456559"/>
            <a:ext cx="2643492" cy="65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Handle(</a:t>
            </a:r>
            <a:r>
              <a:rPr lang="en-US" dirty="0" err="1" smtClean="0"/>
              <a:t>IEvent</a:t>
            </a:r>
            <a:r>
              <a:rPr lang="en-US" dirty="0" smtClean="0"/>
              <a:t> event);</a:t>
            </a:r>
          </a:p>
        </p:txBody>
      </p:sp>
      <p:cxnSp>
        <p:nvCxnSpPr>
          <p:cNvPr id="56" name="Elbow Connector 55"/>
          <p:cNvCxnSpPr>
            <a:stCxn id="19" idx="2"/>
            <a:endCxn id="53" idx="0"/>
          </p:cNvCxnSpPr>
          <p:nvPr/>
        </p:nvCxnSpPr>
        <p:spPr>
          <a:xfrm rot="5400000">
            <a:off x="4148215" y="3062839"/>
            <a:ext cx="538288" cy="1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55" idx="0"/>
          </p:cNvCxnSpPr>
          <p:nvPr/>
        </p:nvCxnSpPr>
        <p:spPr>
          <a:xfrm rot="16200000" flipH="1">
            <a:off x="4197833" y="4233706"/>
            <a:ext cx="442378" cy="332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7753" y="137024"/>
            <a:ext cx="1200150" cy="707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496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347 L 0.20069 0.00347 C 0.29062 0.00347 0.40139 0.17523 0.40139 0.31504 L 0.40139 0.62708 " pathEditMode="relative" rAng="0" ptsTypes="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69" y="3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.vimeocdn.com/ts/436/787/436787003_6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29" y="276347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92060" y="1163402"/>
            <a:ext cx="3802710" cy="5516351"/>
            <a:chOff x="2642136" y="1151046"/>
            <a:chExt cx="3802710" cy="55163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2136" y="1188142"/>
              <a:ext cx="3802710" cy="547925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561129" y="1151046"/>
              <a:ext cx="1989437" cy="531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/>
                <a:t>2013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605275" y="4707925"/>
            <a:ext cx="3624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4 Years in a Row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1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irect Access Storage 8"/>
          <p:cNvSpPr/>
          <p:nvPr/>
        </p:nvSpPr>
        <p:spPr>
          <a:xfrm>
            <a:off x="3633783" y="844033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Queue</a:t>
            </a:r>
            <a:endParaRPr lang="en-US" sz="1600" dirty="0"/>
          </a:p>
        </p:txBody>
      </p:sp>
      <p:cxnSp>
        <p:nvCxnSpPr>
          <p:cNvPr id="39" name="Elbow Connector 38"/>
          <p:cNvCxnSpPr>
            <a:stCxn id="9" idx="2"/>
            <a:endCxn id="19" idx="0"/>
          </p:cNvCxnSpPr>
          <p:nvPr/>
        </p:nvCxnSpPr>
        <p:spPr>
          <a:xfrm rot="5400000">
            <a:off x="4138323" y="1830079"/>
            <a:ext cx="560454" cy="238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628258" y="2111497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</a:t>
            </a:r>
            <a:br>
              <a:rPr lang="en-US" dirty="0" smtClean="0"/>
            </a:br>
            <a:r>
              <a:rPr lang="en-US" dirty="0" smtClean="0"/>
              <a:t>Router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78684" y="3331983"/>
            <a:ext cx="2877348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ClientCreatedEventHandler</a:t>
            </a:r>
            <a:endParaRPr lang="en-US" dirty="0" smtClean="0"/>
          </a:p>
        </p:txBody>
      </p:sp>
      <p:sp>
        <p:nvSpPr>
          <p:cNvPr id="55" name="Rounded Rectangle 54"/>
          <p:cNvSpPr/>
          <p:nvPr/>
        </p:nvSpPr>
        <p:spPr>
          <a:xfrm>
            <a:off x="3098940" y="4456559"/>
            <a:ext cx="2643492" cy="65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Handle(</a:t>
            </a:r>
            <a:r>
              <a:rPr lang="en-US" dirty="0" err="1" smtClean="0"/>
              <a:t>IEvent</a:t>
            </a:r>
            <a:r>
              <a:rPr lang="en-US" dirty="0" smtClean="0"/>
              <a:t> event);</a:t>
            </a:r>
          </a:p>
        </p:txBody>
      </p:sp>
      <p:cxnSp>
        <p:nvCxnSpPr>
          <p:cNvPr id="56" name="Elbow Connector 55"/>
          <p:cNvCxnSpPr>
            <a:stCxn id="19" idx="2"/>
            <a:endCxn id="53" idx="0"/>
          </p:cNvCxnSpPr>
          <p:nvPr/>
        </p:nvCxnSpPr>
        <p:spPr>
          <a:xfrm rot="5400000">
            <a:off x="4148215" y="3062839"/>
            <a:ext cx="538288" cy="1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55" idx="0"/>
          </p:cNvCxnSpPr>
          <p:nvPr/>
        </p:nvCxnSpPr>
        <p:spPr>
          <a:xfrm rot="16200000" flipH="1">
            <a:off x="4197833" y="4233706"/>
            <a:ext cx="442378" cy="332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912533" y="5441616"/>
            <a:ext cx="3145492" cy="707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ClientQualificationCommand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96296E-6 L 0.10191 -2.96296E-6 C 0.14757 -2.96296E-6 0.20382 -0.19213 0.20382 -0.34815 L 0.20382 -0.69629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91" y="-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Commands /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Fires the </a:t>
            </a:r>
            <a:r>
              <a:rPr lang="en-US" b="1" dirty="0" err="1" smtClean="0"/>
              <a:t>CreateClientCommand</a:t>
            </a:r>
            <a:endParaRPr lang="en-US" b="1" dirty="0" smtClean="0"/>
          </a:p>
          <a:p>
            <a:pPr lvl="1"/>
            <a:r>
              <a:rPr lang="en-US" i="1" dirty="0" err="1" smtClean="0"/>
              <a:t>ClientCreatedEvent</a:t>
            </a:r>
            <a:endParaRPr lang="en-US" i="1" dirty="0" smtClean="0"/>
          </a:p>
          <a:p>
            <a:r>
              <a:rPr lang="en-US" dirty="0" smtClean="0"/>
              <a:t>Fires the </a:t>
            </a:r>
            <a:r>
              <a:rPr lang="en-US" b="1" dirty="0" err="1" smtClean="0"/>
              <a:t>NotifyVendorCommand</a:t>
            </a:r>
            <a:endParaRPr lang="en-US" b="1" dirty="0" smtClean="0"/>
          </a:p>
          <a:p>
            <a:pPr lvl="1"/>
            <a:r>
              <a:rPr lang="en-US" dirty="0" err="1" smtClean="0"/>
              <a:t>NotifyVendorCompletedEvent</a:t>
            </a:r>
            <a:r>
              <a:rPr lang="en-US" dirty="0" smtClean="0"/>
              <a:t> (push)</a:t>
            </a:r>
          </a:p>
          <a:p>
            <a:r>
              <a:rPr lang="en-US" dirty="0" smtClean="0"/>
              <a:t>Fires the </a:t>
            </a:r>
            <a:r>
              <a:rPr lang="en-US" b="1" dirty="0" err="1" smtClean="0"/>
              <a:t>SendEmailCommand</a:t>
            </a:r>
            <a:endParaRPr lang="en-US" b="1" dirty="0" smtClean="0"/>
          </a:p>
          <a:p>
            <a:pPr lvl="1"/>
            <a:r>
              <a:rPr lang="en-US" dirty="0" err="1" smtClean="0"/>
              <a:t>SendEmailCompletedEvent</a:t>
            </a:r>
            <a:r>
              <a:rPr lang="en-US" dirty="0" smtClean="0"/>
              <a:t> (push)</a:t>
            </a:r>
          </a:p>
          <a:p>
            <a:r>
              <a:rPr lang="en-US" dirty="0" smtClean="0"/>
              <a:t>Fires the </a:t>
            </a:r>
            <a:r>
              <a:rPr lang="en-US" b="1" dirty="0" err="1" smtClean="0"/>
              <a:t>QualificationCommand</a:t>
            </a:r>
            <a:endParaRPr lang="en-US" b="1" dirty="0" smtClean="0"/>
          </a:p>
          <a:p>
            <a:pPr lvl="1"/>
            <a:r>
              <a:rPr lang="en-US" i="1" dirty="0" err="1" smtClean="0"/>
              <a:t>QualificationCompletedEvent</a:t>
            </a:r>
            <a:r>
              <a:rPr lang="en-US" i="1" dirty="0" smtClean="0"/>
              <a:t> (push)</a:t>
            </a:r>
            <a:endParaRPr lang="en-US" i="1" dirty="0"/>
          </a:p>
          <a:p>
            <a:r>
              <a:rPr lang="en-US" dirty="0" smtClean="0"/>
              <a:t>Notify UI all processing is completed</a:t>
            </a:r>
          </a:p>
        </p:txBody>
      </p:sp>
    </p:spTree>
    <p:extLst>
      <p:ext uri="{BB962C8B-B14F-4D97-AF65-F5344CB8AC3E}">
        <p14:creationId xmlns:p14="http://schemas.microsoft.com/office/powerpoint/2010/main" val="207483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6.staticflickr.com/5481/9235686327_168142245c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73126"/>
            <a:ext cx="7787163" cy="648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8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472282" y="522492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IIS/</a:t>
            </a:r>
            <a:r>
              <a:rPr lang="en-US" dirty="0" err="1" smtClean="0"/>
              <a:t>AngularJS</a:t>
            </a:r>
            <a:endParaRPr lang="en-US" dirty="0" smtClean="0"/>
          </a:p>
        </p:txBody>
      </p:sp>
      <p:sp>
        <p:nvSpPr>
          <p:cNvPr id="4" name="Flowchart: Magnetic Disk 3"/>
          <p:cNvSpPr/>
          <p:nvPr/>
        </p:nvSpPr>
        <p:spPr>
          <a:xfrm>
            <a:off x="877228" y="4949070"/>
            <a:ext cx="1131221" cy="112083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/</a:t>
            </a:r>
          </a:p>
          <a:p>
            <a:pPr algn="ctr"/>
            <a:r>
              <a:rPr lang="en-US" dirty="0" smtClean="0"/>
              <a:t>NOSQL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934879" y="1511280"/>
            <a:ext cx="376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Technologies</a:t>
            </a:r>
            <a:endParaRPr lang="en-US" sz="2800" dirty="0"/>
          </a:p>
        </p:txBody>
      </p:sp>
      <p:sp>
        <p:nvSpPr>
          <p:cNvPr id="3" name="Flowchart: Direct Access Storage 2"/>
          <p:cNvSpPr/>
          <p:nvPr/>
        </p:nvSpPr>
        <p:spPr>
          <a:xfrm>
            <a:off x="7536093" y="4831232"/>
            <a:ext cx="1499494" cy="777354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br>
              <a:rPr lang="en-US" dirty="0" smtClean="0"/>
            </a:br>
            <a:r>
              <a:rPr lang="en-US" dirty="0" smtClean="0"/>
              <a:t>Fabric</a:t>
            </a:r>
            <a:endParaRPr lang="en-US" dirty="0"/>
          </a:p>
        </p:txBody>
      </p:sp>
      <p:cxnSp>
        <p:nvCxnSpPr>
          <p:cNvPr id="12" name="Elbow Connector 11"/>
          <p:cNvCxnSpPr>
            <a:stCxn id="13" idx="3"/>
            <a:endCxn id="3" idx="0"/>
          </p:cNvCxnSpPr>
          <p:nvPr/>
        </p:nvCxnSpPr>
        <p:spPr>
          <a:xfrm>
            <a:off x="5622301" y="3900961"/>
            <a:ext cx="2663539" cy="930271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1"/>
            <a:endCxn id="4" idx="1"/>
          </p:cNvCxnSpPr>
          <p:nvPr/>
        </p:nvCxnSpPr>
        <p:spPr>
          <a:xfrm rot="10800000" flipV="1">
            <a:off x="1442839" y="3900960"/>
            <a:ext cx="2601260" cy="1048109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044099" y="3559862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Stack</a:t>
            </a:r>
            <a:br>
              <a:rPr lang="en-US" dirty="0" smtClean="0"/>
            </a:br>
            <a:r>
              <a:rPr lang="en-US" dirty="0" err="1" smtClean="0"/>
              <a:t>Wep</a:t>
            </a:r>
            <a:r>
              <a:rPr lang="en-US" dirty="0" smtClean="0"/>
              <a:t> API</a:t>
            </a:r>
          </a:p>
        </p:txBody>
      </p:sp>
      <p:cxnSp>
        <p:nvCxnSpPr>
          <p:cNvPr id="19" name="Elbow Connector 18"/>
          <p:cNvCxnSpPr>
            <a:stCxn id="13" idx="0"/>
            <a:endCxn id="26" idx="2"/>
          </p:cNvCxnSpPr>
          <p:nvPr/>
        </p:nvCxnSpPr>
        <p:spPr>
          <a:xfrm rot="16200000" flipV="1">
            <a:off x="2677302" y="1403964"/>
            <a:ext cx="921437" cy="3390360"/>
          </a:xfrm>
          <a:prstGeom prst="bentConnector3">
            <a:avLst>
              <a:gd name="adj1" fmla="val 50000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147795" y="6023020"/>
            <a:ext cx="1578202" cy="682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Top Shelf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2983976" y="4901576"/>
            <a:ext cx="1571915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RabbitMQ</a:t>
            </a:r>
            <a:endParaRPr lang="en-US" sz="1600" dirty="0"/>
          </a:p>
        </p:txBody>
      </p:sp>
      <p:sp>
        <p:nvSpPr>
          <p:cNvPr id="22" name="Flowchart: Direct Access Storage 21"/>
          <p:cNvSpPr/>
          <p:nvPr/>
        </p:nvSpPr>
        <p:spPr>
          <a:xfrm>
            <a:off x="5033129" y="4892151"/>
            <a:ext cx="1775230" cy="70701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RabbitMQ</a:t>
            </a:r>
            <a:endParaRPr lang="en-US" sz="1600" dirty="0"/>
          </a:p>
        </p:txBody>
      </p:sp>
      <p:cxnSp>
        <p:nvCxnSpPr>
          <p:cNvPr id="23" name="Elbow Connector 22"/>
          <p:cNvCxnSpPr>
            <a:stCxn id="13" idx="2"/>
            <a:endCxn id="22" idx="0"/>
          </p:cNvCxnSpPr>
          <p:nvPr/>
        </p:nvCxnSpPr>
        <p:spPr>
          <a:xfrm rot="16200000" flipH="1">
            <a:off x="5051927" y="4023333"/>
            <a:ext cx="650091" cy="1087544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2"/>
            <a:endCxn id="9" idx="0"/>
          </p:cNvCxnSpPr>
          <p:nvPr/>
        </p:nvCxnSpPr>
        <p:spPr>
          <a:xfrm rot="5400000">
            <a:off x="3971809" y="4040185"/>
            <a:ext cx="659516" cy="1063266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" idx="1"/>
          </p:cNvCxnSpPr>
          <p:nvPr/>
        </p:nvCxnSpPr>
        <p:spPr>
          <a:xfrm>
            <a:off x="2762052" y="1319213"/>
            <a:ext cx="3710230" cy="26074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2"/>
            <a:endCxn id="21" idx="3"/>
          </p:cNvCxnSpPr>
          <p:nvPr/>
        </p:nvCxnSpPr>
        <p:spPr>
          <a:xfrm rot="5400000">
            <a:off x="4404118" y="3489962"/>
            <a:ext cx="4196037" cy="1552277"/>
          </a:xfrm>
          <a:prstGeom prst="bentConnector2">
            <a:avLst/>
          </a:prstGeom>
          <a:ln w="571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2"/>
            <a:endCxn id="21" idx="0"/>
          </p:cNvCxnSpPr>
          <p:nvPr/>
        </p:nvCxnSpPr>
        <p:spPr>
          <a:xfrm rot="16200000" flipH="1">
            <a:off x="4146198" y="5232322"/>
            <a:ext cx="414434" cy="1166962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2" idx="2"/>
            <a:endCxn id="21" idx="0"/>
          </p:cNvCxnSpPr>
          <p:nvPr/>
        </p:nvCxnSpPr>
        <p:spPr>
          <a:xfrm rot="5400000">
            <a:off x="5216891" y="5319166"/>
            <a:ext cx="423859" cy="983848"/>
          </a:xfrm>
          <a:prstGeom prst="bentConnector3">
            <a:avLst>
              <a:gd name="adj1" fmla="val 50000"/>
            </a:avLst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78334" y="2861862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SignalR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StartR</a:t>
            </a:r>
            <a:r>
              <a:rPr lang="en-US" dirty="0" smtClean="0"/>
              <a:t> – </a:t>
            </a:r>
            <a:r>
              <a:rPr lang="en-US" dirty="0" smtClean="0">
                <a:hlinkClick r:id="rId2"/>
              </a:rPr>
              <a:t>http://github.com/keithelder/StartR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6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arm2.staticflickr.com/1151/544361300_394d4ffcfc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7" y="127245"/>
            <a:ext cx="4952512" cy="590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8308" y="6119446"/>
            <a:ext cx="2274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Quicken ISM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42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Get you thinking different about how you build your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83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Disclaimer!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elong37.files.wordpress.com/2013/06/modern-web-application-logical-and-physical-architecture-high-level-design-with-spa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80" y="130747"/>
            <a:ext cx="5007991" cy="652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94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966407" y="2822175"/>
            <a:ext cx="1611983" cy="164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187773" y="4467765"/>
            <a:ext cx="1574279" cy="18943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cxnSp>
        <p:nvCxnSpPr>
          <p:cNvPr id="6" name="Elbow Connector 5"/>
          <p:cNvCxnSpPr>
            <a:stCxn id="2" idx="2"/>
            <a:endCxn id="4" idx="4"/>
          </p:cNvCxnSpPr>
          <p:nvPr/>
        </p:nvCxnSpPr>
        <p:spPr>
          <a:xfrm rot="5400000">
            <a:off x="4793633" y="2436185"/>
            <a:ext cx="947187" cy="501034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0"/>
            <a:endCxn id="26" idx="3"/>
          </p:cNvCxnSpPr>
          <p:nvPr/>
        </p:nvCxnSpPr>
        <p:spPr>
          <a:xfrm rot="16200000" flipV="1">
            <a:off x="4515745" y="-434480"/>
            <a:ext cx="1502962" cy="5010347"/>
          </a:xfrm>
          <a:prstGeom prst="bentConnector2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84222" y="856765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Request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2638425" cy="26384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621463" y="4941358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762052" y="3029875"/>
            <a:ext cx="3762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Blog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85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</TotalTime>
  <Words>1143</Words>
  <Application>Microsoft Office PowerPoint</Application>
  <PresentationFormat>On-screen Show (4:3)</PresentationFormat>
  <Paragraphs>245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Office Theme</vt:lpstr>
      <vt:lpstr>Web Application Re-Imagined for Today’s Demanding End Users</vt:lpstr>
      <vt:lpstr>PowerPoint Presentation</vt:lpstr>
      <vt:lpstr>Quicken Loans</vt:lpstr>
      <vt:lpstr>PowerPoint Presentation</vt:lpstr>
      <vt:lpstr>PowerPoint Presentation</vt:lpstr>
      <vt:lpstr>My Goal</vt:lpstr>
      <vt:lpstr>Disclaimer!</vt:lpstr>
      <vt:lpstr>PowerPoint Presentation</vt:lpstr>
      <vt:lpstr>PowerPoint Presentation</vt:lpstr>
      <vt:lpstr>PowerPoint Presentation</vt:lpstr>
      <vt:lpstr>PowerPoint Presentation</vt:lpstr>
      <vt:lpstr>What has happened in the last several years that end-users have figured out we could have been giving them all along?</vt:lpstr>
      <vt:lpstr>Real-time Updates and Push Notifications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Three Applications</vt:lpstr>
      <vt:lpstr>Monolithic apps are out. Composite applications are the new norm.</vt:lpstr>
      <vt:lpstr>It is all about messaging.</vt:lpstr>
      <vt:lpstr>Demo</vt:lpstr>
      <vt:lpstr>Web, API, Backend</vt:lpstr>
      <vt:lpstr>Web UI</vt:lpstr>
      <vt:lpstr>REST API</vt:lpstr>
      <vt:lpstr>REST API</vt:lpstr>
      <vt:lpstr>REST API</vt:lpstr>
      <vt:lpstr>REST API Calls</vt:lpstr>
      <vt:lpstr>Windows Service(s)</vt:lpstr>
      <vt:lpstr>PowerPoint Presentation</vt:lpstr>
      <vt:lpstr>Why are we doing this?</vt:lpstr>
      <vt:lpstr>Build for failure.</vt:lpstr>
      <vt:lpstr>Business Domain</vt:lpstr>
      <vt:lpstr>PowerPoint Presentation</vt:lpstr>
      <vt:lpstr>PowerPoint Presentation</vt:lpstr>
      <vt:lpstr>Problems</vt:lpstr>
      <vt:lpstr>Using Our Queue with Request/Reply</vt:lpstr>
      <vt:lpstr>Using Our Queue Async</vt:lpstr>
      <vt:lpstr>PowerPoint Presentation</vt:lpstr>
      <vt:lpstr>PowerPoint Presentation</vt:lpstr>
      <vt:lpstr>Workflow of Commands / Events</vt:lpstr>
      <vt:lpstr>PowerPoint Presentation</vt:lpstr>
      <vt:lpstr>PowerPoint Presentation</vt:lpstr>
      <vt:lpstr>Demo</vt:lpstr>
    </vt:vector>
  </TitlesOfParts>
  <Company>Quicken Loans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Re-Imagined for Today’s Demanding End Users</dc:title>
  <dc:creator>Elder, Keith</dc:creator>
  <cp:lastModifiedBy>Elder, Keith</cp:lastModifiedBy>
  <cp:revision>58</cp:revision>
  <dcterms:created xsi:type="dcterms:W3CDTF">2013-11-11T16:40:15Z</dcterms:created>
  <dcterms:modified xsi:type="dcterms:W3CDTF">2013-11-15T14:18:50Z</dcterms:modified>
</cp:coreProperties>
</file>