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9" r:id="rId3"/>
    <p:sldId id="298" r:id="rId4"/>
    <p:sldId id="300" r:id="rId5"/>
    <p:sldId id="301" r:id="rId6"/>
    <p:sldId id="257" r:id="rId7"/>
    <p:sldId id="303" r:id="rId8"/>
    <p:sldId id="258" r:id="rId9"/>
    <p:sldId id="260" r:id="rId10"/>
    <p:sldId id="261" r:id="rId11"/>
    <p:sldId id="263" r:id="rId12"/>
    <p:sldId id="276" r:id="rId13"/>
    <p:sldId id="277" r:id="rId14"/>
    <p:sldId id="279" r:id="rId15"/>
    <p:sldId id="278" r:id="rId16"/>
    <p:sldId id="313" r:id="rId17"/>
    <p:sldId id="262" r:id="rId18"/>
    <p:sldId id="264" r:id="rId19"/>
    <p:sldId id="273" r:id="rId20"/>
    <p:sldId id="267" r:id="rId21"/>
    <p:sldId id="302" r:id="rId22"/>
    <p:sldId id="296" r:id="rId23"/>
    <p:sldId id="304" r:id="rId24"/>
    <p:sldId id="280" r:id="rId25"/>
    <p:sldId id="268" r:id="rId26"/>
    <p:sldId id="269" r:id="rId27"/>
    <p:sldId id="270" r:id="rId28"/>
    <p:sldId id="271" r:id="rId29"/>
    <p:sldId id="275" r:id="rId30"/>
    <p:sldId id="272" r:id="rId31"/>
    <p:sldId id="274" r:id="rId32"/>
    <p:sldId id="285" r:id="rId33"/>
    <p:sldId id="286" r:id="rId34"/>
    <p:sldId id="293" r:id="rId35"/>
    <p:sldId id="283" r:id="rId36"/>
    <p:sldId id="284" r:id="rId37"/>
    <p:sldId id="287" r:id="rId38"/>
    <p:sldId id="289" r:id="rId39"/>
    <p:sldId id="290" r:id="rId40"/>
    <p:sldId id="308" r:id="rId41"/>
    <p:sldId id="310" r:id="rId42"/>
    <p:sldId id="309" r:id="rId43"/>
    <p:sldId id="311" r:id="rId44"/>
    <p:sldId id="312" r:id="rId45"/>
    <p:sldId id="288" r:id="rId46"/>
    <p:sldId id="291" r:id="rId47"/>
    <p:sldId id="292" r:id="rId48"/>
    <p:sldId id="294" r:id="rId49"/>
    <p:sldId id="295" r:id="rId50"/>
    <p:sldId id="297"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59598" autoAdjust="0"/>
  </p:normalViewPr>
  <p:slideViewPr>
    <p:cSldViewPr snapToGrid="0">
      <p:cViewPr varScale="1">
        <p:scale>
          <a:sx n="51" d="100"/>
          <a:sy n="51" d="100"/>
        </p:scale>
        <p:origin x="181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41553-550C-4AB8-81B0-F44A8C179EC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449CD2E-AEA7-404C-85A8-7244FB91FEE3}">
      <dgm:prSet/>
      <dgm:spPr/>
      <dgm:t>
        <a:bodyPr/>
        <a:lstStyle/>
        <a:p>
          <a:pPr rtl="0"/>
          <a:r>
            <a:rPr lang="en-US" dirty="0" smtClean="0"/>
            <a:t>Web UI</a:t>
          </a:r>
          <a:endParaRPr lang="en-US" dirty="0"/>
        </a:p>
      </dgm:t>
    </dgm:pt>
    <dgm:pt modelId="{5554331F-5FE6-45B0-95D8-2424BA412822}" type="parTrans" cxnId="{AB844E74-F414-45B4-B45C-92A8982E41E4}">
      <dgm:prSet/>
      <dgm:spPr/>
      <dgm:t>
        <a:bodyPr/>
        <a:lstStyle/>
        <a:p>
          <a:endParaRPr lang="en-US"/>
        </a:p>
      </dgm:t>
    </dgm:pt>
    <dgm:pt modelId="{F28F2FCE-3B0A-4746-B39E-D3CE3C0A529F}" type="sibTrans" cxnId="{AB844E74-F414-45B4-B45C-92A8982E41E4}">
      <dgm:prSet/>
      <dgm:spPr/>
      <dgm:t>
        <a:bodyPr/>
        <a:lstStyle/>
        <a:p>
          <a:endParaRPr lang="en-US"/>
        </a:p>
      </dgm:t>
    </dgm:pt>
    <dgm:pt modelId="{77522A66-C600-4264-ABC0-53ADFFE10D3C}">
      <dgm:prSet/>
      <dgm:spPr/>
      <dgm:t>
        <a:bodyPr/>
        <a:lstStyle/>
        <a:p>
          <a:pPr rtl="0"/>
          <a:r>
            <a:rPr lang="en-US" dirty="0" smtClean="0"/>
            <a:t>REST API</a:t>
          </a:r>
          <a:endParaRPr lang="en-US" dirty="0"/>
        </a:p>
      </dgm:t>
    </dgm:pt>
    <dgm:pt modelId="{2318F7B0-0C0B-445A-8DFB-23D773D40751}" type="parTrans" cxnId="{B0D18A82-32F9-40E5-80D5-9780F380C406}">
      <dgm:prSet/>
      <dgm:spPr/>
      <dgm:t>
        <a:bodyPr/>
        <a:lstStyle/>
        <a:p>
          <a:endParaRPr lang="en-US"/>
        </a:p>
      </dgm:t>
    </dgm:pt>
    <dgm:pt modelId="{AF61CEC0-DFB3-4130-8164-B35DB6513440}" type="sibTrans" cxnId="{B0D18A82-32F9-40E5-80D5-9780F380C406}">
      <dgm:prSet/>
      <dgm:spPr/>
      <dgm:t>
        <a:bodyPr/>
        <a:lstStyle/>
        <a:p>
          <a:endParaRPr lang="en-US"/>
        </a:p>
      </dgm:t>
    </dgm:pt>
    <dgm:pt modelId="{2B0220C1-507A-4353-8221-E823C2EC185F}">
      <dgm:prSet/>
      <dgm:spPr/>
      <dgm:t>
        <a:bodyPr/>
        <a:lstStyle/>
        <a:p>
          <a:pPr rtl="0"/>
          <a:r>
            <a:rPr lang="en-US" dirty="0" smtClean="0"/>
            <a:t>Windows Service</a:t>
          </a:r>
          <a:endParaRPr lang="en-US" dirty="0"/>
        </a:p>
      </dgm:t>
    </dgm:pt>
    <dgm:pt modelId="{9FB632B0-A372-457D-A4A4-A50CAD7214A4}" type="parTrans" cxnId="{BB96513F-9FDF-497D-A34E-9FAA19F56C62}">
      <dgm:prSet/>
      <dgm:spPr/>
      <dgm:t>
        <a:bodyPr/>
        <a:lstStyle/>
        <a:p>
          <a:endParaRPr lang="en-US"/>
        </a:p>
      </dgm:t>
    </dgm:pt>
    <dgm:pt modelId="{F4F01357-053C-4583-BAC4-D138A8748890}" type="sibTrans" cxnId="{BB96513F-9FDF-497D-A34E-9FAA19F56C62}">
      <dgm:prSet/>
      <dgm:spPr/>
      <dgm:t>
        <a:bodyPr/>
        <a:lstStyle/>
        <a:p>
          <a:endParaRPr lang="en-US"/>
        </a:p>
      </dgm:t>
    </dgm:pt>
    <dgm:pt modelId="{78D3CF8E-CA3D-47BE-A863-2DCFC25E8260}" type="pres">
      <dgm:prSet presAssocID="{34741553-550C-4AB8-81B0-F44A8C179EC5}" presName="outerComposite" presStyleCnt="0">
        <dgm:presLayoutVars>
          <dgm:chMax val="5"/>
          <dgm:dir/>
          <dgm:resizeHandles val="exact"/>
        </dgm:presLayoutVars>
      </dgm:prSet>
      <dgm:spPr/>
      <dgm:t>
        <a:bodyPr/>
        <a:lstStyle/>
        <a:p>
          <a:endParaRPr lang="en-US"/>
        </a:p>
      </dgm:t>
    </dgm:pt>
    <dgm:pt modelId="{B489AC82-1BBB-4472-A4FE-FC039C12BF90}" type="pres">
      <dgm:prSet presAssocID="{34741553-550C-4AB8-81B0-F44A8C179EC5}" presName="dummyMaxCanvas" presStyleCnt="0">
        <dgm:presLayoutVars/>
      </dgm:prSet>
      <dgm:spPr/>
    </dgm:pt>
    <dgm:pt modelId="{D88C0EE2-567E-4AEC-BB24-9A5F45F1D9AE}" type="pres">
      <dgm:prSet presAssocID="{34741553-550C-4AB8-81B0-F44A8C179EC5}" presName="ThreeNodes_1" presStyleLbl="node1" presStyleIdx="0" presStyleCnt="3">
        <dgm:presLayoutVars>
          <dgm:bulletEnabled val="1"/>
        </dgm:presLayoutVars>
      </dgm:prSet>
      <dgm:spPr/>
      <dgm:t>
        <a:bodyPr/>
        <a:lstStyle/>
        <a:p>
          <a:endParaRPr lang="en-US"/>
        </a:p>
      </dgm:t>
    </dgm:pt>
    <dgm:pt modelId="{D17AC1BF-566E-4F34-AD9A-24367C1BDD29}" type="pres">
      <dgm:prSet presAssocID="{34741553-550C-4AB8-81B0-F44A8C179EC5}" presName="ThreeNodes_2" presStyleLbl="node1" presStyleIdx="1" presStyleCnt="3">
        <dgm:presLayoutVars>
          <dgm:bulletEnabled val="1"/>
        </dgm:presLayoutVars>
      </dgm:prSet>
      <dgm:spPr/>
      <dgm:t>
        <a:bodyPr/>
        <a:lstStyle/>
        <a:p>
          <a:endParaRPr lang="en-US"/>
        </a:p>
      </dgm:t>
    </dgm:pt>
    <dgm:pt modelId="{F6DB8695-4A9B-45F2-940F-89F23482B0E2}" type="pres">
      <dgm:prSet presAssocID="{34741553-550C-4AB8-81B0-F44A8C179EC5}" presName="ThreeNodes_3" presStyleLbl="node1" presStyleIdx="2" presStyleCnt="3">
        <dgm:presLayoutVars>
          <dgm:bulletEnabled val="1"/>
        </dgm:presLayoutVars>
      </dgm:prSet>
      <dgm:spPr/>
      <dgm:t>
        <a:bodyPr/>
        <a:lstStyle/>
        <a:p>
          <a:endParaRPr lang="en-US"/>
        </a:p>
      </dgm:t>
    </dgm:pt>
    <dgm:pt modelId="{86695C5A-06EA-485E-ACC8-75734A588F87}" type="pres">
      <dgm:prSet presAssocID="{34741553-550C-4AB8-81B0-F44A8C179EC5}" presName="ThreeConn_1-2" presStyleLbl="fgAccFollowNode1" presStyleIdx="0" presStyleCnt="2">
        <dgm:presLayoutVars>
          <dgm:bulletEnabled val="1"/>
        </dgm:presLayoutVars>
      </dgm:prSet>
      <dgm:spPr/>
      <dgm:t>
        <a:bodyPr/>
        <a:lstStyle/>
        <a:p>
          <a:endParaRPr lang="en-US"/>
        </a:p>
      </dgm:t>
    </dgm:pt>
    <dgm:pt modelId="{2B197E85-C88B-4AE5-B12C-56621D9F7C4A}" type="pres">
      <dgm:prSet presAssocID="{34741553-550C-4AB8-81B0-F44A8C179EC5}" presName="ThreeConn_2-3" presStyleLbl="fgAccFollowNode1" presStyleIdx="1" presStyleCnt="2">
        <dgm:presLayoutVars>
          <dgm:bulletEnabled val="1"/>
        </dgm:presLayoutVars>
      </dgm:prSet>
      <dgm:spPr/>
      <dgm:t>
        <a:bodyPr/>
        <a:lstStyle/>
        <a:p>
          <a:endParaRPr lang="en-US"/>
        </a:p>
      </dgm:t>
    </dgm:pt>
    <dgm:pt modelId="{F160900D-FA59-4B6A-A4AC-2796F4E7C3A0}" type="pres">
      <dgm:prSet presAssocID="{34741553-550C-4AB8-81B0-F44A8C179EC5}" presName="ThreeNodes_1_text" presStyleLbl="node1" presStyleIdx="2" presStyleCnt="3">
        <dgm:presLayoutVars>
          <dgm:bulletEnabled val="1"/>
        </dgm:presLayoutVars>
      </dgm:prSet>
      <dgm:spPr/>
      <dgm:t>
        <a:bodyPr/>
        <a:lstStyle/>
        <a:p>
          <a:endParaRPr lang="en-US"/>
        </a:p>
      </dgm:t>
    </dgm:pt>
    <dgm:pt modelId="{93FD542C-E216-4D59-AE41-E5805CCAB36D}" type="pres">
      <dgm:prSet presAssocID="{34741553-550C-4AB8-81B0-F44A8C179EC5}" presName="ThreeNodes_2_text" presStyleLbl="node1" presStyleIdx="2" presStyleCnt="3">
        <dgm:presLayoutVars>
          <dgm:bulletEnabled val="1"/>
        </dgm:presLayoutVars>
      </dgm:prSet>
      <dgm:spPr/>
      <dgm:t>
        <a:bodyPr/>
        <a:lstStyle/>
        <a:p>
          <a:endParaRPr lang="en-US"/>
        </a:p>
      </dgm:t>
    </dgm:pt>
    <dgm:pt modelId="{A535FFAC-3FCD-49C5-852D-24DEC9007C3B}" type="pres">
      <dgm:prSet presAssocID="{34741553-550C-4AB8-81B0-F44A8C179EC5}" presName="ThreeNodes_3_text" presStyleLbl="node1" presStyleIdx="2" presStyleCnt="3">
        <dgm:presLayoutVars>
          <dgm:bulletEnabled val="1"/>
        </dgm:presLayoutVars>
      </dgm:prSet>
      <dgm:spPr/>
      <dgm:t>
        <a:bodyPr/>
        <a:lstStyle/>
        <a:p>
          <a:endParaRPr lang="en-US"/>
        </a:p>
      </dgm:t>
    </dgm:pt>
  </dgm:ptLst>
  <dgm:cxnLst>
    <dgm:cxn modelId="{25C9D17F-FA1C-434F-9942-0BECCB9FF35A}" type="presOf" srcId="{2B0220C1-507A-4353-8221-E823C2EC185F}" destId="{A535FFAC-3FCD-49C5-852D-24DEC9007C3B}" srcOrd="1" destOrd="0" presId="urn:microsoft.com/office/officeart/2005/8/layout/vProcess5"/>
    <dgm:cxn modelId="{6A7E068F-1C03-4035-9887-272768D80D7C}" type="presOf" srcId="{77522A66-C600-4264-ABC0-53ADFFE10D3C}" destId="{D17AC1BF-566E-4F34-AD9A-24367C1BDD29}" srcOrd="0" destOrd="0" presId="urn:microsoft.com/office/officeart/2005/8/layout/vProcess5"/>
    <dgm:cxn modelId="{B0D18A82-32F9-40E5-80D5-9780F380C406}" srcId="{34741553-550C-4AB8-81B0-F44A8C179EC5}" destId="{77522A66-C600-4264-ABC0-53ADFFE10D3C}" srcOrd="1" destOrd="0" parTransId="{2318F7B0-0C0B-445A-8DFB-23D773D40751}" sibTransId="{AF61CEC0-DFB3-4130-8164-B35DB6513440}"/>
    <dgm:cxn modelId="{DA351EE9-5606-4D07-AC69-36369F370BF3}" type="presOf" srcId="{AF61CEC0-DFB3-4130-8164-B35DB6513440}" destId="{2B197E85-C88B-4AE5-B12C-56621D9F7C4A}" srcOrd="0" destOrd="0" presId="urn:microsoft.com/office/officeart/2005/8/layout/vProcess5"/>
    <dgm:cxn modelId="{2FE554F9-6672-4316-95D6-621416568C1C}" type="presOf" srcId="{F28F2FCE-3B0A-4746-B39E-D3CE3C0A529F}" destId="{86695C5A-06EA-485E-ACC8-75734A588F87}" srcOrd="0" destOrd="0" presId="urn:microsoft.com/office/officeart/2005/8/layout/vProcess5"/>
    <dgm:cxn modelId="{5B8C5942-55B5-4B16-B567-9A8425D238B5}" type="presOf" srcId="{77522A66-C600-4264-ABC0-53ADFFE10D3C}" destId="{93FD542C-E216-4D59-AE41-E5805CCAB36D}" srcOrd="1" destOrd="0" presId="urn:microsoft.com/office/officeart/2005/8/layout/vProcess5"/>
    <dgm:cxn modelId="{B13CFBC3-0D5A-474A-925B-ABF98B7A6354}" type="presOf" srcId="{2B0220C1-507A-4353-8221-E823C2EC185F}" destId="{F6DB8695-4A9B-45F2-940F-89F23482B0E2}" srcOrd="0" destOrd="0" presId="urn:microsoft.com/office/officeart/2005/8/layout/vProcess5"/>
    <dgm:cxn modelId="{AB844E74-F414-45B4-B45C-92A8982E41E4}" srcId="{34741553-550C-4AB8-81B0-F44A8C179EC5}" destId="{C449CD2E-AEA7-404C-85A8-7244FB91FEE3}" srcOrd="0" destOrd="0" parTransId="{5554331F-5FE6-45B0-95D8-2424BA412822}" sibTransId="{F28F2FCE-3B0A-4746-B39E-D3CE3C0A529F}"/>
    <dgm:cxn modelId="{860035B4-AD2E-4522-A204-71C45434A5C0}" type="presOf" srcId="{34741553-550C-4AB8-81B0-F44A8C179EC5}" destId="{78D3CF8E-CA3D-47BE-A863-2DCFC25E8260}" srcOrd="0" destOrd="0" presId="urn:microsoft.com/office/officeart/2005/8/layout/vProcess5"/>
    <dgm:cxn modelId="{6707BE5D-D568-4D7D-9739-CF80DFC3E064}" type="presOf" srcId="{C449CD2E-AEA7-404C-85A8-7244FB91FEE3}" destId="{D88C0EE2-567E-4AEC-BB24-9A5F45F1D9AE}" srcOrd="0" destOrd="0" presId="urn:microsoft.com/office/officeart/2005/8/layout/vProcess5"/>
    <dgm:cxn modelId="{BB96513F-9FDF-497D-A34E-9FAA19F56C62}" srcId="{34741553-550C-4AB8-81B0-F44A8C179EC5}" destId="{2B0220C1-507A-4353-8221-E823C2EC185F}" srcOrd="2" destOrd="0" parTransId="{9FB632B0-A372-457D-A4A4-A50CAD7214A4}" sibTransId="{F4F01357-053C-4583-BAC4-D138A8748890}"/>
    <dgm:cxn modelId="{03C42A33-A856-4443-834E-2CCEF3BEE7A5}" type="presOf" srcId="{C449CD2E-AEA7-404C-85A8-7244FB91FEE3}" destId="{F160900D-FA59-4B6A-A4AC-2796F4E7C3A0}" srcOrd="1" destOrd="0" presId="urn:microsoft.com/office/officeart/2005/8/layout/vProcess5"/>
    <dgm:cxn modelId="{2E0C87B5-177E-4B0A-826A-93DDE05C70A4}" type="presParOf" srcId="{78D3CF8E-CA3D-47BE-A863-2DCFC25E8260}" destId="{B489AC82-1BBB-4472-A4FE-FC039C12BF90}" srcOrd="0" destOrd="0" presId="urn:microsoft.com/office/officeart/2005/8/layout/vProcess5"/>
    <dgm:cxn modelId="{02FB82AB-75E6-4361-A28E-C83346D22A9E}" type="presParOf" srcId="{78D3CF8E-CA3D-47BE-A863-2DCFC25E8260}" destId="{D88C0EE2-567E-4AEC-BB24-9A5F45F1D9AE}" srcOrd="1" destOrd="0" presId="urn:microsoft.com/office/officeart/2005/8/layout/vProcess5"/>
    <dgm:cxn modelId="{83164E2F-D51C-43C4-A40D-B562076E53FA}" type="presParOf" srcId="{78D3CF8E-CA3D-47BE-A863-2DCFC25E8260}" destId="{D17AC1BF-566E-4F34-AD9A-24367C1BDD29}" srcOrd="2" destOrd="0" presId="urn:microsoft.com/office/officeart/2005/8/layout/vProcess5"/>
    <dgm:cxn modelId="{A91EDE7A-E599-41A2-B3F6-B4C146F7CB01}" type="presParOf" srcId="{78D3CF8E-CA3D-47BE-A863-2DCFC25E8260}" destId="{F6DB8695-4A9B-45F2-940F-89F23482B0E2}" srcOrd="3" destOrd="0" presId="urn:microsoft.com/office/officeart/2005/8/layout/vProcess5"/>
    <dgm:cxn modelId="{22DC0755-E9E2-4BEE-ADCC-7710F6D1FA60}" type="presParOf" srcId="{78D3CF8E-CA3D-47BE-A863-2DCFC25E8260}" destId="{86695C5A-06EA-485E-ACC8-75734A588F87}" srcOrd="4" destOrd="0" presId="urn:microsoft.com/office/officeart/2005/8/layout/vProcess5"/>
    <dgm:cxn modelId="{78295CA6-F98E-4102-AAA1-A49649104F0A}" type="presParOf" srcId="{78D3CF8E-CA3D-47BE-A863-2DCFC25E8260}" destId="{2B197E85-C88B-4AE5-B12C-56621D9F7C4A}" srcOrd="5" destOrd="0" presId="urn:microsoft.com/office/officeart/2005/8/layout/vProcess5"/>
    <dgm:cxn modelId="{E5C3FF54-A6E6-4993-B043-5B1655F2FC8D}" type="presParOf" srcId="{78D3CF8E-CA3D-47BE-A863-2DCFC25E8260}" destId="{F160900D-FA59-4B6A-A4AC-2796F4E7C3A0}" srcOrd="6" destOrd="0" presId="urn:microsoft.com/office/officeart/2005/8/layout/vProcess5"/>
    <dgm:cxn modelId="{EB463956-085F-421A-95A9-E16AE0E607E3}" type="presParOf" srcId="{78D3CF8E-CA3D-47BE-A863-2DCFC25E8260}" destId="{93FD542C-E216-4D59-AE41-E5805CCAB36D}" srcOrd="7" destOrd="0" presId="urn:microsoft.com/office/officeart/2005/8/layout/vProcess5"/>
    <dgm:cxn modelId="{AF3C2AEA-6B1F-43C1-8644-778FEE850955}" type="presParOf" srcId="{78D3CF8E-CA3D-47BE-A863-2DCFC25E8260}" destId="{A535FFAC-3FCD-49C5-852D-24DEC9007C3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8EE1B-BF2E-4EC6-9960-4F0C8727673B}" type="datetimeFigureOut">
              <a:rPr lang="en-US" smtClean="0"/>
              <a:t>12/19/2013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6D990-5DC8-441D-B0B5-E980ED32EE7A}" type="slidenum">
              <a:rPr lang="en-US" smtClean="0"/>
              <a:t>‹#›</a:t>
            </a:fld>
            <a:endParaRPr lang="en-US"/>
          </a:p>
        </p:txBody>
      </p:sp>
    </p:spTree>
    <p:extLst>
      <p:ext uri="{BB962C8B-B14F-4D97-AF65-F5344CB8AC3E}">
        <p14:creationId xmlns:p14="http://schemas.microsoft.com/office/powerpoint/2010/main" val="108028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Quicken Loans we do not have mission statements. We have ISMS. Tying in our JD Power awards this is the ISM that drives us and why we are #1 in client satisfaction. This ISM is what also drives me in building amazing applications that make sure when a client is supposed to get an email, they get it, each and every time. Or a text message alert from our platform each and every time.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5</a:t>
            </a:fld>
            <a:endParaRPr lang="en-US"/>
          </a:p>
        </p:txBody>
      </p:sp>
    </p:spTree>
    <p:extLst>
      <p:ext uri="{BB962C8B-B14F-4D97-AF65-F5344CB8AC3E}">
        <p14:creationId xmlns:p14="http://schemas.microsoft.com/office/powerpoint/2010/main" val="2715939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36</a:t>
            </a:fld>
            <a:endParaRPr lang="en-US"/>
          </a:p>
        </p:txBody>
      </p:sp>
    </p:spTree>
    <p:extLst>
      <p:ext uri="{BB962C8B-B14F-4D97-AF65-F5344CB8AC3E}">
        <p14:creationId xmlns:p14="http://schemas.microsoft.com/office/powerpoint/2010/main" val="23131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that come into the queue are then pushed to the</a:t>
            </a:r>
            <a:r>
              <a:rPr lang="en-US" baseline="0" dirty="0" smtClean="0"/>
              <a:t> windows service(s) and are then handed off to a message router. </a:t>
            </a:r>
          </a:p>
          <a:p>
            <a:endParaRPr lang="en-US" baseline="0" dirty="0" smtClean="0"/>
          </a:p>
          <a:p>
            <a:r>
              <a:rPr lang="en-US" baseline="0" dirty="0" smtClean="0"/>
              <a:t>The message router merely looks at the root element to get its type, then </a:t>
            </a:r>
            <a:r>
              <a:rPr lang="en-US" baseline="0" dirty="0" err="1" smtClean="0"/>
              <a:t>deserializes</a:t>
            </a:r>
            <a:r>
              <a:rPr lang="en-US" baseline="0" dirty="0" smtClean="0"/>
              <a:t> that XML back into an Object. </a:t>
            </a:r>
          </a:p>
          <a:p>
            <a:endParaRPr lang="en-US" baseline="0" dirty="0" smtClean="0"/>
          </a:p>
          <a:p>
            <a:r>
              <a:rPr lang="en-US" baseline="0" dirty="0" smtClean="0"/>
              <a:t>The object is then passed to its handler (which is a class with the word *handler* </a:t>
            </a:r>
            <a:r>
              <a:rPr lang="en-US" baseline="0" dirty="0" err="1" smtClean="0"/>
              <a:t>appeneded</a:t>
            </a:r>
            <a:r>
              <a:rPr lang="en-US" baseline="0" dirty="0" smtClean="0"/>
              <a:t> to it). </a:t>
            </a:r>
          </a:p>
          <a:p>
            <a:endParaRPr lang="en-US" baseline="0" dirty="0" smtClean="0"/>
          </a:p>
          <a:p>
            <a:r>
              <a:rPr lang="en-US" baseline="0" dirty="0" smtClean="0"/>
              <a:t>The Handle method is then invoked in this class and the actions of that event or command are then carried out.</a:t>
            </a:r>
          </a:p>
          <a:p>
            <a:endParaRPr lang="en-US" baseline="0" dirty="0" smtClean="0"/>
          </a:p>
          <a:p>
            <a:r>
              <a:rPr lang="en-US" baseline="0" dirty="0" smtClean="0"/>
              <a:t>The example above shows an Event flowing into a system. </a:t>
            </a:r>
          </a:p>
          <a:p>
            <a:endParaRPr lang="en-US" baseline="0" dirty="0" smtClean="0"/>
          </a:p>
          <a:p>
            <a:r>
              <a:rPr lang="en-US" baseline="0" dirty="0" smtClean="0"/>
              <a:t>Events can trigger other commands and other events as well that will flow back into the message router as we’ll see on the next slide.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45</a:t>
            </a:fld>
            <a:endParaRPr lang="en-US"/>
          </a:p>
        </p:txBody>
      </p:sp>
    </p:spTree>
    <p:extLst>
      <p:ext uri="{BB962C8B-B14F-4D97-AF65-F5344CB8AC3E}">
        <p14:creationId xmlns:p14="http://schemas.microsoft.com/office/powerpoint/2010/main" val="33239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an event is received that notifies us that we need to run qualification. Thus a new command is created and placed on the queue.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46</a:t>
            </a:fld>
            <a:endParaRPr lang="en-US"/>
          </a:p>
        </p:txBody>
      </p:sp>
    </p:spTree>
    <p:extLst>
      <p:ext uri="{BB962C8B-B14F-4D97-AF65-F5344CB8AC3E}">
        <p14:creationId xmlns:p14="http://schemas.microsoft.com/office/powerpoint/2010/main" val="97397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7</a:t>
            </a:fld>
            <a:endParaRPr lang="en-US"/>
          </a:p>
        </p:txBody>
      </p:sp>
    </p:spTree>
    <p:extLst>
      <p:ext uri="{BB962C8B-B14F-4D97-AF65-F5344CB8AC3E}">
        <p14:creationId xmlns:p14="http://schemas.microsoft.com/office/powerpoint/2010/main" val="70656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this is primarily an architecture talk we are not going to be talking</a:t>
            </a:r>
            <a:r>
              <a:rPr lang="en-US" baseline="0" dirty="0" smtClean="0"/>
              <a:t> about this kind of stuff like </a:t>
            </a:r>
            <a:r>
              <a:rPr lang="en-US" baseline="0" dirty="0" err="1" smtClean="0"/>
              <a:t>IRepository</a:t>
            </a:r>
            <a:r>
              <a:rPr lang="en-US" baseline="0" dirty="0" smtClean="0"/>
              <a:t>, Unit of Work, etc. And even though this slide deck has every known buzz word known to man kind in it, if you build an app like this, it doesn’t work as we’ll learn. It is setup for failure right from the beginning.  So let’s ignore patterns and practices for now and move on. </a:t>
            </a:r>
          </a:p>
          <a:p>
            <a:endParaRPr lang="en-US" baseline="0" dirty="0" smtClean="0"/>
          </a:p>
          <a:p>
            <a:r>
              <a:rPr lang="en-US" baseline="0" dirty="0" smtClean="0"/>
              <a:t>Let’s look at a few architectures and talk about how they work.</a:t>
            </a:r>
          </a:p>
        </p:txBody>
      </p:sp>
      <p:sp>
        <p:nvSpPr>
          <p:cNvPr id="4" name="Slide Number Placeholder 3"/>
          <p:cNvSpPr>
            <a:spLocks noGrp="1"/>
          </p:cNvSpPr>
          <p:nvPr>
            <p:ph type="sldNum" sz="quarter" idx="10"/>
          </p:nvPr>
        </p:nvSpPr>
        <p:spPr/>
        <p:txBody>
          <a:bodyPr/>
          <a:lstStyle/>
          <a:p>
            <a:fld id="{2A86D990-5DC8-441D-B0B5-E980ED32EE7A}" type="slidenum">
              <a:rPr lang="en-US" smtClean="0"/>
              <a:t>8</a:t>
            </a:fld>
            <a:endParaRPr lang="en-US"/>
          </a:p>
        </p:txBody>
      </p:sp>
    </p:spTree>
    <p:extLst>
      <p:ext uri="{BB962C8B-B14F-4D97-AF65-F5344CB8AC3E}">
        <p14:creationId xmlns:p14="http://schemas.microsoft.com/office/powerpoint/2010/main" val="205925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there are countless applications built</a:t>
            </a:r>
            <a:r>
              <a:rPr lang="en-US" baseline="0" dirty="0" smtClean="0"/>
              <a:t> using the architecture in these last 3 slides, those applications are still not setup to provide end users what they really want. </a:t>
            </a:r>
          </a:p>
          <a:p>
            <a:endParaRPr lang="en-US" baseline="0" dirty="0" smtClean="0"/>
          </a:p>
          <a:p>
            <a:r>
              <a:rPr lang="en-US" baseline="0" dirty="0" smtClean="0"/>
              <a:t>And these applications are setup to not scale and handle large bursts of traffic and long running business transactions. Parts of the system are going to fail as we’ll look at and there is no way to recover them either.</a:t>
            </a:r>
          </a:p>
          <a:p>
            <a:r>
              <a:rPr lang="en-US" baseline="0" dirty="0" smtClean="0"/>
              <a:t/>
            </a:r>
            <a:br>
              <a:rPr lang="en-US" baseline="0" dirty="0" smtClean="0"/>
            </a:br>
            <a:r>
              <a:rPr lang="en-US" baseline="0" dirty="0" smtClean="0"/>
              <a:t>Here’s a question though.</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11</a:t>
            </a:fld>
            <a:endParaRPr lang="en-US"/>
          </a:p>
        </p:txBody>
      </p:sp>
    </p:spTree>
    <p:extLst>
      <p:ext uri="{BB962C8B-B14F-4D97-AF65-F5344CB8AC3E}">
        <p14:creationId xmlns:p14="http://schemas.microsoft.com/office/powerpoint/2010/main" val="352512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a:t>
            </a:r>
            <a:r>
              <a:rPr lang="en-US" baseline="0" dirty="0" smtClean="0"/>
              <a:t> longer *good enough* for our demanding end-users.</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15</a:t>
            </a:fld>
            <a:endParaRPr lang="en-US"/>
          </a:p>
        </p:txBody>
      </p:sp>
    </p:spTree>
    <p:extLst>
      <p:ext uri="{BB962C8B-B14F-4D97-AF65-F5344CB8AC3E}">
        <p14:creationId xmlns:p14="http://schemas.microsoft.com/office/powerpoint/2010/main" val="231067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As</a:t>
            </a:r>
            <a:r>
              <a:rPr lang="en-US" baseline="0" dirty="0" smtClean="0"/>
              <a:t> web developers we’ve finally realized we need an API for our apps. Smart Client </a:t>
            </a:r>
            <a:r>
              <a:rPr lang="en-US" baseline="0" dirty="0" err="1" smtClean="0"/>
              <a:t>devs</a:t>
            </a:r>
            <a:r>
              <a:rPr lang="en-US" baseline="0" dirty="0" smtClean="0"/>
              <a:t> have known this all along. And by API we don’t mean SOAP APIs either as those were never meant to work on the web. </a:t>
            </a:r>
          </a:p>
          <a:p>
            <a:endParaRPr lang="en-US" baseline="0" dirty="0" smtClean="0"/>
          </a:p>
          <a:p>
            <a:r>
              <a:rPr lang="en-US" baseline="0" dirty="0" smtClean="0"/>
              <a:t>So we started recently creating a services architecture into our apps. </a:t>
            </a:r>
          </a:p>
          <a:p>
            <a:endParaRPr lang="en-US" baseline="0" dirty="0" smtClean="0"/>
          </a:p>
        </p:txBody>
      </p:sp>
      <p:sp>
        <p:nvSpPr>
          <p:cNvPr id="4" name="Slide Number Placeholder 3"/>
          <p:cNvSpPr>
            <a:spLocks noGrp="1"/>
          </p:cNvSpPr>
          <p:nvPr>
            <p:ph type="sldNum" sz="quarter" idx="10"/>
          </p:nvPr>
        </p:nvSpPr>
        <p:spPr/>
        <p:txBody>
          <a:bodyPr/>
          <a:lstStyle/>
          <a:p>
            <a:fld id="{2A86D990-5DC8-441D-B0B5-E980ED32EE7A}" type="slidenum">
              <a:rPr lang="en-US" smtClean="0"/>
              <a:t>17</a:t>
            </a:fld>
            <a:endParaRPr lang="en-US"/>
          </a:p>
        </p:txBody>
      </p:sp>
    </p:spTree>
    <p:extLst>
      <p:ext uri="{BB962C8B-B14F-4D97-AF65-F5344CB8AC3E}">
        <p14:creationId xmlns:p14="http://schemas.microsoft.com/office/powerpoint/2010/main" val="48087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 longer build single monolithic</a:t>
            </a:r>
            <a:r>
              <a:rPr lang="en-US" baseline="0" dirty="0" smtClean="0"/>
              <a:t> applications any longer. Anyone caught doing so shall be terminated immediately.</a:t>
            </a:r>
          </a:p>
          <a:p>
            <a:endParaRPr lang="en-US" baseline="0" dirty="0" smtClean="0"/>
          </a:p>
          <a:p>
            <a:r>
              <a:rPr lang="en-US" baseline="0" dirty="0" smtClean="0"/>
              <a:t>Adding another level of abstraction with queues gives us the ability to do some pretty amazing things.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18</a:t>
            </a:fld>
            <a:endParaRPr lang="en-US"/>
          </a:p>
        </p:txBody>
      </p:sp>
    </p:spTree>
    <p:extLst>
      <p:ext uri="{BB962C8B-B14F-4D97-AF65-F5344CB8AC3E}">
        <p14:creationId xmlns:p14="http://schemas.microsoft.com/office/powerpoint/2010/main" val="394549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31</a:t>
            </a:fld>
            <a:endParaRPr lang="en-US"/>
          </a:p>
        </p:txBody>
      </p:sp>
    </p:spTree>
    <p:extLst>
      <p:ext uri="{BB962C8B-B14F-4D97-AF65-F5344CB8AC3E}">
        <p14:creationId xmlns:p14="http://schemas.microsoft.com/office/powerpoint/2010/main" val="187847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has written code like</a:t>
            </a:r>
            <a:r>
              <a:rPr lang="en-US" baseline="0" dirty="0" smtClean="0"/>
              <a:t> this? Many of you I know have. Probably every single person that is reading this. </a:t>
            </a:r>
          </a:p>
          <a:p>
            <a:endParaRPr lang="en-US" baseline="0" dirty="0" smtClean="0"/>
          </a:p>
          <a:p>
            <a:r>
              <a:rPr lang="en-US" baseline="0" dirty="0" smtClean="0"/>
              <a:t>While it is easy to read and doesn’t looking that scary, what it is doing is essentially saving a client’s information into the system.</a:t>
            </a:r>
          </a:p>
          <a:p>
            <a:endParaRPr lang="en-US" baseline="0" dirty="0" smtClean="0"/>
          </a:p>
          <a:p>
            <a:r>
              <a:rPr lang="en-US" baseline="0" dirty="0" smtClean="0"/>
              <a:t>There are multiple steps to saving a new client. The first is to get it into the database. The next is we need to notify another system we have a new client, then we need to send an welcome email and then we need to run qualification. </a:t>
            </a:r>
          </a:p>
          <a:p>
            <a:endParaRPr lang="en-US" baseline="0" dirty="0" smtClean="0"/>
          </a:p>
          <a:p>
            <a:r>
              <a:rPr lang="en-US" baseline="0" dirty="0" smtClean="0"/>
              <a:t>While all of this is happening what is happening in the UI to the client?  NOTHING.</a:t>
            </a:r>
          </a:p>
          <a:p>
            <a:endParaRPr lang="en-US" baseline="0" dirty="0" smtClean="0"/>
          </a:p>
          <a:p>
            <a:r>
              <a:rPr lang="en-US" baseline="0" dirty="0" smtClean="0"/>
              <a:t>Even if we run all of this multi-threaded, we still have to wait until everything completes before we can return to the client. </a:t>
            </a:r>
          </a:p>
          <a:p>
            <a:endParaRPr lang="en-US" baseline="0" dirty="0" smtClean="0"/>
          </a:p>
          <a:p>
            <a:r>
              <a:rPr lang="en-US" baseline="0" dirty="0" smtClean="0"/>
              <a:t>Not only that but this code is riddled with failure. Let’s look at the next slide where I added comments to all failure points.</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35</a:t>
            </a:fld>
            <a:endParaRPr lang="en-US"/>
          </a:p>
        </p:txBody>
      </p:sp>
    </p:spTree>
    <p:extLst>
      <p:ext uri="{BB962C8B-B14F-4D97-AF65-F5344CB8AC3E}">
        <p14:creationId xmlns:p14="http://schemas.microsoft.com/office/powerpoint/2010/main" val="166047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41406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1817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363937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9381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F2A7-3DF1-47EF-9C7B-C52D8A8DAEE2}"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129827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20F2A7-3DF1-47EF-9C7B-C52D8A8DAEE2}" type="datetimeFigureOut">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88679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20F2A7-3DF1-47EF-9C7B-C52D8A8DAEE2}" type="datetimeFigureOut">
              <a:rPr lang="en-US" smtClean="0"/>
              <a:t>12/19/2013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71694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20F2A7-3DF1-47EF-9C7B-C52D8A8DAEE2}" type="datetimeFigureOut">
              <a:rPr lang="en-US" smtClean="0"/>
              <a:t>12/19/2013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02063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0F2A7-3DF1-47EF-9C7B-C52D8A8DAEE2}" type="datetimeFigureOut">
              <a:rPr lang="en-US" smtClean="0"/>
              <a:t>12/19/2013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14782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0F2A7-3DF1-47EF-9C7B-C52D8A8DAEE2}" type="datetimeFigureOut">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358394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0F2A7-3DF1-47EF-9C7B-C52D8A8DAEE2}" type="datetimeFigureOut">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72638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0F2A7-3DF1-47EF-9C7B-C52D8A8DAEE2}" type="datetimeFigureOut">
              <a:rPr lang="en-US" smtClean="0"/>
              <a:t>12/19/2013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3E19E-F3E6-4B27-9699-AA5F4626BE31}" type="slidenum">
              <a:rPr lang="en-US" smtClean="0"/>
              <a:t>‹#›</a:t>
            </a:fld>
            <a:endParaRPr lang="en-US"/>
          </a:p>
        </p:txBody>
      </p:sp>
    </p:spTree>
    <p:extLst>
      <p:ext uri="{BB962C8B-B14F-4D97-AF65-F5344CB8AC3E}">
        <p14:creationId xmlns:p14="http://schemas.microsoft.com/office/powerpoint/2010/main" val="262988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epfriedbytes.com/" TargetMode="External"/><Relationship Id="rId2" Type="http://schemas.openxmlformats.org/officeDocument/2006/relationships/hyperlink" Target="http://keithelder.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keithelder.net/blog/"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blog.cloudsocket.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github.com/keithelder/StartR"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deepfriedbytes.com/" TargetMode="External"/><Relationship Id="rId2" Type="http://schemas.openxmlformats.org/officeDocument/2006/relationships/hyperlink" Target="http://keithelder.n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Web Application Re-Imagined for Today’s Demanding End Users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Keith Elder</a:t>
            </a:r>
          </a:p>
          <a:p>
            <a:r>
              <a:rPr lang="en-US" dirty="0" smtClean="0"/>
              <a:t>Director, Software Engineering, @</a:t>
            </a:r>
            <a:r>
              <a:rPr lang="en-US" dirty="0" err="1" smtClean="0"/>
              <a:t>QuickenLoans</a:t>
            </a:r>
            <a:endParaRPr lang="en-US" dirty="0" smtClean="0"/>
          </a:p>
          <a:p>
            <a:r>
              <a:rPr lang="en-US" dirty="0" smtClean="0">
                <a:hlinkClick r:id="rId2"/>
              </a:rPr>
              <a:t>http://keithelder.net</a:t>
            </a:r>
            <a:endParaRPr lang="en-US" dirty="0" smtClean="0"/>
          </a:p>
          <a:p>
            <a:r>
              <a:rPr lang="en-US" dirty="0" smtClean="0"/>
              <a:t>@</a:t>
            </a:r>
            <a:r>
              <a:rPr lang="en-US" dirty="0" err="1" smtClean="0"/>
              <a:t>keithelder</a:t>
            </a:r>
            <a:endParaRPr lang="en-US" dirty="0" smtClean="0"/>
          </a:p>
          <a:p>
            <a:r>
              <a:rPr lang="en-US" dirty="0" smtClean="0">
                <a:hlinkClick r:id="rId3"/>
              </a:rPr>
              <a:t>http://deepfriedbytes.com</a:t>
            </a:r>
            <a:r>
              <a:rPr lang="en-US" dirty="0" smtClean="0"/>
              <a:t> - Podcast</a:t>
            </a:r>
            <a:endParaRPr lang="en-US" dirty="0"/>
          </a:p>
        </p:txBody>
      </p:sp>
    </p:spTree>
    <p:extLst>
      <p:ext uri="{BB962C8B-B14F-4D97-AF65-F5344CB8AC3E}">
        <p14:creationId xmlns:p14="http://schemas.microsoft.com/office/powerpoint/2010/main" val="200164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966407" y="2822175"/>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1187773" y="4467765"/>
            <a:ext cx="1574279" cy="1894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2" idx="0"/>
            <a:endCxn id="26" idx="3"/>
          </p:cNvCxnSpPr>
          <p:nvPr/>
        </p:nvCxnSpPr>
        <p:spPr>
          <a:xfrm rot="16200000" flipV="1">
            <a:off x="4515745" y="-434480"/>
            <a:ext cx="1502962" cy="501034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84222" y="856765"/>
            <a:ext cx="2205872" cy="369332"/>
          </a:xfrm>
          <a:prstGeom prst="rect">
            <a:avLst/>
          </a:prstGeom>
          <a:noFill/>
        </p:spPr>
        <p:txBody>
          <a:bodyPr wrap="square" rtlCol="0">
            <a:spAutoFit/>
          </a:bodyPr>
          <a:lstStyle/>
          <a:p>
            <a:pPr algn="ctr"/>
            <a:r>
              <a:rPr lang="en-US" dirty="0" smtClean="0"/>
              <a:t>Web Request</a:t>
            </a:r>
            <a:endParaRPr lang="en-US" dirty="0"/>
          </a:p>
        </p:txBody>
      </p:sp>
      <p:pic>
        <p:nvPicPr>
          <p:cNvPr id="26" name="Picture 25"/>
          <p:cNvPicPr>
            <a:picLocks noChangeAspect="1"/>
          </p:cNvPicPr>
          <p:nvPr/>
        </p:nvPicPr>
        <p:blipFill>
          <a:blip r:embed="rId2"/>
          <a:stretch>
            <a:fillRect/>
          </a:stretch>
        </p:blipFill>
        <p:spPr>
          <a:xfrm>
            <a:off x="123627" y="0"/>
            <a:ext cx="2638425" cy="2638425"/>
          </a:xfrm>
          <a:prstGeom prst="rect">
            <a:avLst/>
          </a:prstGeom>
        </p:spPr>
      </p:pic>
      <p:sp>
        <p:nvSpPr>
          <p:cNvPr id="48" name="TextBox 47"/>
          <p:cNvSpPr txBox="1"/>
          <p:nvPr/>
        </p:nvSpPr>
        <p:spPr>
          <a:xfrm>
            <a:off x="3621463" y="4941358"/>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686637" y="2161677"/>
            <a:ext cx="3762865" cy="954107"/>
          </a:xfrm>
          <a:prstGeom prst="rect">
            <a:avLst/>
          </a:prstGeom>
          <a:noFill/>
        </p:spPr>
        <p:txBody>
          <a:bodyPr wrap="square" rtlCol="0">
            <a:spAutoFit/>
          </a:bodyPr>
          <a:lstStyle/>
          <a:p>
            <a:pPr algn="ctr"/>
            <a:r>
              <a:rPr lang="en-US" sz="2800" dirty="0" smtClean="0"/>
              <a:t>Enterprise Blog Architecture</a:t>
            </a:r>
            <a:endParaRPr lang="en-US" sz="2800" dirty="0"/>
          </a:p>
        </p:txBody>
      </p:sp>
      <p:sp>
        <p:nvSpPr>
          <p:cNvPr id="3" name="Flowchart: Direct Access Storage 2"/>
          <p:cNvSpPr/>
          <p:nvPr/>
        </p:nvSpPr>
        <p:spPr>
          <a:xfrm>
            <a:off x="6806150" y="5599522"/>
            <a:ext cx="1932495" cy="96153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12" name="Elbow Connector 11"/>
          <p:cNvCxnSpPr>
            <a:stCxn id="2" idx="2"/>
            <a:endCxn id="3" idx="0"/>
          </p:cNvCxnSpPr>
          <p:nvPr/>
        </p:nvCxnSpPr>
        <p:spPr>
          <a:xfrm rot="5400000">
            <a:off x="7206521" y="5033643"/>
            <a:ext cx="1131757" cy="1"/>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 idx="1"/>
            <a:endCxn id="4" idx="1"/>
          </p:cNvCxnSpPr>
          <p:nvPr/>
        </p:nvCxnSpPr>
        <p:spPr>
          <a:xfrm rot="10800000" flipV="1">
            <a:off x="1974913" y="3644969"/>
            <a:ext cx="4991494" cy="822795"/>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259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186202" y="4800102"/>
            <a:ext cx="1574279" cy="1894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br>
              <a:rPr lang="en-US" dirty="0" smtClean="0"/>
            </a:br>
            <a:r>
              <a:rPr lang="en-US" dirty="0" smtClean="0"/>
              <a:t>Cluster</a:t>
            </a:r>
            <a:endParaRPr lang="en-US" dirty="0"/>
          </a:p>
        </p:txBody>
      </p:sp>
      <p:cxnSp>
        <p:nvCxnSpPr>
          <p:cNvPr id="15" name="Elbow Connector 14"/>
          <p:cNvCxnSpPr>
            <a:stCxn id="22" idx="0"/>
            <a:endCxn id="26" idx="3"/>
          </p:cNvCxnSpPr>
          <p:nvPr/>
        </p:nvCxnSpPr>
        <p:spPr>
          <a:xfrm rot="16200000" flipV="1">
            <a:off x="4167257" y="-85991"/>
            <a:ext cx="767065" cy="357747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03076" y="969889"/>
            <a:ext cx="2205872" cy="369332"/>
          </a:xfrm>
          <a:prstGeom prst="rect">
            <a:avLst/>
          </a:prstGeom>
          <a:noFill/>
        </p:spPr>
        <p:txBody>
          <a:bodyPr wrap="square" rtlCol="0">
            <a:spAutoFit/>
          </a:bodyPr>
          <a:lstStyle/>
          <a:p>
            <a:pPr algn="ctr"/>
            <a:r>
              <a:rPr lang="en-US" dirty="0" smtClean="0"/>
              <a:t>Web Request</a:t>
            </a:r>
            <a:endParaRPr lang="en-US" dirty="0"/>
          </a:p>
        </p:txBody>
      </p:sp>
      <p:pic>
        <p:nvPicPr>
          <p:cNvPr id="26" name="Picture 25"/>
          <p:cNvPicPr>
            <a:picLocks noChangeAspect="1"/>
          </p:cNvPicPr>
          <p:nvPr/>
        </p:nvPicPr>
        <p:blipFill>
          <a:blip r:embed="rId3"/>
          <a:stretch>
            <a:fillRect/>
          </a:stretch>
        </p:blipFill>
        <p:spPr>
          <a:xfrm>
            <a:off x="123627" y="0"/>
            <a:ext cx="2638425" cy="2638425"/>
          </a:xfrm>
          <a:prstGeom prst="rect">
            <a:avLst/>
          </a:prstGeom>
        </p:spPr>
      </p:pic>
      <p:sp>
        <p:nvSpPr>
          <p:cNvPr id="48" name="TextBox 47"/>
          <p:cNvSpPr txBox="1"/>
          <p:nvPr/>
        </p:nvSpPr>
        <p:spPr>
          <a:xfrm>
            <a:off x="3698053" y="3893276"/>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1170094" y="2915612"/>
            <a:ext cx="3762865" cy="954107"/>
          </a:xfrm>
          <a:prstGeom prst="rect">
            <a:avLst/>
          </a:prstGeom>
          <a:noFill/>
        </p:spPr>
        <p:txBody>
          <a:bodyPr wrap="square" rtlCol="0">
            <a:spAutoFit/>
          </a:bodyPr>
          <a:lstStyle/>
          <a:p>
            <a:pPr algn="ctr"/>
            <a:r>
              <a:rPr lang="en-US" sz="2800" dirty="0" smtClean="0"/>
              <a:t>Super Enterprise Blog Architecture</a:t>
            </a:r>
            <a:endParaRPr lang="en-US" sz="2800" dirty="0"/>
          </a:p>
        </p:txBody>
      </p:sp>
      <p:sp>
        <p:nvSpPr>
          <p:cNvPr id="3" name="Flowchart: Direct Access Storage 2"/>
          <p:cNvSpPr/>
          <p:nvPr/>
        </p:nvSpPr>
        <p:spPr>
          <a:xfrm>
            <a:off x="6004870" y="5769206"/>
            <a:ext cx="1932495" cy="96153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 Cluster</a:t>
            </a:r>
            <a:endParaRPr lang="en-US" dirty="0"/>
          </a:p>
        </p:txBody>
      </p:sp>
      <p:cxnSp>
        <p:nvCxnSpPr>
          <p:cNvPr id="17" name="Elbow Connector 16"/>
          <p:cNvCxnSpPr>
            <a:stCxn id="13" idx="1"/>
            <a:endCxn id="4" idx="1"/>
          </p:cNvCxnSpPr>
          <p:nvPr/>
        </p:nvCxnSpPr>
        <p:spPr>
          <a:xfrm rot="10800000" flipV="1">
            <a:off x="1973343" y="4227398"/>
            <a:ext cx="5145461" cy="57270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118803" y="3406518"/>
            <a:ext cx="1611983" cy="1641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Farm</a:t>
            </a:r>
          </a:p>
        </p:txBody>
      </p:sp>
      <p:sp>
        <p:nvSpPr>
          <p:cNvPr id="22" name="Rounded Rectangle 21"/>
          <p:cNvSpPr/>
          <p:nvPr/>
        </p:nvSpPr>
        <p:spPr>
          <a:xfrm>
            <a:off x="5231093" y="2086278"/>
            <a:ext cx="2216864" cy="37305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Load Balancer</a:t>
            </a:r>
          </a:p>
        </p:txBody>
      </p:sp>
      <p:cxnSp>
        <p:nvCxnSpPr>
          <p:cNvPr id="24" name="Elbow Connector 23"/>
          <p:cNvCxnSpPr>
            <a:stCxn id="13" idx="0"/>
            <a:endCxn id="22" idx="2"/>
          </p:cNvCxnSpPr>
          <p:nvPr/>
        </p:nvCxnSpPr>
        <p:spPr>
          <a:xfrm rot="16200000" flipV="1">
            <a:off x="6658567" y="2140290"/>
            <a:ext cx="947187" cy="158527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3" idx="2"/>
            <a:endCxn id="3" idx="0"/>
          </p:cNvCxnSpPr>
          <p:nvPr/>
        </p:nvCxnSpPr>
        <p:spPr>
          <a:xfrm rot="5400000">
            <a:off x="7087494" y="4931905"/>
            <a:ext cx="720926" cy="953677"/>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205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has happened in the last several years that end-users have figured out we could have been giving them all along?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6012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Real-time Updates</a:t>
            </a:r>
            <a:br>
              <a:rPr lang="en-US" dirty="0" smtClean="0"/>
            </a:br>
            <a:r>
              <a:rPr lang="en-US" dirty="0" smtClean="0"/>
              <a:t>and</a:t>
            </a:r>
            <a:br>
              <a:rPr lang="en-US" dirty="0" smtClean="0"/>
            </a:br>
            <a:r>
              <a:rPr lang="en-US" dirty="0" smtClean="0"/>
              <a:t>Push Notifications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758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abcnews.com/images/Business/ap_zuckerberg_kb_120514_w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56" y="738743"/>
            <a:ext cx="8775450" cy="49361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1155" y="5854045"/>
            <a:ext cx="6542202" cy="584775"/>
          </a:xfrm>
          <a:prstGeom prst="rect">
            <a:avLst/>
          </a:prstGeom>
          <a:noFill/>
        </p:spPr>
        <p:txBody>
          <a:bodyPr wrap="square" rtlCol="0">
            <a:spAutoFit/>
          </a:bodyPr>
          <a:lstStyle/>
          <a:p>
            <a:pPr algn="ctr"/>
            <a:r>
              <a:rPr lang="en-US" sz="3200" dirty="0" smtClean="0"/>
              <a:t>He exposed our secret to the world.</a:t>
            </a:r>
            <a:endParaRPr lang="en-US" sz="3200" dirty="0"/>
          </a:p>
        </p:txBody>
      </p:sp>
    </p:spTree>
    <p:extLst>
      <p:ext uri="{BB962C8B-B14F-4D97-AF65-F5344CB8AC3E}">
        <p14:creationId xmlns:p14="http://schemas.microsoft.com/office/powerpoint/2010/main" val="1004802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d.keepcalm-o-matic.co.uk/i/keep-calm-and-refresh-that-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85725"/>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507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44" y="509196"/>
            <a:ext cx="8559384" cy="5830705"/>
          </a:xfrm>
          <a:prstGeom prst="rect">
            <a:avLst/>
          </a:prstGeom>
        </p:spPr>
      </p:pic>
    </p:spTree>
    <p:extLst>
      <p:ext uri="{BB962C8B-B14F-4D97-AF65-F5344CB8AC3E}">
        <p14:creationId xmlns:p14="http://schemas.microsoft.com/office/powerpoint/2010/main" val="75344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258638" y="1815630"/>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877228" y="5184742"/>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2" idx="0"/>
            <a:endCxn id="26" idx="3"/>
          </p:cNvCxnSpPr>
          <p:nvPr/>
        </p:nvCxnSpPr>
        <p:spPr>
          <a:xfrm rot="16200000" flipV="1">
            <a:off x="5165133" y="-1083867"/>
            <a:ext cx="496417" cy="5302578"/>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9934" y="971658"/>
            <a:ext cx="2602586" cy="369332"/>
          </a:xfrm>
          <a:prstGeom prst="rect">
            <a:avLst/>
          </a:prstGeom>
          <a:noFill/>
        </p:spPr>
        <p:txBody>
          <a:bodyPr wrap="square" rtlCol="0">
            <a:spAutoFit/>
          </a:bodyPr>
          <a:lstStyle/>
          <a:p>
            <a:pPr algn="ctr"/>
            <a:r>
              <a:rPr lang="en-US" dirty="0" smtClean="0"/>
              <a:t>Get </a:t>
            </a:r>
            <a:r>
              <a:rPr lang="en-US" dirty="0"/>
              <a:t>a</a:t>
            </a:r>
            <a:r>
              <a:rPr lang="en-US" dirty="0" smtClean="0"/>
              <a:t>ngle brackets (html)</a:t>
            </a:r>
            <a:endParaRPr lang="en-US" dirty="0"/>
          </a:p>
        </p:txBody>
      </p:sp>
      <p:pic>
        <p:nvPicPr>
          <p:cNvPr id="26" name="Picture 25"/>
          <p:cNvPicPr>
            <a:picLocks noChangeAspect="1"/>
          </p:cNvPicPr>
          <p:nvPr/>
        </p:nvPicPr>
        <p:blipFill>
          <a:blip r:embed="rId3"/>
          <a:stretch>
            <a:fillRect/>
          </a:stretch>
        </p:blipFill>
        <p:spPr>
          <a:xfrm>
            <a:off x="123627" y="0"/>
            <a:ext cx="2638425" cy="2638425"/>
          </a:xfrm>
          <a:prstGeom prst="rect">
            <a:avLst/>
          </a:prstGeom>
        </p:spPr>
      </p:pic>
      <p:sp>
        <p:nvSpPr>
          <p:cNvPr id="48" name="TextBox 47"/>
          <p:cNvSpPr txBox="1"/>
          <p:nvPr/>
        </p:nvSpPr>
        <p:spPr>
          <a:xfrm>
            <a:off x="1659116" y="4275065"/>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686637" y="1690332"/>
            <a:ext cx="3762865" cy="954107"/>
          </a:xfrm>
          <a:prstGeom prst="rect">
            <a:avLst/>
          </a:prstGeom>
          <a:noFill/>
        </p:spPr>
        <p:txBody>
          <a:bodyPr wrap="square" rtlCol="0">
            <a:spAutoFit/>
          </a:bodyPr>
          <a:lstStyle/>
          <a:p>
            <a:pPr algn="ctr"/>
            <a:r>
              <a:rPr lang="en-US" sz="2800" dirty="0" smtClean="0"/>
              <a:t>Services</a:t>
            </a:r>
          </a:p>
          <a:p>
            <a:pPr algn="ctr"/>
            <a:r>
              <a:rPr lang="en-US" sz="2800" dirty="0" smtClean="0"/>
              <a:t>Architecture</a:t>
            </a:r>
            <a:endParaRPr lang="en-US" sz="2800" dirty="0"/>
          </a:p>
        </p:txBody>
      </p:sp>
      <p:sp>
        <p:nvSpPr>
          <p:cNvPr id="3" name="Flowchart: Direct Access Storage 2"/>
          <p:cNvSpPr/>
          <p:nvPr/>
        </p:nvSpPr>
        <p:spPr>
          <a:xfrm>
            <a:off x="7258638" y="5184742"/>
            <a:ext cx="1611981" cy="96153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12" name="Elbow Connector 11"/>
          <p:cNvCxnSpPr>
            <a:stCxn id="13" idx="3"/>
            <a:endCxn id="3" idx="0"/>
          </p:cNvCxnSpPr>
          <p:nvPr/>
        </p:nvCxnSpPr>
        <p:spPr>
          <a:xfrm>
            <a:off x="5622301" y="4618329"/>
            <a:ext cx="2442328" cy="56641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a:endCxn id="4" idx="1"/>
          </p:cNvCxnSpPr>
          <p:nvPr/>
        </p:nvCxnSpPr>
        <p:spPr>
          <a:xfrm rot="10800000" flipV="1">
            <a:off x="1442840" y="4618328"/>
            <a:ext cx="2567479" cy="56641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010318" y="3795534"/>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p>
        </p:txBody>
      </p:sp>
      <p:cxnSp>
        <p:nvCxnSpPr>
          <p:cNvPr id="19" name="Elbow Connector 18"/>
          <p:cNvCxnSpPr>
            <a:stCxn id="13" idx="0"/>
            <a:endCxn id="26" idx="2"/>
          </p:cNvCxnSpPr>
          <p:nvPr/>
        </p:nvCxnSpPr>
        <p:spPr>
          <a:xfrm rot="16200000" flipV="1">
            <a:off x="2551021" y="1530245"/>
            <a:ext cx="1157109" cy="337347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105" y="2890071"/>
            <a:ext cx="2580589" cy="369332"/>
          </a:xfrm>
          <a:prstGeom prst="rect">
            <a:avLst/>
          </a:prstGeom>
          <a:noFill/>
        </p:spPr>
        <p:txBody>
          <a:bodyPr wrap="square" rtlCol="0">
            <a:spAutoFit/>
          </a:bodyPr>
          <a:lstStyle/>
          <a:p>
            <a:pPr algn="ctr"/>
            <a:r>
              <a:rPr lang="en-US" dirty="0" smtClean="0"/>
              <a:t>Get curly braces (data)</a:t>
            </a:r>
            <a:endParaRPr lang="en-US" dirty="0"/>
          </a:p>
        </p:txBody>
      </p:sp>
    </p:spTree>
    <p:extLst>
      <p:ext uri="{BB962C8B-B14F-4D97-AF65-F5344CB8AC3E}">
        <p14:creationId xmlns:p14="http://schemas.microsoft.com/office/powerpoint/2010/main" val="3484462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472282" y="522492"/>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922056" y="4572122"/>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20" name="TextBox 19"/>
          <p:cNvSpPr txBox="1"/>
          <p:nvPr/>
        </p:nvSpPr>
        <p:spPr>
          <a:xfrm>
            <a:off x="3531907" y="949880"/>
            <a:ext cx="2602586" cy="369332"/>
          </a:xfrm>
          <a:prstGeom prst="rect">
            <a:avLst/>
          </a:prstGeom>
          <a:noFill/>
        </p:spPr>
        <p:txBody>
          <a:bodyPr wrap="square" rtlCol="0">
            <a:spAutoFit/>
          </a:bodyPr>
          <a:lstStyle/>
          <a:p>
            <a:pPr algn="ctr"/>
            <a:r>
              <a:rPr lang="en-US" dirty="0" smtClean="0"/>
              <a:t>Get </a:t>
            </a:r>
            <a:r>
              <a:rPr lang="en-US" dirty="0"/>
              <a:t>a</a:t>
            </a:r>
            <a:r>
              <a:rPr lang="en-US" dirty="0" smtClean="0"/>
              <a:t>ngle brackets (html)</a:t>
            </a:r>
            <a:endParaRPr lang="en-US" dirty="0"/>
          </a:p>
        </p:txBody>
      </p:sp>
      <p:pic>
        <p:nvPicPr>
          <p:cNvPr id="26" name="Picture 25"/>
          <p:cNvPicPr>
            <a:picLocks noChangeAspect="1"/>
          </p:cNvPicPr>
          <p:nvPr/>
        </p:nvPicPr>
        <p:blipFill>
          <a:blip r:embed="rId3"/>
          <a:stretch>
            <a:fillRect/>
          </a:stretch>
        </p:blipFill>
        <p:spPr>
          <a:xfrm>
            <a:off x="123627" y="0"/>
            <a:ext cx="2638425" cy="2638425"/>
          </a:xfrm>
          <a:prstGeom prst="rect">
            <a:avLst/>
          </a:prstGeom>
        </p:spPr>
      </p:pic>
      <p:sp>
        <p:nvSpPr>
          <p:cNvPr id="48" name="TextBox 47"/>
          <p:cNvSpPr txBox="1"/>
          <p:nvPr/>
        </p:nvSpPr>
        <p:spPr>
          <a:xfrm>
            <a:off x="1640532" y="3531627"/>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934879" y="1511280"/>
            <a:ext cx="3762865" cy="954107"/>
          </a:xfrm>
          <a:prstGeom prst="rect">
            <a:avLst/>
          </a:prstGeom>
          <a:noFill/>
        </p:spPr>
        <p:txBody>
          <a:bodyPr wrap="square" rtlCol="0">
            <a:spAutoFit/>
          </a:bodyPr>
          <a:lstStyle/>
          <a:p>
            <a:pPr algn="ctr"/>
            <a:r>
              <a:rPr lang="en-US" sz="2800" dirty="0" smtClean="0"/>
              <a:t>Queued Services</a:t>
            </a:r>
          </a:p>
          <a:p>
            <a:pPr algn="ctr"/>
            <a:r>
              <a:rPr lang="en-US" sz="2800" dirty="0" smtClean="0"/>
              <a:t>Architecture</a:t>
            </a:r>
            <a:endParaRPr lang="en-US" sz="2800" dirty="0"/>
          </a:p>
        </p:txBody>
      </p:sp>
      <p:sp>
        <p:nvSpPr>
          <p:cNvPr id="3" name="Flowchart: Direct Access Storage 2"/>
          <p:cNvSpPr/>
          <p:nvPr/>
        </p:nvSpPr>
        <p:spPr>
          <a:xfrm>
            <a:off x="7536093" y="4831232"/>
            <a:ext cx="1499494" cy="77735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12" name="Elbow Connector 11"/>
          <p:cNvCxnSpPr>
            <a:stCxn id="13" idx="3"/>
            <a:endCxn id="3" idx="0"/>
          </p:cNvCxnSpPr>
          <p:nvPr/>
        </p:nvCxnSpPr>
        <p:spPr>
          <a:xfrm>
            <a:off x="5622301" y="3900961"/>
            <a:ext cx="2663539" cy="930271"/>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a:endCxn id="4" idx="1"/>
          </p:cNvCxnSpPr>
          <p:nvPr/>
        </p:nvCxnSpPr>
        <p:spPr>
          <a:xfrm rot="10800000" flipV="1">
            <a:off x="1487667" y="3900960"/>
            <a:ext cx="2556432" cy="671161"/>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044099" y="355986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p>
        </p:txBody>
      </p:sp>
      <p:cxnSp>
        <p:nvCxnSpPr>
          <p:cNvPr id="19" name="Elbow Connector 18"/>
          <p:cNvCxnSpPr>
            <a:stCxn id="13" idx="0"/>
            <a:endCxn id="26" idx="2"/>
          </p:cNvCxnSpPr>
          <p:nvPr/>
        </p:nvCxnSpPr>
        <p:spPr>
          <a:xfrm rot="16200000" flipV="1">
            <a:off x="2677302" y="1403964"/>
            <a:ext cx="921437" cy="339036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105" y="2758094"/>
            <a:ext cx="2580589" cy="369332"/>
          </a:xfrm>
          <a:prstGeom prst="rect">
            <a:avLst/>
          </a:prstGeom>
          <a:noFill/>
        </p:spPr>
        <p:txBody>
          <a:bodyPr wrap="square" rtlCol="0">
            <a:spAutoFit/>
          </a:bodyPr>
          <a:lstStyle/>
          <a:p>
            <a:pPr algn="ctr"/>
            <a:r>
              <a:rPr lang="en-US" dirty="0" smtClean="0"/>
              <a:t>Get curly braces (data)</a:t>
            </a:r>
            <a:endParaRPr lang="en-US" dirty="0"/>
          </a:p>
        </p:txBody>
      </p:sp>
      <p:sp>
        <p:nvSpPr>
          <p:cNvPr id="21" name="Rounded Rectangle 20"/>
          <p:cNvSpPr/>
          <p:nvPr/>
        </p:nvSpPr>
        <p:spPr>
          <a:xfrm>
            <a:off x="4147795" y="6023020"/>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9" name="Flowchart: Direct Access Storage 8"/>
          <p:cNvSpPr/>
          <p:nvPr/>
        </p:nvSpPr>
        <p:spPr>
          <a:xfrm>
            <a:off x="2983976" y="4901576"/>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sp>
        <p:nvSpPr>
          <p:cNvPr id="22" name="Flowchart: Direct Access Storage 21"/>
          <p:cNvSpPr/>
          <p:nvPr/>
        </p:nvSpPr>
        <p:spPr>
          <a:xfrm>
            <a:off x="5033129" y="4892151"/>
            <a:ext cx="1775230"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Pub/Sub</a:t>
            </a:r>
            <a:endParaRPr lang="en-US" sz="1600" dirty="0"/>
          </a:p>
        </p:txBody>
      </p:sp>
      <p:cxnSp>
        <p:nvCxnSpPr>
          <p:cNvPr id="23" name="Elbow Connector 22"/>
          <p:cNvCxnSpPr>
            <a:stCxn id="13" idx="2"/>
            <a:endCxn id="22" idx="0"/>
          </p:cNvCxnSpPr>
          <p:nvPr/>
        </p:nvCxnSpPr>
        <p:spPr>
          <a:xfrm rot="16200000" flipH="1">
            <a:off x="5051927" y="4023333"/>
            <a:ext cx="650091" cy="1087544"/>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9" idx="0"/>
          </p:cNvCxnSpPr>
          <p:nvPr/>
        </p:nvCxnSpPr>
        <p:spPr>
          <a:xfrm rot="5400000">
            <a:off x="3971809" y="4040185"/>
            <a:ext cx="659516" cy="1063266"/>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 idx="1"/>
          </p:cNvCxnSpPr>
          <p:nvPr/>
        </p:nvCxnSpPr>
        <p:spPr>
          <a:xfrm>
            <a:off x="2762052" y="1319213"/>
            <a:ext cx="3710230" cy="26074"/>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2"/>
            <a:endCxn id="21" idx="3"/>
          </p:cNvCxnSpPr>
          <p:nvPr/>
        </p:nvCxnSpPr>
        <p:spPr>
          <a:xfrm rot="5400000">
            <a:off x="4404118" y="3489962"/>
            <a:ext cx="4196037" cy="1552277"/>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9" idx="2"/>
            <a:endCxn id="21" idx="0"/>
          </p:cNvCxnSpPr>
          <p:nvPr/>
        </p:nvCxnSpPr>
        <p:spPr>
          <a:xfrm rot="16200000" flipH="1">
            <a:off x="4146198" y="5232322"/>
            <a:ext cx="414434" cy="116696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2"/>
            <a:endCxn id="21" idx="0"/>
          </p:cNvCxnSpPr>
          <p:nvPr/>
        </p:nvCxnSpPr>
        <p:spPr>
          <a:xfrm rot="5400000">
            <a:off x="5216891" y="5319166"/>
            <a:ext cx="423859" cy="98384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3" idx="1"/>
            <a:endCxn id="21" idx="1"/>
          </p:cNvCxnSpPr>
          <p:nvPr/>
        </p:nvCxnSpPr>
        <p:spPr>
          <a:xfrm rot="10800000" flipH="1" flipV="1">
            <a:off x="4044099" y="3900961"/>
            <a:ext cx="103696" cy="2463158"/>
          </a:xfrm>
          <a:prstGeom prst="bentConnector3">
            <a:avLst>
              <a:gd name="adj1" fmla="val -1293168"/>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 idx="2"/>
            <a:endCxn id="21" idx="3"/>
          </p:cNvCxnSpPr>
          <p:nvPr/>
        </p:nvCxnSpPr>
        <p:spPr>
          <a:xfrm rot="5400000">
            <a:off x="6628153" y="4706431"/>
            <a:ext cx="755533" cy="2559843"/>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 idx="3"/>
            <a:endCxn id="21" idx="1"/>
          </p:cNvCxnSpPr>
          <p:nvPr/>
        </p:nvCxnSpPr>
        <p:spPr>
          <a:xfrm rot="16200000" flipH="1">
            <a:off x="2482151" y="4698474"/>
            <a:ext cx="671161" cy="2660128"/>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318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herpf.com/attachments/f24/three-amigos-costume-build-three_amigos.jpg-52159d1304303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751" y="821310"/>
            <a:ext cx="4952345" cy="503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53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kelder.MI\Pictures\DeepFriedBytes\deepfried_text.png"/>
          <p:cNvPicPr>
            <a:picLocks noChangeAspect="1" noChangeArrowheads="1"/>
          </p:cNvPicPr>
          <p:nvPr/>
        </p:nvPicPr>
        <p:blipFill>
          <a:blip r:embed="rId2" cstate="print"/>
          <a:srcRect/>
          <a:stretch>
            <a:fillRect/>
          </a:stretch>
        </p:blipFill>
        <p:spPr bwMode="auto">
          <a:xfrm>
            <a:off x="2133600" y="256358"/>
            <a:ext cx="5318125" cy="2160587"/>
          </a:xfrm>
          <a:prstGeom prst="rect">
            <a:avLst/>
          </a:prstGeom>
          <a:noFill/>
        </p:spPr>
      </p:pic>
      <p:sp>
        <p:nvSpPr>
          <p:cNvPr id="4" name="Rectangle 3"/>
          <p:cNvSpPr/>
          <p:nvPr/>
        </p:nvSpPr>
        <p:spPr>
          <a:xfrm>
            <a:off x="820615" y="2825262"/>
            <a:ext cx="8018585" cy="1477328"/>
          </a:xfrm>
          <a:prstGeom prst="rect">
            <a:avLst/>
          </a:prstGeom>
        </p:spPr>
        <p:txBody>
          <a:bodyPr wrap="square">
            <a:spAutoFit/>
          </a:bodyPr>
          <a:lstStyle/>
          <a:p>
            <a:r>
              <a:rPr lang="en-US" dirty="0" smtClean="0"/>
              <a:t>Deep Fried Bytes is an audio talk show with a Southern flavor hosted by technologists and developers </a:t>
            </a:r>
            <a:r>
              <a:rPr lang="en-US" dirty="0" smtClean="0">
                <a:hlinkClick r:id="rId3"/>
              </a:rPr>
              <a:t>Keith Elder</a:t>
            </a:r>
            <a:r>
              <a:rPr lang="en-US" dirty="0" smtClean="0"/>
              <a:t> and </a:t>
            </a:r>
            <a:r>
              <a:rPr lang="en-US" dirty="0" smtClean="0">
                <a:hlinkClick r:id="rId4"/>
              </a:rPr>
              <a:t>Chris Woodruff</a:t>
            </a:r>
            <a:r>
              <a:rPr lang="en-US" dirty="0" smtClean="0"/>
              <a:t>. The show discusses a wide range of topics including application development, operating systems and technology in general. Anything is fair game if it plugs into the wall or takes a battery.</a:t>
            </a:r>
            <a:endParaRPr lang="en-US" dirty="0"/>
          </a:p>
        </p:txBody>
      </p:sp>
      <p:pic>
        <p:nvPicPr>
          <p:cNvPr id="45060" name="Picture 4"/>
          <p:cNvPicPr>
            <a:picLocks noChangeAspect="1" noChangeArrowheads="1"/>
          </p:cNvPicPr>
          <p:nvPr/>
        </p:nvPicPr>
        <p:blipFill>
          <a:blip r:embed="rId5"/>
          <a:srcRect/>
          <a:stretch>
            <a:fillRect/>
          </a:stretch>
        </p:blipFill>
        <p:spPr bwMode="auto">
          <a:xfrm>
            <a:off x="4908306" y="4243695"/>
            <a:ext cx="1057275" cy="1477385"/>
          </a:xfrm>
          <a:prstGeom prst="rect">
            <a:avLst/>
          </a:prstGeom>
          <a:noFill/>
          <a:ln w="9525">
            <a:noFill/>
            <a:miter lim="800000"/>
            <a:headEnd/>
            <a:tailEnd/>
          </a:ln>
          <a:effectLst/>
        </p:spPr>
      </p:pic>
      <p:sp>
        <p:nvSpPr>
          <p:cNvPr id="8" name="TextBox 7"/>
          <p:cNvSpPr txBox="1"/>
          <p:nvPr/>
        </p:nvSpPr>
        <p:spPr>
          <a:xfrm>
            <a:off x="1600200" y="5791200"/>
            <a:ext cx="6172200" cy="707886"/>
          </a:xfrm>
          <a:prstGeom prst="rect">
            <a:avLst/>
          </a:prstGeom>
          <a:noFill/>
        </p:spPr>
        <p:txBody>
          <a:bodyPr wrap="square" rtlCol="0">
            <a:spAutoFit/>
          </a:bodyPr>
          <a:lstStyle/>
          <a:p>
            <a:r>
              <a:rPr lang="en-US" sz="4000" dirty="0" smtClean="0"/>
              <a:t>http://deepfriedbytes.com </a:t>
            </a:r>
            <a:endParaRPr lang="en-US" sz="4000" dirty="0"/>
          </a:p>
        </p:txBody>
      </p:sp>
      <p:pic>
        <p:nvPicPr>
          <p:cNvPr id="2050" name="Picture 2" descr="C:\Users\KeithElder\Pictures\TopHeadShot.png"/>
          <p:cNvPicPr>
            <a:picLocks noChangeAspect="1" noChangeArrowheads="1"/>
          </p:cNvPicPr>
          <p:nvPr/>
        </p:nvPicPr>
        <p:blipFill>
          <a:blip r:embed="rId6"/>
          <a:srcRect/>
          <a:stretch>
            <a:fillRect/>
          </a:stretch>
        </p:blipFill>
        <p:spPr bwMode="auto">
          <a:xfrm>
            <a:off x="3015763" y="4182792"/>
            <a:ext cx="1447800" cy="1538288"/>
          </a:xfrm>
          <a:prstGeom prst="rect">
            <a:avLst/>
          </a:prstGeom>
          <a:noFill/>
        </p:spPr>
      </p:pic>
    </p:spTree>
    <p:extLst>
      <p:ext uri="{BB962C8B-B14F-4D97-AF65-F5344CB8AC3E}">
        <p14:creationId xmlns:p14="http://schemas.microsoft.com/office/powerpoint/2010/main" val="290546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Applications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75576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524000" y="6315075"/>
            <a:ext cx="6477000" cy="369332"/>
          </a:xfrm>
          <a:prstGeom prst="rect">
            <a:avLst/>
          </a:prstGeom>
          <a:noFill/>
        </p:spPr>
        <p:txBody>
          <a:bodyPr wrap="square" rtlCol="0">
            <a:spAutoFit/>
          </a:bodyPr>
          <a:lstStyle/>
          <a:p>
            <a:pPr algn="ctr"/>
            <a:r>
              <a:rPr lang="en-US" dirty="0" smtClean="0"/>
              <a:t>Composite Application </a:t>
            </a:r>
            <a:r>
              <a:rPr lang="en-US" strike="sngStrike" dirty="0" smtClean="0"/>
              <a:t>Monolithic</a:t>
            </a:r>
            <a:endParaRPr lang="en-US" strike="sngStrike" dirty="0"/>
          </a:p>
        </p:txBody>
      </p:sp>
    </p:spTree>
    <p:extLst>
      <p:ext uri="{BB962C8B-B14F-4D97-AF65-F5344CB8AC3E}">
        <p14:creationId xmlns:p14="http://schemas.microsoft.com/office/powerpoint/2010/main" val="3649829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Monolithic apps are out. Composite applications are the new norm.</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489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all about messaging.</a:t>
            </a:r>
            <a:endParaRPr lang="en-US" dirty="0"/>
          </a:p>
        </p:txBody>
      </p:sp>
      <p:sp>
        <p:nvSpPr>
          <p:cNvPr id="3" name="Text Placeholder 2"/>
          <p:cNvSpPr>
            <a:spLocks noGrp="1"/>
          </p:cNvSpPr>
          <p:nvPr>
            <p:ph type="body" idx="1"/>
          </p:nvPr>
        </p:nvSpPr>
        <p:spPr/>
        <p:txBody>
          <a:bodyPr/>
          <a:lstStyle/>
          <a:p>
            <a:r>
              <a:rPr lang="en-US" dirty="0" smtClean="0"/>
              <a:t>The only way to get them to all talk to one another.</a:t>
            </a:r>
            <a:endParaRPr lang="en-US" dirty="0"/>
          </a:p>
        </p:txBody>
      </p:sp>
    </p:spTree>
    <p:extLst>
      <p:ext uri="{BB962C8B-B14F-4D97-AF65-F5344CB8AC3E}">
        <p14:creationId xmlns:p14="http://schemas.microsoft.com/office/powerpoint/2010/main" val="3615660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8829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Backend</a:t>
            </a:r>
            <a:endParaRPr lang="en-US" dirty="0"/>
          </a:p>
        </p:txBody>
      </p:sp>
      <p:sp>
        <p:nvSpPr>
          <p:cNvPr id="3" name="Text Placeholder 2"/>
          <p:cNvSpPr>
            <a:spLocks noGrp="1"/>
          </p:cNvSpPr>
          <p:nvPr>
            <p:ph type="body" idx="1"/>
          </p:nvPr>
        </p:nvSpPr>
        <p:spPr/>
        <p:txBody>
          <a:bodyPr/>
          <a:lstStyle/>
          <a:p>
            <a:r>
              <a:rPr lang="en-US" dirty="0" smtClean="0"/>
              <a:t>Roles they each serve.</a:t>
            </a:r>
            <a:endParaRPr lang="en-US" dirty="0"/>
          </a:p>
        </p:txBody>
      </p:sp>
    </p:spTree>
    <p:extLst>
      <p:ext uri="{BB962C8B-B14F-4D97-AF65-F5344CB8AC3E}">
        <p14:creationId xmlns:p14="http://schemas.microsoft.com/office/powerpoint/2010/main" val="1775265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a:t>
            </a:r>
            <a:endParaRPr lang="en-US" dirty="0"/>
          </a:p>
        </p:txBody>
      </p:sp>
      <p:sp>
        <p:nvSpPr>
          <p:cNvPr id="4" name="Text Placeholder 3"/>
          <p:cNvSpPr>
            <a:spLocks noGrp="1"/>
          </p:cNvSpPr>
          <p:nvPr>
            <p:ph type="body" idx="1"/>
          </p:nvPr>
        </p:nvSpPr>
        <p:spPr/>
        <p:txBody>
          <a:bodyPr/>
          <a:lstStyle/>
          <a:p>
            <a:r>
              <a:rPr lang="en-US" dirty="0" smtClean="0"/>
              <a:t>Borrows from the learnings of the *Smart Client* era. Doesn’t do anything but display html and data to the screen. </a:t>
            </a:r>
            <a:endParaRPr lang="en-US" dirty="0"/>
          </a:p>
        </p:txBody>
      </p:sp>
    </p:spTree>
    <p:extLst>
      <p:ext uri="{BB962C8B-B14F-4D97-AF65-F5344CB8AC3E}">
        <p14:creationId xmlns:p14="http://schemas.microsoft.com/office/powerpoint/2010/main" val="691602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smtClean="0"/>
              <a:t>The Web UI interacts gets and stores data through here. There are no other means of it getting or retrieving data. </a:t>
            </a:r>
          </a:p>
          <a:p>
            <a:endParaRPr lang="en-US" dirty="0"/>
          </a:p>
          <a:p>
            <a:r>
              <a:rPr lang="en-US" dirty="0" smtClean="0"/>
              <a:t>Provides a means for other UIs (mobile, tablet, other systems) to interact.</a:t>
            </a:r>
            <a:endParaRPr lang="en-US" dirty="0"/>
          </a:p>
        </p:txBody>
      </p:sp>
    </p:spTree>
    <p:extLst>
      <p:ext uri="{BB962C8B-B14F-4D97-AF65-F5344CB8AC3E}">
        <p14:creationId xmlns:p14="http://schemas.microsoft.com/office/powerpoint/2010/main" val="3468814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Content Placeholder 2"/>
          <p:cNvSpPr>
            <a:spLocks noGrp="1"/>
          </p:cNvSpPr>
          <p:nvPr>
            <p:ph idx="1"/>
          </p:nvPr>
        </p:nvSpPr>
        <p:spPr/>
        <p:txBody>
          <a:bodyPr/>
          <a:lstStyle/>
          <a:p>
            <a:r>
              <a:rPr lang="en-US" dirty="0" smtClean="0"/>
              <a:t>Handles request/reply where absolutely necessary</a:t>
            </a:r>
          </a:p>
          <a:p>
            <a:r>
              <a:rPr lang="en-US" dirty="0" smtClean="0"/>
              <a:t>Primary job in life is to fan out calls</a:t>
            </a:r>
          </a:p>
          <a:p>
            <a:pPr lvl="1"/>
            <a:r>
              <a:rPr lang="en-US" dirty="0" smtClean="0"/>
              <a:t>Generates messages to be processed</a:t>
            </a:r>
          </a:p>
          <a:p>
            <a:pPr lvl="2"/>
            <a:r>
              <a:rPr lang="en-US" dirty="0" smtClean="0"/>
              <a:t>Commands</a:t>
            </a:r>
          </a:p>
          <a:p>
            <a:pPr lvl="2"/>
            <a:r>
              <a:rPr lang="en-US" dirty="0" smtClean="0"/>
              <a:t>Events</a:t>
            </a:r>
          </a:p>
          <a:p>
            <a:r>
              <a:rPr lang="en-US" dirty="0" smtClean="0"/>
              <a:t>Does minimal work as possible to return to caller as fast as possible</a:t>
            </a:r>
          </a:p>
          <a:p>
            <a:r>
              <a:rPr lang="en-US" dirty="0" smtClean="0"/>
              <a:t>Everything else is handled by backend Windows Services</a:t>
            </a:r>
            <a:endParaRPr lang="en-US" dirty="0"/>
          </a:p>
        </p:txBody>
      </p:sp>
    </p:spTree>
    <p:extLst>
      <p:ext uri="{BB962C8B-B14F-4D97-AF65-F5344CB8AC3E}">
        <p14:creationId xmlns:p14="http://schemas.microsoft.com/office/powerpoint/2010/main" val="1930261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Content Placeholder 2"/>
          <p:cNvSpPr>
            <a:spLocks noGrp="1"/>
          </p:cNvSpPr>
          <p:nvPr>
            <p:ph idx="1"/>
          </p:nvPr>
        </p:nvSpPr>
        <p:spPr/>
        <p:txBody>
          <a:bodyPr/>
          <a:lstStyle/>
          <a:p>
            <a:r>
              <a:rPr lang="en-US" dirty="0" smtClean="0"/>
              <a:t>Design considerations</a:t>
            </a:r>
          </a:p>
          <a:p>
            <a:pPr lvl="1"/>
            <a:r>
              <a:rPr lang="en-US" dirty="0" smtClean="0"/>
              <a:t>Assume everyone is going to attack you</a:t>
            </a:r>
          </a:p>
          <a:p>
            <a:pPr lvl="1"/>
            <a:r>
              <a:rPr lang="en-US" dirty="0" smtClean="0"/>
              <a:t>Who is invoking you</a:t>
            </a:r>
          </a:p>
          <a:p>
            <a:pPr lvl="2"/>
            <a:r>
              <a:rPr lang="en-US" dirty="0" smtClean="0"/>
              <a:t>Metrics / Stats</a:t>
            </a:r>
          </a:p>
          <a:p>
            <a:pPr lvl="1"/>
            <a:r>
              <a:rPr lang="en-US" dirty="0" smtClean="0"/>
              <a:t>Identification of caller</a:t>
            </a:r>
          </a:p>
          <a:p>
            <a:pPr lvl="2"/>
            <a:r>
              <a:rPr lang="en-US" dirty="0" smtClean="0"/>
              <a:t>Who are you and what can you do?</a:t>
            </a:r>
          </a:p>
          <a:p>
            <a:pPr lvl="1"/>
            <a:r>
              <a:rPr lang="en-US" dirty="0" smtClean="0"/>
              <a:t>Security</a:t>
            </a:r>
          </a:p>
          <a:p>
            <a:pPr lvl="2"/>
            <a:r>
              <a:rPr lang="en-US" dirty="0" smtClean="0"/>
              <a:t>More than SSL may be required</a:t>
            </a:r>
          </a:p>
          <a:p>
            <a:pPr lvl="1"/>
            <a:r>
              <a:rPr lang="en-US" dirty="0" smtClean="0"/>
              <a:t>Document it</a:t>
            </a:r>
          </a:p>
          <a:p>
            <a:pPr lvl="1"/>
            <a:r>
              <a:rPr lang="en-US" dirty="0" smtClean="0"/>
              <a:t>Help your clients, give them something other than just the API</a:t>
            </a:r>
            <a:endParaRPr lang="en-US" dirty="0"/>
          </a:p>
        </p:txBody>
      </p:sp>
    </p:spTree>
    <p:extLst>
      <p:ext uri="{BB962C8B-B14F-4D97-AF65-F5344CB8AC3E}">
        <p14:creationId xmlns:p14="http://schemas.microsoft.com/office/powerpoint/2010/main" val="2550514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Calls</a:t>
            </a:r>
            <a:endParaRPr lang="en-US" dirty="0"/>
          </a:p>
        </p:txBody>
      </p:sp>
      <p:sp>
        <p:nvSpPr>
          <p:cNvPr id="3" name="Content Placeholder 2"/>
          <p:cNvSpPr>
            <a:spLocks noGrp="1"/>
          </p:cNvSpPr>
          <p:nvPr>
            <p:ph idx="1"/>
          </p:nvPr>
        </p:nvSpPr>
        <p:spPr/>
        <p:txBody>
          <a:bodyPr/>
          <a:lstStyle/>
          <a:p>
            <a:r>
              <a:rPr lang="en-US" dirty="0" smtClean="0"/>
              <a:t>Option 1 – Request / Reply</a:t>
            </a:r>
          </a:p>
          <a:p>
            <a:pPr lvl="1"/>
            <a:r>
              <a:rPr lang="en-US" dirty="0" smtClean="0"/>
              <a:t>Get data / Store data</a:t>
            </a:r>
          </a:p>
          <a:p>
            <a:pPr lvl="1"/>
            <a:r>
              <a:rPr lang="en-US" dirty="0" smtClean="0"/>
              <a:t>Create and send any commands and events to message queue</a:t>
            </a:r>
          </a:p>
          <a:p>
            <a:pPr lvl="1"/>
            <a:r>
              <a:rPr lang="en-US" dirty="0" smtClean="0"/>
              <a:t>Return</a:t>
            </a:r>
          </a:p>
          <a:p>
            <a:r>
              <a:rPr lang="en-US" dirty="0" smtClean="0"/>
              <a:t>Option 2 - </a:t>
            </a:r>
            <a:r>
              <a:rPr lang="en-US" dirty="0" err="1" smtClean="0"/>
              <a:t>Async</a:t>
            </a:r>
            <a:endParaRPr lang="en-US" dirty="0" smtClean="0"/>
          </a:p>
          <a:p>
            <a:pPr lvl="1"/>
            <a:r>
              <a:rPr lang="en-US" dirty="0" smtClean="0"/>
              <a:t>Store data</a:t>
            </a:r>
          </a:p>
          <a:p>
            <a:pPr lvl="1"/>
            <a:r>
              <a:rPr lang="en-US" dirty="0" smtClean="0"/>
              <a:t>Get data (pulling credit is a good example)</a:t>
            </a:r>
          </a:p>
          <a:p>
            <a:pPr lvl="1"/>
            <a:r>
              <a:rPr lang="en-US" dirty="0" smtClean="0"/>
              <a:t>Create and send any commands to message queue</a:t>
            </a:r>
          </a:p>
          <a:p>
            <a:pPr lvl="1"/>
            <a:r>
              <a:rPr lang="en-US" dirty="0" smtClean="0"/>
              <a:t>Return</a:t>
            </a:r>
            <a:endParaRPr lang="en-US" dirty="0"/>
          </a:p>
        </p:txBody>
      </p:sp>
    </p:spTree>
    <p:extLst>
      <p:ext uri="{BB962C8B-B14F-4D97-AF65-F5344CB8AC3E}">
        <p14:creationId xmlns:p14="http://schemas.microsoft.com/office/powerpoint/2010/main" val="2941560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538984" y="1578198"/>
            <a:ext cx="3810000" cy="3810000"/>
          </a:xfrm>
          <a:prstGeom prst="rect">
            <a:avLst/>
          </a:prstGeom>
          <a:noFill/>
          <a:ln w="9525">
            <a:noFill/>
            <a:miter lim="800000"/>
            <a:headEnd/>
            <a:tailEnd/>
          </a:ln>
          <a:effectLst/>
        </p:spPr>
      </p:pic>
      <p:sp>
        <p:nvSpPr>
          <p:cNvPr id="5" name="&quot;No&quot; Symbol 4"/>
          <p:cNvSpPr/>
          <p:nvPr/>
        </p:nvSpPr>
        <p:spPr bwMode="blackGray">
          <a:xfrm>
            <a:off x="2569464" y="1719072"/>
            <a:ext cx="3749040" cy="3831336"/>
          </a:xfrm>
          <a:prstGeom prst="noSmoking">
            <a:avLst/>
          </a:prstGeom>
          <a:solidFill>
            <a:srgbClr val="FF0000"/>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7" name="Title 6"/>
          <p:cNvSpPr>
            <a:spLocks noGrp="1"/>
          </p:cNvSpPr>
          <p:nvPr>
            <p:ph type="title"/>
          </p:nvPr>
        </p:nvSpPr>
        <p:spPr>
          <a:xfrm>
            <a:off x="457200" y="228600"/>
            <a:ext cx="8305800" cy="553998"/>
          </a:xfrm>
        </p:spPr>
        <p:txBody>
          <a:bodyPr>
            <a:normAutofit fontScale="90000"/>
          </a:bodyPr>
          <a:lstStyle/>
          <a:p>
            <a:pPr algn="ctr"/>
            <a:r>
              <a:rPr lang="en-US" dirty="0" smtClean="0"/>
              <a:t>Quicken Loans</a:t>
            </a:r>
            <a:endParaRPr lang="en-US" dirty="0"/>
          </a:p>
        </p:txBody>
      </p:sp>
      <p:pic>
        <p:nvPicPr>
          <p:cNvPr id="1026" name="Picture 2" descr="http://dotconnectorblog.com/wp-content/uploads/2011/06/QL-ETA-color-logo-low-res.jpg"/>
          <p:cNvPicPr>
            <a:picLocks noChangeAspect="1" noChangeArrowheads="1"/>
          </p:cNvPicPr>
          <p:nvPr/>
        </p:nvPicPr>
        <p:blipFill>
          <a:blip r:embed="rId3" cstate="print"/>
          <a:srcRect/>
          <a:stretch>
            <a:fillRect/>
          </a:stretch>
        </p:blipFill>
        <p:spPr bwMode="auto">
          <a:xfrm>
            <a:off x="228600" y="2362200"/>
            <a:ext cx="8652064" cy="1752600"/>
          </a:xfrm>
          <a:prstGeom prst="rect">
            <a:avLst/>
          </a:prstGeom>
          <a:noFill/>
        </p:spPr>
      </p:pic>
    </p:spTree>
    <p:extLst>
      <p:ext uri="{BB962C8B-B14F-4D97-AF65-F5344CB8AC3E}">
        <p14:creationId xmlns:p14="http://schemas.microsoft.com/office/powerpoint/2010/main" val="1031663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8" presetClass="entr" presetSubtype="0" accel="5000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5122"/>
                                        </p:tgtEl>
                                        <p:attrNameLst>
                                          <p:attrName>ppt_x</p:attrName>
                                        </p:attrNameLst>
                                      </p:cBhvr>
                                      <p:tavLst>
                                        <p:tav tm="0">
                                          <p:val>
                                            <p:strVal val="ppt_x"/>
                                          </p:val>
                                        </p:tav>
                                        <p:tav tm="100000">
                                          <p:val>
                                            <p:strVal val="ppt_x"/>
                                          </p:val>
                                        </p:tav>
                                      </p:tavLst>
                                    </p:anim>
                                    <p:anim calcmode="lin" valueType="num">
                                      <p:cBhvr additive="base">
                                        <p:cTn id="21" dur="500"/>
                                        <p:tgtEl>
                                          <p:spTgt spid="5122"/>
                                        </p:tgtEl>
                                        <p:attrNameLst>
                                          <p:attrName>ppt_y</p:attrName>
                                        </p:attrNameLst>
                                      </p:cBhvr>
                                      <p:tavLst>
                                        <p:tav tm="0">
                                          <p:val>
                                            <p:strVal val="ppt_y"/>
                                          </p:val>
                                        </p:tav>
                                        <p:tav tm="100000">
                                          <p:val>
                                            <p:strVal val="1+ppt_h/2"/>
                                          </p:val>
                                        </p:tav>
                                      </p:tavLst>
                                    </p:anim>
                                    <p:set>
                                      <p:cBhvr>
                                        <p:cTn id="22" dur="1" fill="hold">
                                          <p:stCondLst>
                                            <p:cond delay="499"/>
                                          </p:stCondLst>
                                        </p:cTn>
                                        <p:tgtEl>
                                          <p:spTgt spid="5122"/>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Service(s)</a:t>
            </a:r>
            <a:endParaRPr lang="en-US" dirty="0"/>
          </a:p>
        </p:txBody>
      </p:sp>
      <p:sp>
        <p:nvSpPr>
          <p:cNvPr id="3" name="Text Placeholder 2"/>
          <p:cNvSpPr>
            <a:spLocks noGrp="1"/>
          </p:cNvSpPr>
          <p:nvPr>
            <p:ph type="body" idx="1"/>
          </p:nvPr>
        </p:nvSpPr>
        <p:spPr/>
        <p:txBody>
          <a:bodyPr/>
          <a:lstStyle/>
          <a:p>
            <a:r>
              <a:rPr lang="en-US" dirty="0" smtClean="0"/>
              <a:t>The message processor(s). Processes commands and events that have been placed either in the queue or topic (pub/sub). Also creates and fires off commands and events.</a:t>
            </a:r>
            <a:endParaRPr lang="en-US" dirty="0"/>
          </a:p>
        </p:txBody>
      </p:sp>
    </p:spTree>
    <p:extLst>
      <p:ext uri="{BB962C8B-B14F-4D97-AF65-F5344CB8AC3E}">
        <p14:creationId xmlns:p14="http://schemas.microsoft.com/office/powerpoint/2010/main" val="272989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959763" y="3679214"/>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3" name="Flowchart: Direct Access Storage 2"/>
          <p:cNvSpPr/>
          <p:nvPr/>
        </p:nvSpPr>
        <p:spPr>
          <a:xfrm>
            <a:off x="7196728" y="3850955"/>
            <a:ext cx="1499494" cy="77735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sp>
        <p:nvSpPr>
          <p:cNvPr id="21" name="Rounded Rectangle 20"/>
          <p:cNvSpPr/>
          <p:nvPr/>
        </p:nvSpPr>
        <p:spPr>
          <a:xfrm>
            <a:off x="3676455" y="2770773"/>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9" name="Flowchart: Direct Access Storage 8"/>
          <p:cNvSpPr/>
          <p:nvPr/>
        </p:nvSpPr>
        <p:spPr>
          <a:xfrm>
            <a:off x="2412482" y="898655"/>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sp>
        <p:nvSpPr>
          <p:cNvPr id="22" name="Flowchart: Direct Access Storage 21"/>
          <p:cNvSpPr/>
          <p:nvPr/>
        </p:nvSpPr>
        <p:spPr>
          <a:xfrm>
            <a:off x="4621094" y="898655"/>
            <a:ext cx="1775230"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Pub/Sub</a:t>
            </a:r>
            <a:endParaRPr lang="en-US" sz="1600" dirty="0"/>
          </a:p>
        </p:txBody>
      </p:sp>
      <p:cxnSp>
        <p:nvCxnSpPr>
          <p:cNvPr id="39" name="Elbow Connector 38"/>
          <p:cNvCxnSpPr>
            <a:stCxn id="9" idx="2"/>
            <a:endCxn id="21" idx="0"/>
          </p:cNvCxnSpPr>
          <p:nvPr/>
        </p:nvCxnSpPr>
        <p:spPr>
          <a:xfrm rot="16200000" flipH="1">
            <a:off x="3249444" y="1554661"/>
            <a:ext cx="1165108" cy="1267116"/>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2"/>
            <a:endCxn id="21" idx="0"/>
          </p:cNvCxnSpPr>
          <p:nvPr/>
        </p:nvCxnSpPr>
        <p:spPr>
          <a:xfrm rot="5400000">
            <a:off x="4404579" y="1666643"/>
            <a:ext cx="1165108" cy="1043153"/>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 idx="0"/>
            <a:endCxn id="21" idx="3"/>
          </p:cNvCxnSpPr>
          <p:nvPr/>
        </p:nvCxnSpPr>
        <p:spPr>
          <a:xfrm rot="16200000" flipV="1">
            <a:off x="6231025" y="2135505"/>
            <a:ext cx="739083" cy="2691818"/>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 idx="1"/>
            <a:endCxn id="21" idx="1"/>
          </p:cNvCxnSpPr>
          <p:nvPr/>
        </p:nvCxnSpPr>
        <p:spPr>
          <a:xfrm rot="5400000" flipH="1" flipV="1">
            <a:off x="2317243" y="2320003"/>
            <a:ext cx="567342" cy="2151081"/>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714137" y="518542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p>
        </p:txBody>
      </p:sp>
      <p:cxnSp>
        <p:nvCxnSpPr>
          <p:cNvPr id="43" name="Elbow Connector 42"/>
          <p:cNvCxnSpPr>
            <a:stCxn id="40" idx="0"/>
            <a:endCxn id="21" idx="2"/>
          </p:cNvCxnSpPr>
          <p:nvPr/>
        </p:nvCxnSpPr>
        <p:spPr>
          <a:xfrm rot="5400000" flipH="1" flipV="1">
            <a:off x="3118172" y="3838038"/>
            <a:ext cx="1732451" cy="962318"/>
          </a:xfrm>
          <a:prstGeom prst="bentConnector3">
            <a:avLst>
              <a:gd name="adj1" fmla="val 50000"/>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621094" y="518542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Site</a:t>
            </a:r>
          </a:p>
        </p:txBody>
      </p:sp>
      <p:cxnSp>
        <p:nvCxnSpPr>
          <p:cNvPr id="47" name="Elbow Connector 46"/>
          <p:cNvCxnSpPr>
            <a:stCxn id="46" idx="0"/>
            <a:endCxn id="21" idx="2"/>
          </p:cNvCxnSpPr>
          <p:nvPr/>
        </p:nvCxnSpPr>
        <p:spPr>
          <a:xfrm rot="16200000" flipV="1">
            <a:off x="4071651" y="3846877"/>
            <a:ext cx="1732451" cy="944639"/>
          </a:xfrm>
          <a:prstGeom prst="bentConnector3">
            <a:avLst>
              <a:gd name="adj1" fmla="val 50000"/>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1857674" y="277077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52" name="Rounded Rectangle 51"/>
          <p:cNvSpPr/>
          <p:nvPr/>
        </p:nvSpPr>
        <p:spPr>
          <a:xfrm>
            <a:off x="5495236" y="277077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2" name="TextBox 1"/>
          <p:cNvSpPr txBox="1"/>
          <p:nvPr/>
        </p:nvSpPr>
        <p:spPr>
          <a:xfrm>
            <a:off x="7129932" y="128336"/>
            <a:ext cx="2014068" cy="1754326"/>
          </a:xfrm>
          <a:prstGeom prst="rect">
            <a:avLst/>
          </a:prstGeom>
          <a:noFill/>
        </p:spPr>
        <p:txBody>
          <a:bodyPr wrap="square" rtlCol="0">
            <a:spAutoFit/>
          </a:bodyPr>
          <a:lstStyle/>
          <a:p>
            <a:r>
              <a:rPr lang="en-US" dirty="0" smtClean="0"/>
              <a:t>NOTE: Use pub/sub to communicate to all of your distributed services commands like reset cache etc.</a:t>
            </a:r>
            <a:endParaRPr lang="en-US" dirty="0"/>
          </a:p>
        </p:txBody>
      </p:sp>
    </p:spTree>
    <p:extLst>
      <p:ext uri="{BB962C8B-B14F-4D97-AF65-F5344CB8AC3E}">
        <p14:creationId xmlns:p14="http://schemas.microsoft.com/office/powerpoint/2010/main" val="2018706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doing this?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8674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 failure.</a:t>
            </a:r>
            <a:endParaRPr lang="en-US" dirty="0"/>
          </a:p>
        </p:txBody>
      </p:sp>
      <p:sp>
        <p:nvSpPr>
          <p:cNvPr id="3" name="Text Placeholder 2"/>
          <p:cNvSpPr>
            <a:spLocks noGrp="1"/>
          </p:cNvSpPr>
          <p:nvPr>
            <p:ph type="body" idx="1"/>
          </p:nvPr>
        </p:nvSpPr>
        <p:spPr/>
        <p:txBody>
          <a:bodyPr/>
          <a:lstStyle/>
          <a:p>
            <a:r>
              <a:rPr lang="en-US" dirty="0" smtClean="0"/>
              <a:t>Build for speed.</a:t>
            </a:r>
            <a:endParaRPr lang="en-US" dirty="0"/>
          </a:p>
        </p:txBody>
      </p:sp>
    </p:spTree>
    <p:extLst>
      <p:ext uri="{BB962C8B-B14F-4D97-AF65-F5344CB8AC3E}">
        <p14:creationId xmlns:p14="http://schemas.microsoft.com/office/powerpoint/2010/main" val="30668479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Domain</a:t>
            </a:r>
            <a:endParaRPr lang="en-US" dirty="0"/>
          </a:p>
        </p:txBody>
      </p:sp>
      <p:sp>
        <p:nvSpPr>
          <p:cNvPr id="3" name="Content Placeholder 2"/>
          <p:cNvSpPr>
            <a:spLocks noGrp="1"/>
          </p:cNvSpPr>
          <p:nvPr>
            <p:ph idx="1"/>
          </p:nvPr>
        </p:nvSpPr>
        <p:spPr/>
        <p:txBody>
          <a:bodyPr/>
          <a:lstStyle/>
          <a:p>
            <a:r>
              <a:rPr lang="en-US" dirty="0" smtClean="0"/>
              <a:t>Loan system</a:t>
            </a:r>
          </a:p>
          <a:p>
            <a:r>
              <a:rPr lang="en-US" dirty="0" smtClean="0"/>
              <a:t>Saves clients</a:t>
            </a:r>
          </a:p>
          <a:p>
            <a:r>
              <a:rPr lang="en-US" dirty="0" smtClean="0"/>
              <a:t>When a client is saved we are instructed by the business to do the following:</a:t>
            </a:r>
          </a:p>
          <a:p>
            <a:pPr lvl="1"/>
            <a:r>
              <a:rPr lang="en-US" dirty="0" smtClean="0"/>
              <a:t>Save to database</a:t>
            </a:r>
          </a:p>
          <a:p>
            <a:pPr lvl="1"/>
            <a:r>
              <a:rPr lang="en-US" dirty="0" smtClean="0"/>
              <a:t>Send client data to vendor for snail mail marketing</a:t>
            </a:r>
          </a:p>
          <a:p>
            <a:pPr lvl="1"/>
            <a:r>
              <a:rPr lang="en-US" dirty="0" smtClean="0"/>
              <a:t>Send welcome email</a:t>
            </a:r>
          </a:p>
          <a:p>
            <a:pPr lvl="1"/>
            <a:r>
              <a:rPr lang="en-US" dirty="0" smtClean="0"/>
              <a:t>Run client qualification (lots of moving pieces)</a:t>
            </a:r>
          </a:p>
          <a:p>
            <a:pPr lvl="1"/>
            <a:endParaRPr lang="en-US" dirty="0" smtClean="0"/>
          </a:p>
          <a:p>
            <a:pPr lvl="1"/>
            <a:endParaRPr lang="en-US" dirty="0"/>
          </a:p>
        </p:txBody>
      </p:sp>
    </p:spTree>
    <p:extLst>
      <p:ext uri="{BB962C8B-B14F-4D97-AF65-F5344CB8AC3E}">
        <p14:creationId xmlns:p14="http://schemas.microsoft.com/office/powerpoint/2010/main" val="186588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0071" y="652017"/>
            <a:ext cx="7508449"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SaveNewClient</a:t>
            </a:r>
            <a:r>
              <a:rPr lang="en-US" dirty="0" smtClean="0">
                <a:solidFill>
                  <a:srgbClr val="000000"/>
                </a:solidFill>
                <a:highlight>
                  <a:srgbClr val="FFFFFF"/>
                </a:highlight>
                <a:latin typeface="Consolas" panose="020B0609020204030204" pitchFamily="49" charset="0"/>
              </a:rPr>
              <a:t>(</a:t>
            </a:r>
            <a:r>
              <a:rPr lang="en-US" dirty="0" smtClean="0">
                <a:solidFill>
                  <a:srgbClr val="2B91AF"/>
                </a:solidFill>
                <a:highlight>
                  <a:srgbClr val="FFFFFF"/>
                </a:highlight>
                <a:latin typeface="Consolas" panose="020B0609020204030204" pitchFamily="49" charset="0"/>
              </a:rPr>
              <a:t>Client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SaveToDatabase</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NotifyVendorForMailing</a:t>
            </a:r>
            <a:r>
              <a:rPr lang="en-US" dirty="0" smtClean="0">
                <a:solidFill>
                  <a:srgbClr val="00000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SendWelcomeEmail</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cq.Qualification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qual.Weather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GetWeather</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qual.FacebookData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GetFaceBookData</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qual.TwitterData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GetTwitterData</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qual.ClosingMetrics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GetClientClosingBIData</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118437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366" y="691909"/>
            <a:ext cx="8583105"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 SaveClient(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SaveToDatabase(c);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NotifyVendorForMailing</a:t>
            </a:r>
            <a:r>
              <a:rPr lang="en-US" dirty="0" smtClean="0">
                <a:solidFill>
                  <a:srgbClr val="00000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SendWelcomeEmail(c);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cq.Qualification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 multiple failures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qual.Weather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GetWeather</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qual.FacebookData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GetFaceBookData</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qual.TwitterData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GetTwitterData</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qual.ClosingMetrics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GetClientClosingBIData</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011584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Failure is inevitable</a:t>
            </a:r>
          </a:p>
          <a:p>
            <a:r>
              <a:rPr lang="en-US" dirty="0" smtClean="0"/>
              <a:t>Crossing boundaries</a:t>
            </a:r>
          </a:p>
          <a:p>
            <a:r>
              <a:rPr lang="en-US" dirty="0" smtClean="0"/>
              <a:t>Http isn’t a transactional protocol</a:t>
            </a:r>
          </a:p>
          <a:p>
            <a:r>
              <a:rPr lang="en-US" dirty="0" smtClean="0"/>
              <a:t>Recovery</a:t>
            </a:r>
            <a:endParaRPr lang="en-US" dirty="0"/>
          </a:p>
        </p:txBody>
      </p:sp>
    </p:spTree>
    <p:extLst>
      <p:ext uri="{BB962C8B-B14F-4D97-AF65-F5344CB8AC3E}">
        <p14:creationId xmlns:p14="http://schemas.microsoft.com/office/powerpoint/2010/main" val="2267114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587" y="2346395"/>
            <a:ext cx="7362825" cy="3970318"/>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[Transaction]</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Post(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client)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&gt;)_</a:t>
            </a:r>
            <a:r>
              <a:rPr lang="en-US" dirty="0" err="1">
                <a:solidFill>
                  <a:srgbClr val="000000"/>
                </a:solidFill>
                <a:highlight>
                  <a:srgbClr val="FFFFFF"/>
                </a:highlight>
                <a:latin typeface="Consolas" panose="020B0609020204030204" pitchFamily="49" charset="0"/>
              </a:rPr>
              <a:t>db.Clients</a:t>
            </a:r>
            <a:r>
              <a:rPr lang="en-US" dirty="0">
                <a:solidFill>
                  <a:srgbClr val="000000"/>
                </a:solidFill>
                <a:highlight>
                  <a:srgbClr val="FFFFFF"/>
                </a:highlight>
                <a:latin typeface="Consolas" panose="020B0609020204030204" pitchFamily="49" charset="0"/>
              </a:rPr>
              <a:t>).Add(client);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DbContext</a:t>
            </a:r>
            <a:r>
              <a:rPr lang="en-US" dirty="0">
                <a:solidFill>
                  <a:srgbClr val="000000"/>
                </a:solidFill>
                <a:highlight>
                  <a:srgbClr val="FFFFFF"/>
                </a:highlight>
                <a:latin typeface="Consolas" panose="020B0609020204030204" pitchFamily="49" charset="0"/>
              </a:rPr>
              <a:t>)_</a:t>
            </a:r>
            <a:r>
              <a:rPr lang="en-US" dirty="0" err="1">
                <a:solidFill>
                  <a:srgbClr val="000000"/>
                </a:solidFill>
                <a:highlight>
                  <a:srgbClr val="FFFFFF"/>
                </a:highlight>
                <a:latin typeface="Consolas" panose="020B0609020204030204" pitchFamily="49" charset="0"/>
              </a:rPr>
              <a:t>db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SaveChanges</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event = </a:t>
            </a:r>
            <a:r>
              <a:rPr lang="en-US" dirty="0" err="1">
                <a:solidFill>
                  <a:srgbClr val="2B91AF"/>
                </a:solidFill>
                <a:highlight>
                  <a:srgbClr val="FFFFFF"/>
                </a:highlight>
                <a:latin typeface="Consolas" panose="020B0609020204030204" pitchFamily="49" charset="0"/>
              </a:rPr>
              <a:t>Mapper</a:t>
            </a:r>
            <a:r>
              <a:rPr lang="en-US" dirty="0" err="1">
                <a:solidFill>
                  <a:srgbClr val="000000"/>
                </a:solidFill>
                <a:highlight>
                  <a:srgbClr val="FFFFFF"/>
                </a:highlight>
                <a:latin typeface="Consolas" panose="020B0609020204030204" pitchFamily="49" charset="0"/>
              </a:rPr>
              <a:t>.Map</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ClientCreatedEvent</a:t>
            </a:r>
            <a:r>
              <a:rPr lang="en-US" dirty="0">
                <a:solidFill>
                  <a:srgbClr val="000000"/>
                </a:solidFill>
                <a:highlight>
                  <a:srgbClr val="FFFFFF"/>
                </a:highlight>
                <a:latin typeface="Consolas" panose="020B0609020204030204" pitchFamily="49" charset="0"/>
              </a:rPr>
              <a:t>&gt;(client);</a:t>
            </a:r>
          </a:p>
          <a:p>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Task</a:t>
            </a:r>
            <a:r>
              <a:rPr lang="en-US" dirty="0" err="1" smtClean="0">
                <a:solidFill>
                  <a:srgbClr val="000000"/>
                </a:solidFill>
                <a:highlight>
                  <a:srgbClr val="FFFFFF"/>
                </a:highlight>
                <a:latin typeface="Consolas" panose="020B0609020204030204" pitchFamily="49" charset="0"/>
              </a:rPr>
              <a:t>.Run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_</a:t>
            </a:r>
            <a:r>
              <a:rPr lang="en-US" dirty="0" err="1">
                <a:solidFill>
                  <a:srgbClr val="000000"/>
                </a:solidFill>
                <a:highlight>
                  <a:srgbClr val="FFFFFF"/>
                </a:highlight>
                <a:latin typeface="Consolas" panose="020B0609020204030204" pitchFamily="49" charset="0"/>
              </a:rPr>
              <a:t>sender.Send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ClientCreatedEvent</a:t>
            </a:r>
            <a:r>
              <a:rPr lang="en-US" dirty="0" smtClean="0">
                <a:solidFill>
                  <a:srgbClr val="000000"/>
                </a:solidFill>
                <a:highlight>
                  <a:srgbClr val="FFFFFF"/>
                </a:highlight>
                <a:latin typeface="Consolas" panose="020B0609020204030204" pitchFamily="49" charset="0"/>
              </a:rPr>
              <a:t>&gt;(event);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3" name="Title 2"/>
          <p:cNvSpPr>
            <a:spLocks noGrp="1"/>
          </p:cNvSpPr>
          <p:nvPr>
            <p:ph type="title"/>
          </p:nvPr>
        </p:nvSpPr>
        <p:spPr/>
        <p:txBody>
          <a:bodyPr/>
          <a:lstStyle/>
          <a:p>
            <a:r>
              <a:rPr lang="en-US" dirty="0" smtClean="0"/>
              <a:t>Using Our Queue with Request/Reply</a:t>
            </a:r>
            <a:endParaRPr lang="en-US" dirty="0"/>
          </a:p>
        </p:txBody>
      </p:sp>
    </p:spTree>
    <p:extLst>
      <p:ext uri="{BB962C8B-B14F-4D97-AF65-F5344CB8AC3E}">
        <p14:creationId xmlns:p14="http://schemas.microsoft.com/office/powerpoint/2010/main" val="3057597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587" y="2346395"/>
            <a:ext cx="7362825" cy="3139321"/>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[Transaction]</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Post(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client)</a:t>
            </a:r>
          </a:p>
          <a:p>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cmd</a:t>
            </a:r>
            <a:r>
              <a:rPr lang="en-US" dirty="0" smtClean="0">
                <a:solidFill>
                  <a:srgbClr val="000000"/>
                </a:solidFill>
                <a:highlight>
                  <a:srgbClr val="FFFFFF"/>
                </a:highlight>
                <a:latin typeface="Consolas" panose="020B0609020204030204" pitchFamily="49" charset="0"/>
              </a:rPr>
              <a:t> = </a:t>
            </a:r>
            <a:r>
              <a:rPr lang="en-US" dirty="0" err="1" smtClean="0">
                <a:solidFill>
                  <a:srgbClr val="2B91AF"/>
                </a:solidFill>
                <a:highlight>
                  <a:srgbClr val="FFFFFF"/>
                </a:highlight>
                <a:latin typeface="Consolas" panose="020B0609020204030204" pitchFamily="49" charset="0"/>
              </a:rPr>
              <a:t>Mapper</a:t>
            </a:r>
            <a:r>
              <a:rPr lang="en-US" dirty="0" err="1" smtClean="0">
                <a:solidFill>
                  <a:srgbClr val="000000"/>
                </a:solidFill>
                <a:highlight>
                  <a:srgbClr val="FFFFFF"/>
                </a:highlight>
                <a:latin typeface="Consolas" panose="020B0609020204030204" pitchFamily="49" charset="0"/>
              </a:rPr>
              <a:t>.Map</a:t>
            </a:r>
            <a:r>
              <a:rPr lang="en-US" dirty="0" smtClean="0">
                <a:solidFill>
                  <a:srgbClr val="000000"/>
                </a:solidFill>
                <a:highlight>
                  <a:srgbClr val="FFFFFF"/>
                </a:highlight>
                <a:latin typeface="Consolas" panose="020B0609020204030204" pitchFamily="49" charset="0"/>
              </a:rPr>
              <a:t>&lt;</a:t>
            </a:r>
            <a:r>
              <a:rPr lang="en-US" dirty="0" err="1" smtClean="0">
                <a:solidFill>
                  <a:srgbClr val="2B91AF"/>
                </a:solidFill>
                <a:highlight>
                  <a:srgbClr val="FFFFFF"/>
                </a:highlight>
                <a:latin typeface="Consolas" panose="020B0609020204030204" pitchFamily="49" charset="0"/>
              </a:rPr>
              <a:t>CreateClientCommand</a:t>
            </a:r>
            <a:r>
              <a:rPr lang="en-US" dirty="0" smtClean="0">
                <a:solidFill>
                  <a:srgbClr val="0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client);</a:t>
            </a:r>
          </a:p>
          <a:p>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Task</a:t>
            </a:r>
            <a:r>
              <a:rPr lang="en-US" dirty="0" err="1" smtClean="0">
                <a:solidFill>
                  <a:srgbClr val="000000"/>
                </a:solidFill>
                <a:highlight>
                  <a:srgbClr val="FFFFFF"/>
                </a:highlight>
                <a:latin typeface="Consolas" panose="020B0609020204030204" pitchFamily="49" charset="0"/>
              </a:rPr>
              <a:t>.Ru</a:t>
            </a:r>
            <a:r>
              <a:rPr lang="en-US" dirty="0" err="1">
                <a:solidFill>
                  <a:srgbClr val="000000"/>
                </a:solidFill>
                <a:highlight>
                  <a:srgbClr val="FFFFFF"/>
                </a:highlight>
                <a:latin typeface="Consolas" panose="020B0609020204030204" pitchFamily="49" charset="0"/>
              </a:rPr>
              <a:t>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_</a:t>
            </a:r>
            <a:r>
              <a:rPr lang="en-US" dirty="0" err="1" smtClean="0">
                <a:solidFill>
                  <a:srgbClr val="000000"/>
                </a:solidFill>
                <a:highlight>
                  <a:srgbClr val="FFFFFF"/>
                </a:highlight>
                <a:latin typeface="Consolas" panose="020B0609020204030204" pitchFamily="49" charset="0"/>
              </a:rPr>
              <a:t>sender.Send</a:t>
            </a:r>
            <a:r>
              <a:rPr lang="en-US" dirty="0" smtClean="0">
                <a:solidFill>
                  <a:srgbClr val="000000"/>
                </a:solidFill>
                <a:highlight>
                  <a:srgbClr val="FFFFFF"/>
                </a:highlight>
                <a:latin typeface="Consolas" panose="020B0609020204030204" pitchFamily="49" charset="0"/>
              </a:rPr>
              <a:t>&lt;</a:t>
            </a:r>
            <a:r>
              <a:rPr lang="en-US" dirty="0" err="1" smtClean="0">
                <a:solidFill>
                  <a:srgbClr val="2B91AF"/>
                </a:solidFill>
                <a:highlight>
                  <a:srgbClr val="FFFFFF"/>
                </a:highlight>
                <a:latin typeface="Consolas" panose="020B0609020204030204" pitchFamily="49" charset="0"/>
              </a:rPr>
              <a:t>CreateClientCommand</a:t>
            </a:r>
            <a:r>
              <a:rPr lang="en-US" dirty="0" smtClean="0">
                <a:solidFill>
                  <a:srgbClr val="000000"/>
                </a:solidFill>
                <a:highlight>
                  <a:srgbClr val="FFFFFF"/>
                </a:highlight>
                <a:latin typeface="Consolas" panose="020B0609020204030204" pitchFamily="49" charset="0"/>
              </a:rPr>
              <a:t>&gt;(</a:t>
            </a:r>
            <a:r>
              <a:rPr lang="en-US" dirty="0" err="1" smtClean="0">
                <a:solidFill>
                  <a:srgbClr val="000000"/>
                </a:solidFill>
                <a:highlight>
                  <a:srgbClr val="FFFFFF"/>
                </a:highlight>
                <a:latin typeface="Consolas" panose="020B0609020204030204" pitchFamily="49" charset="0"/>
              </a:rPr>
              <a:t>cmd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client.RequestId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3" name="Title 2"/>
          <p:cNvSpPr>
            <a:spLocks noGrp="1"/>
          </p:cNvSpPr>
          <p:nvPr>
            <p:ph type="title"/>
          </p:nvPr>
        </p:nvSpPr>
        <p:spPr/>
        <p:txBody>
          <a:bodyPr/>
          <a:lstStyle/>
          <a:p>
            <a:r>
              <a:rPr lang="en-US" dirty="0" smtClean="0"/>
              <a:t>Using Our Queue </a:t>
            </a:r>
            <a:r>
              <a:rPr lang="en-US" dirty="0" err="1" smtClean="0"/>
              <a:t>Async</a:t>
            </a:r>
            <a:endParaRPr lang="en-US" dirty="0"/>
          </a:p>
        </p:txBody>
      </p:sp>
    </p:spTree>
    <p:extLst>
      <p:ext uri="{BB962C8B-B14F-4D97-AF65-F5344CB8AC3E}">
        <p14:creationId xmlns:p14="http://schemas.microsoft.com/office/powerpoint/2010/main" val="9463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vimeocdn.com/ts/436/787/436787003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129" y="276347"/>
            <a:ext cx="6096000" cy="342900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92060" y="1163402"/>
            <a:ext cx="3802710" cy="5516351"/>
            <a:chOff x="2642136" y="1151046"/>
            <a:chExt cx="3802710" cy="5516351"/>
          </a:xfrm>
        </p:grpSpPr>
        <p:pic>
          <p:nvPicPr>
            <p:cNvPr id="2" name="Picture 1"/>
            <p:cNvPicPr>
              <a:picLocks noChangeAspect="1"/>
            </p:cNvPicPr>
            <p:nvPr/>
          </p:nvPicPr>
          <p:blipFill>
            <a:blip r:embed="rId3"/>
            <a:stretch>
              <a:fillRect/>
            </a:stretch>
          </p:blipFill>
          <p:spPr>
            <a:xfrm>
              <a:off x="2642136" y="1188142"/>
              <a:ext cx="3802710" cy="5479255"/>
            </a:xfrm>
            <a:prstGeom prst="rect">
              <a:avLst/>
            </a:prstGeom>
          </p:spPr>
        </p:pic>
        <p:sp>
          <p:nvSpPr>
            <p:cNvPr id="3" name="TextBox 2"/>
            <p:cNvSpPr txBox="1"/>
            <p:nvPr/>
          </p:nvSpPr>
          <p:spPr>
            <a:xfrm>
              <a:off x="3561129" y="1151046"/>
              <a:ext cx="1989437" cy="531614"/>
            </a:xfrm>
            <a:prstGeom prst="rect">
              <a:avLst/>
            </a:prstGeom>
            <a:noFill/>
          </p:spPr>
          <p:txBody>
            <a:bodyPr wrap="square" rtlCol="0">
              <a:spAutoFit/>
            </a:bodyPr>
            <a:lstStyle/>
            <a:p>
              <a:pPr algn="ctr"/>
              <a:r>
                <a:rPr lang="en-US" sz="3200" dirty="0" smtClean="0"/>
                <a:t>2013</a:t>
              </a:r>
              <a:endParaRPr lang="en-US" dirty="0"/>
            </a:p>
          </p:txBody>
        </p:sp>
      </p:grpSp>
      <p:sp>
        <p:nvSpPr>
          <p:cNvPr id="5" name="TextBox 4"/>
          <p:cNvSpPr txBox="1"/>
          <p:nvPr/>
        </p:nvSpPr>
        <p:spPr>
          <a:xfrm>
            <a:off x="4605275" y="4707925"/>
            <a:ext cx="3624325" cy="707886"/>
          </a:xfrm>
          <a:prstGeom prst="rect">
            <a:avLst/>
          </a:prstGeom>
          <a:noFill/>
        </p:spPr>
        <p:txBody>
          <a:bodyPr wrap="square" rtlCol="0">
            <a:spAutoFit/>
          </a:bodyPr>
          <a:lstStyle/>
          <a:p>
            <a:r>
              <a:rPr lang="en-US" sz="4000" dirty="0" smtClean="0"/>
              <a:t>4 Years in a Row</a:t>
            </a:r>
            <a:endParaRPr lang="en-US" sz="4000" dirty="0"/>
          </a:p>
        </p:txBody>
      </p:sp>
    </p:spTree>
    <p:extLst>
      <p:ext uri="{BB962C8B-B14F-4D97-AF65-F5344CB8AC3E}">
        <p14:creationId xmlns:p14="http://schemas.microsoft.com/office/powerpoint/2010/main" val="333613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or Events</a:t>
            </a:r>
            <a:endParaRPr lang="en-US" dirty="0"/>
          </a:p>
        </p:txBody>
      </p:sp>
      <p:sp>
        <p:nvSpPr>
          <p:cNvPr id="3" name="Text Placeholder 2"/>
          <p:cNvSpPr>
            <a:spLocks noGrp="1"/>
          </p:cNvSpPr>
          <p:nvPr>
            <p:ph type="body" idx="1"/>
          </p:nvPr>
        </p:nvSpPr>
        <p:spPr/>
        <p:txBody>
          <a:bodyPr/>
          <a:lstStyle/>
          <a:p>
            <a:r>
              <a:rPr lang="en-US" dirty="0" smtClean="0"/>
              <a:t>We only have to worry about two message types.</a:t>
            </a:r>
            <a:endParaRPr lang="en-US" dirty="0"/>
          </a:p>
        </p:txBody>
      </p:sp>
    </p:spTree>
    <p:extLst>
      <p:ext uri="{BB962C8B-B14F-4D97-AF65-F5344CB8AC3E}">
        <p14:creationId xmlns:p14="http://schemas.microsoft.com/office/powerpoint/2010/main" val="4030525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Text Placeholder 2"/>
          <p:cNvSpPr>
            <a:spLocks noGrp="1"/>
          </p:cNvSpPr>
          <p:nvPr>
            <p:ph type="body" idx="1"/>
          </p:nvPr>
        </p:nvSpPr>
        <p:spPr/>
        <p:txBody>
          <a:bodyPr/>
          <a:lstStyle/>
          <a:p>
            <a:r>
              <a:rPr lang="en-US" dirty="0" smtClean="0"/>
              <a:t>Messages that describe an action that is to be performed.</a:t>
            </a:r>
            <a:endParaRPr lang="en-US" dirty="0"/>
          </a:p>
        </p:txBody>
      </p:sp>
    </p:spTree>
    <p:extLst>
      <p:ext uri="{BB962C8B-B14F-4D97-AF65-F5344CB8AC3E}">
        <p14:creationId xmlns:p14="http://schemas.microsoft.com/office/powerpoint/2010/main" val="27380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CreateClientCommand</a:t>
            </a:r>
            <a:r>
              <a:rPr lang="en-US" dirty="0" smtClean="0"/>
              <a:t>&gt;</a:t>
            </a:r>
            <a:br>
              <a:rPr lang="en-US" dirty="0" smtClean="0"/>
            </a:br>
            <a:r>
              <a:rPr lang="en-US" dirty="0" smtClean="0"/>
              <a:t>… client data elements …</a:t>
            </a:r>
            <a:br>
              <a:rPr lang="en-US" dirty="0" smtClean="0"/>
            </a:br>
            <a:r>
              <a:rPr lang="en-US" dirty="0" smtClean="0"/>
              <a:t>&lt;/</a:t>
            </a:r>
            <a:r>
              <a:rPr lang="en-US" dirty="0" err="1" smtClean="0"/>
              <a:t>CreateClientCommand</a:t>
            </a:r>
            <a:r>
              <a:rPr lang="en-US" dirty="0" smtClean="0"/>
              <a:t>&gt;</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&lt;</a:t>
            </a:r>
            <a:r>
              <a:rPr lang="en-US" dirty="0" err="1" smtClean="0"/>
              <a:t>QualifyClientCommand</a:t>
            </a:r>
            <a:r>
              <a:rPr lang="en-US" dirty="0" smtClean="0"/>
              <a:t>&gt;</a:t>
            </a:r>
            <a:br>
              <a:rPr lang="en-US" dirty="0" smtClean="0"/>
            </a:br>
            <a:r>
              <a:rPr lang="en-US" dirty="0" smtClean="0"/>
              <a:t>… qualification data elements …</a:t>
            </a:r>
            <a:br>
              <a:rPr lang="en-US" dirty="0" smtClean="0"/>
            </a:br>
            <a:r>
              <a:rPr lang="en-US" dirty="0" smtClean="0"/>
              <a:t>&lt;/</a:t>
            </a:r>
            <a:r>
              <a:rPr lang="en-US" dirty="0" err="1" smtClean="0"/>
              <a:t>QualifyClientCommand</a:t>
            </a:r>
            <a:r>
              <a:rPr lang="en-US" dirty="0" smtClean="0"/>
              <a:t>&gt;</a:t>
            </a:r>
          </a:p>
        </p:txBody>
      </p:sp>
    </p:spTree>
    <p:extLst>
      <p:ext uri="{BB962C8B-B14F-4D97-AF65-F5344CB8AC3E}">
        <p14:creationId xmlns:p14="http://schemas.microsoft.com/office/powerpoint/2010/main" val="306947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Text Placeholder 2"/>
          <p:cNvSpPr>
            <a:spLocks noGrp="1"/>
          </p:cNvSpPr>
          <p:nvPr>
            <p:ph type="body" idx="1"/>
          </p:nvPr>
        </p:nvSpPr>
        <p:spPr/>
        <p:txBody>
          <a:bodyPr/>
          <a:lstStyle/>
          <a:p>
            <a:r>
              <a:rPr lang="en-US" dirty="0" smtClean="0"/>
              <a:t>Messages that describe an action that was performed.</a:t>
            </a:r>
            <a:endParaRPr lang="en-US" dirty="0"/>
          </a:p>
        </p:txBody>
      </p:sp>
    </p:spTree>
    <p:extLst>
      <p:ext uri="{BB962C8B-B14F-4D97-AF65-F5344CB8AC3E}">
        <p14:creationId xmlns:p14="http://schemas.microsoft.com/office/powerpoint/2010/main" val="1583158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ClientCreatedEvent</a:t>
            </a:r>
            <a:r>
              <a:rPr lang="en-US" dirty="0" smtClean="0"/>
              <a:t>&gt;</a:t>
            </a:r>
            <a:br>
              <a:rPr lang="en-US" dirty="0" smtClean="0"/>
            </a:br>
            <a:r>
              <a:rPr lang="en-US" dirty="0" smtClean="0"/>
              <a:t>… client data elements …</a:t>
            </a:r>
            <a:br>
              <a:rPr lang="en-US" dirty="0" smtClean="0"/>
            </a:br>
            <a:r>
              <a:rPr lang="en-US" dirty="0" smtClean="0"/>
              <a:t>&lt;/</a:t>
            </a:r>
            <a:r>
              <a:rPr lang="en-US" dirty="0" err="1" smtClean="0"/>
              <a:t>ClientCreatedEvent</a:t>
            </a:r>
            <a:r>
              <a:rPr lang="en-US" dirty="0" smtClean="0"/>
              <a:t>&gt;</a:t>
            </a:r>
            <a:br>
              <a:rPr lang="en-US" dirty="0" smtClean="0"/>
            </a:br>
            <a:r>
              <a:rPr lang="en-US" dirty="0" smtClean="0"/>
              <a:t/>
            </a:r>
            <a:br>
              <a:rPr lang="en-US" dirty="0" smtClean="0"/>
            </a:br>
            <a:endParaRPr lang="en-US" dirty="0" smtClean="0"/>
          </a:p>
          <a:p>
            <a:r>
              <a:rPr lang="en-US" dirty="0" smtClean="0"/>
              <a:t>&lt;</a:t>
            </a:r>
            <a:r>
              <a:rPr lang="en-US" dirty="0" err="1" smtClean="0"/>
              <a:t>ClientChangedEvent</a:t>
            </a:r>
            <a:r>
              <a:rPr lang="en-US" dirty="0"/>
              <a:t> </a:t>
            </a:r>
            <a:r>
              <a:rPr lang="en-US" dirty="0" smtClean="0"/>
              <a:t>/&gt; (existing client was changed)</a:t>
            </a:r>
            <a:br>
              <a:rPr lang="en-US" dirty="0" smtClean="0"/>
            </a:br>
            <a:r>
              <a:rPr lang="en-US" dirty="0" smtClean="0"/>
              <a:t/>
            </a:r>
            <a:br>
              <a:rPr lang="en-US" dirty="0" smtClean="0"/>
            </a:br>
            <a:endParaRPr lang="en-US" dirty="0" smtClean="0"/>
          </a:p>
          <a:p>
            <a:r>
              <a:rPr lang="en-US" dirty="0" smtClean="0"/>
              <a:t>&lt;</a:t>
            </a:r>
            <a:r>
              <a:rPr lang="en-US" dirty="0" err="1" smtClean="0"/>
              <a:t>ClientQualificationCompletedEvent</a:t>
            </a:r>
            <a:r>
              <a:rPr lang="en-US" dirty="0"/>
              <a:t> </a:t>
            </a:r>
            <a:r>
              <a:rPr lang="en-US" dirty="0" smtClean="0"/>
              <a:t>/&gt;</a:t>
            </a:r>
            <a:endParaRPr lang="en-US" dirty="0"/>
          </a:p>
          <a:p>
            <a:endParaRPr lang="en-US" dirty="0"/>
          </a:p>
        </p:txBody>
      </p:sp>
    </p:spTree>
    <p:extLst>
      <p:ext uri="{BB962C8B-B14F-4D97-AF65-F5344CB8AC3E}">
        <p14:creationId xmlns:p14="http://schemas.microsoft.com/office/powerpoint/2010/main" val="322151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irect Access Storage 8"/>
          <p:cNvSpPr/>
          <p:nvPr/>
        </p:nvSpPr>
        <p:spPr>
          <a:xfrm>
            <a:off x="3633783" y="844033"/>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cxnSp>
        <p:nvCxnSpPr>
          <p:cNvPr id="39" name="Elbow Connector 38"/>
          <p:cNvCxnSpPr>
            <a:stCxn id="9" idx="2"/>
            <a:endCxn id="19" idx="0"/>
          </p:cNvCxnSpPr>
          <p:nvPr/>
        </p:nvCxnSpPr>
        <p:spPr>
          <a:xfrm rot="5400000">
            <a:off x="4138323" y="1830079"/>
            <a:ext cx="560454" cy="238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28258" y="2111497"/>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br>
              <a:rPr lang="en-US" dirty="0" smtClean="0"/>
            </a:br>
            <a:r>
              <a:rPr lang="en-US" dirty="0" smtClean="0"/>
              <a:t>Router</a:t>
            </a:r>
          </a:p>
        </p:txBody>
      </p:sp>
      <p:sp>
        <p:nvSpPr>
          <p:cNvPr id="53" name="Rounded Rectangle 52"/>
          <p:cNvSpPr/>
          <p:nvPr/>
        </p:nvSpPr>
        <p:spPr>
          <a:xfrm>
            <a:off x="2978684" y="3331983"/>
            <a:ext cx="2877348"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ClientCreatedEventHandler</a:t>
            </a:r>
            <a:endParaRPr lang="en-US" dirty="0" smtClean="0"/>
          </a:p>
        </p:txBody>
      </p:sp>
      <p:sp>
        <p:nvSpPr>
          <p:cNvPr id="55" name="Rounded Rectangle 54"/>
          <p:cNvSpPr/>
          <p:nvPr/>
        </p:nvSpPr>
        <p:spPr>
          <a:xfrm>
            <a:off x="3098940" y="4456559"/>
            <a:ext cx="2643492" cy="656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a:t>
            </a:r>
            <a:r>
              <a:rPr lang="en-US" dirty="0" err="1" smtClean="0"/>
              <a:t>IEvent</a:t>
            </a:r>
            <a:r>
              <a:rPr lang="en-US" dirty="0" smtClean="0"/>
              <a:t> event);</a:t>
            </a:r>
          </a:p>
        </p:txBody>
      </p:sp>
      <p:cxnSp>
        <p:nvCxnSpPr>
          <p:cNvPr id="56" name="Elbow Connector 55"/>
          <p:cNvCxnSpPr>
            <a:stCxn id="19" idx="2"/>
            <a:endCxn id="53" idx="0"/>
          </p:cNvCxnSpPr>
          <p:nvPr/>
        </p:nvCxnSpPr>
        <p:spPr>
          <a:xfrm rot="5400000">
            <a:off x="4148215" y="3062839"/>
            <a:ext cx="538288" cy="1"/>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5" idx="0"/>
          </p:cNvCxnSpPr>
          <p:nvPr/>
        </p:nvCxnSpPr>
        <p:spPr>
          <a:xfrm rot="16200000" flipH="1">
            <a:off x="4197833" y="4233706"/>
            <a:ext cx="442378" cy="332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7753" y="137024"/>
            <a:ext cx="1200150" cy="707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Event</a:t>
            </a:r>
            <a:endParaRPr lang="en-US" dirty="0"/>
          </a:p>
        </p:txBody>
      </p:sp>
    </p:spTree>
    <p:extLst>
      <p:ext uri="{BB962C8B-B14F-4D97-AF65-F5344CB8AC3E}">
        <p14:creationId xmlns:p14="http://schemas.microsoft.com/office/powerpoint/2010/main" val="19912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49600" fill="hold" grpId="0" nodeType="clickEffect">
                                  <p:stCondLst>
                                    <p:cond delay="0"/>
                                  </p:stCondLst>
                                  <p:childTnLst>
                                    <p:animMotion origin="layout" path="M 3.61111E-6 0.00347 L 0.20069 0.00347 C 0.29062 0.00347 0.40139 0.17523 0.40139 0.31504 L 0.40139 0.62708 " pathEditMode="relative" rAng="0" ptsTypes="AAAA">
                                      <p:cBhvr>
                                        <p:cTn id="6" dur="5000" fill="hold"/>
                                        <p:tgtEl>
                                          <p:spTgt spid="2"/>
                                        </p:tgtEl>
                                        <p:attrNameLst>
                                          <p:attrName>ppt_x</p:attrName>
                                          <p:attrName>ppt_y</p:attrName>
                                        </p:attrNameLst>
                                      </p:cBhvr>
                                      <p:rCtr x="20069" y="3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irect Access Storage 8"/>
          <p:cNvSpPr/>
          <p:nvPr/>
        </p:nvSpPr>
        <p:spPr>
          <a:xfrm>
            <a:off x="3633783" y="844033"/>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cxnSp>
        <p:nvCxnSpPr>
          <p:cNvPr id="39" name="Elbow Connector 38"/>
          <p:cNvCxnSpPr>
            <a:stCxn id="9" idx="2"/>
            <a:endCxn id="19" idx="0"/>
          </p:cNvCxnSpPr>
          <p:nvPr/>
        </p:nvCxnSpPr>
        <p:spPr>
          <a:xfrm rot="5400000">
            <a:off x="4138323" y="1830079"/>
            <a:ext cx="560454" cy="238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28258" y="2111497"/>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br>
              <a:rPr lang="en-US" dirty="0" smtClean="0"/>
            </a:br>
            <a:r>
              <a:rPr lang="en-US" dirty="0" smtClean="0"/>
              <a:t>Router</a:t>
            </a:r>
          </a:p>
        </p:txBody>
      </p:sp>
      <p:sp>
        <p:nvSpPr>
          <p:cNvPr id="53" name="Rounded Rectangle 52"/>
          <p:cNvSpPr/>
          <p:nvPr/>
        </p:nvSpPr>
        <p:spPr>
          <a:xfrm>
            <a:off x="2978684" y="3331983"/>
            <a:ext cx="2877348"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ClientCreatedEventHandler</a:t>
            </a:r>
            <a:endParaRPr lang="en-US" dirty="0" smtClean="0"/>
          </a:p>
        </p:txBody>
      </p:sp>
      <p:sp>
        <p:nvSpPr>
          <p:cNvPr id="55" name="Rounded Rectangle 54"/>
          <p:cNvSpPr/>
          <p:nvPr/>
        </p:nvSpPr>
        <p:spPr>
          <a:xfrm>
            <a:off x="3098940" y="4456559"/>
            <a:ext cx="2643492" cy="656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a:t>
            </a:r>
            <a:r>
              <a:rPr lang="en-US" dirty="0" err="1" smtClean="0"/>
              <a:t>IEvent</a:t>
            </a:r>
            <a:r>
              <a:rPr lang="en-US" dirty="0" smtClean="0"/>
              <a:t> event);</a:t>
            </a:r>
          </a:p>
        </p:txBody>
      </p:sp>
      <p:cxnSp>
        <p:nvCxnSpPr>
          <p:cNvPr id="56" name="Elbow Connector 55"/>
          <p:cNvCxnSpPr>
            <a:stCxn id="19" idx="2"/>
            <a:endCxn id="53" idx="0"/>
          </p:cNvCxnSpPr>
          <p:nvPr/>
        </p:nvCxnSpPr>
        <p:spPr>
          <a:xfrm rot="5400000">
            <a:off x="4148215" y="3062839"/>
            <a:ext cx="538288" cy="1"/>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5" idx="0"/>
          </p:cNvCxnSpPr>
          <p:nvPr/>
        </p:nvCxnSpPr>
        <p:spPr>
          <a:xfrm rot="16200000" flipH="1">
            <a:off x="4197833" y="4233706"/>
            <a:ext cx="442378" cy="332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912533" y="5441616"/>
            <a:ext cx="3145492" cy="707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ClientQualificationCommand</a:t>
            </a:r>
            <a:endParaRPr lang="en-US" dirty="0"/>
          </a:p>
        </p:txBody>
      </p:sp>
    </p:spTree>
    <p:extLst>
      <p:ext uri="{BB962C8B-B14F-4D97-AF65-F5344CB8AC3E}">
        <p14:creationId xmlns:p14="http://schemas.microsoft.com/office/powerpoint/2010/main" val="345493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3" presetClass="path" presetSubtype="0" accel="50000" decel="50000" fill="hold" grpId="0" nodeType="clickEffect">
                                  <p:stCondLst>
                                    <p:cond delay="0"/>
                                  </p:stCondLst>
                                  <p:childTnLst>
                                    <p:animMotion origin="layout" path="M -3.61111E-6 -2.96296E-6 L 0.10191 -2.96296E-6 C 0.14757 -2.96296E-6 0.20382 -0.19213 0.20382 -0.34815 L 0.20382 -0.69629 " pathEditMode="relative" rAng="0" ptsTypes="AAAA">
                                      <p:cBhvr>
                                        <p:cTn id="12" dur="2000" fill="hold"/>
                                        <p:tgtEl>
                                          <p:spTgt spid="2"/>
                                        </p:tgtEl>
                                        <p:attrNameLst>
                                          <p:attrName>ppt_x</p:attrName>
                                          <p:attrName>ppt_y</p:attrName>
                                        </p:attrNameLst>
                                      </p:cBhvr>
                                      <p:rCtr x="10191"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of Commands / Events</a:t>
            </a:r>
            <a:endParaRPr lang="en-US" dirty="0"/>
          </a:p>
        </p:txBody>
      </p:sp>
      <p:sp>
        <p:nvSpPr>
          <p:cNvPr id="3" name="Content Placeholder 2"/>
          <p:cNvSpPr>
            <a:spLocks noGrp="1"/>
          </p:cNvSpPr>
          <p:nvPr>
            <p:ph idx="1"/>
          </p:nvPr>
        </p:nvSpPr>
        <p:spPr/>
        <p:txBody>
          <a:bodyPr/>
          <a:lstStyle/>
          <a:p>
            <a:r>
              <a:rPr lang="en-US" dirty="0" smtClean="0"/>
              <a:t>Fires the </a:t>
            </a:r>
            <a:r>
              <a:rPr lang="en-US" b="1" dirty="0" err="1" smtClean="0"/>
              <a:t>CreateClientCommand</a:t>
            </a:r>
            <a:endParaRPr lang="en-US" b="1" dirty="0" smtClean="0"/>
          </a:p>
          <a:p>
            <a:pPr lvl="1"/>
            <a:r>
              <a:rPr lang="en-US" i="1" dirty="0" err="1" smtClean="0"/>
              <a:t>ClientCreatedEvent</a:t>
            </a:r>
            <a:endParaRPr lang="en-US" i="1" dirty="0" smtClean="0"/>
          </a:p>
          <a:p>
            <a:r>
              <a:rPr lang="en-US" dirty="0" smtClean="0"/>
              <a:t>Fires the </a:t>
            </a:r>
            <a:r>
              <a:rPr lang="en-US" b="1" dirty="0" err="1" smtClean="0"/>
              <a:t>NotifyVendorCommand</a:t>
            </a:r>
            <a:endParaRPr lang="en-US" b="1" dirty="0" smtClean="0"/>
          </a:p>
          <a:p>
            <a:pPr lvl="1"/>
            <a:r>
              <a:rPr lang="en-US" dirty="0" err="1" smtClean="0"/>
              <a:t>NotifyVendorCompletedEvent</a:t>
            </a:r>
            <a:r>
              <a:rPr lang="en-US" dirty="0" smtClean="0"/>
              <a:t> (push)</a:t>
            </a:r>
          </a:p>
          <a:p>
            <a:r>
              <a:rPr lang="en-US" dirty="0" smtClean="0"/>
              <a:t>Fires the </a:t>
            </a:r>
            <a:r>
              <a:rPr lang="en-US" b="1" dirty="0" err="1" smtClean="0"/>
              <a:t>SendEmailCommand</a:t>
            </a:r>
            <a:endParaRPr lang="en-US" b="1" dirty="0" smtClean="0"/>
          </a:p>
          <a:p>
            <a:pPr lvl="1"/>
            <a:r>
              <a:rPr lang="en-US" dirty="0" err="1" smtClean="0"/>
              <a:t>SendEmailCompletedEvent</a:t>
            </a:r>
            <a:r>
              <a:rPr lang="en-US" dirty="0" smtClean="0"/>
              <a:t> (push)</a:t>
            </a:r>
          </a:p>
          <a:p>
            <a:r>
              <a:rPr lang="en-US" dirty="0" smtClean="0"/>
              <a:t>Fires the </a:t>
            </a:r>
            <a:r>
              <a:rPr lang="en-US" b="1" dirty="0" err="1" smtClean="0"/>
              <a:t>QualificationCommand</a:t>
            </a:r>
            <a:endParaRPr lang="en-US" b="1" dirty="0" smtClean="0"/>
          </a:p>
          <a:p>
            <a:pPr lvl="1"/>
            <a:r>
              <a:rPr lang="en-US" i="1" dirty="0" err="1" smtClean="0"/>
              <a:t>QualificationCompletedEvent</a:t>
            </a:r>
            <a:r>
              <a:rPr lang="en-US" i="1" dirty="0" smtClean="0"/>
              <a:t> (push)</a:t>
            </a:r>
            <a:endParaRPr lang="en-US" i="1" dirty="0"/>
          </a:p>
          <a:p>
            <a:r>
              <a:rPr lang="en-US" dirty="0" smtClean="0"/>
              <a:t>Notify UI all processing is completed</a:t>
            </a:r>
          </a:p>
        </p:txBody>
      </p:sp>
    </p:spTree>
    <p:extLst>
      <p:ext uri="{BB962C8B-B14F-4D97-AF65-F5344CB8AC3E}">
        <p14:creationId xmlns:p14="http://schemas.microsoft.com/office/powerpoint/2010/main" val="2074837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6.staticflickr.com/5481/9235686327_168142245c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373126"/>
            <a:ext cx="7787163" cy="6484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80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472282" y="522492"/>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IIS/</a:t>
            </a:r>
            <a:r>
              <a:rPr lang="en-US" dirty="0" err="1" smtClean="0"/>
              <a:t>AngularJS</a:t>
            </a:r>
            <a:endParaRPr lang="en-US" dirty="0" smtClean="0"/>
          </a:p>
        </p:txBody>
      </p:sp>
      <p:sp>
        <p:nvSpPr>
          <p:cNvPr id="4" name="Flowchart: Magnetic Disk 3"/>
          <p:cNvSpPr/>
          <p:nvPr/>
        </p:nvSpPr>
        <p:spPr>
          <a:xfrm>
            <a:off x="877228" y="4949070"/>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a:t>
            </a:r>
          </a:p>
          <a:p>
            <a:pPr algn="ctr"/>
            <a:r>
              <a:rPr lang="en-US" dirty="0" smtClean="0"/>
              <a:t>NOSQL</a:t>
            </a:r>
            <a:endParaRPr lang="en-US" dirty="0"/>
          </a:p>
        </p:txBody>
      </p:sp>
      <p:pic>
        <p:nvPicPr>
          <p:cNvPr id="26" name="Picture 25"/>
          <p:cNvPicPr>
            <a:picLocks noChangeAspect="1"/>
          </p:cNvPicPr>
          <p:nvPr/>
        </p:nvPicPr>
        <p:blipFill>
          <a:blip r:embed="rId2"/>
          <a:stretch>
            <a:fillRect/>
          </a:stretch>
        </p:blipFill>
        <p:spPr>
          <a:xfrm>
            <a:off x="123627" y="0"/>
            <a:ext cx="2638425" cy="2638425"/>
          </a:xfrm>
          <a:prstGeom prst="rect">
            <a:avLst/>
          </a:prstGeom>
        </p:spPr>
      </p:pic>
      <p:sp>
        <p:nvSpPr>
          <p:cNvPr id="49" name="TextBox 48"/>
          <p:cNvSpPr txBox="1"/>
          <p:nvPr/>
        </p:nvSpPr>
        <p:spPr>
          <a:xfrm>
            <a:off x="2934879" y="1511280"/>
            <a:ext cx="3762865" cy="523220"/>
          </a:xfrm>
          <a:prstGeom prst="rect">
            <a:avLst/>
          </a:prstGeom>
          <a:noFill/>
        </p:spPr>
        <p:txBody>
          <a:bodyPr wrap="square" rtlCol="0">
            <a:spAutoFit/>
          </a:bodyPr>
          <a:lstStyle/>
          <a:p>
            <a:pPr algn="ctr"/>
            <a:r>
              <a:rPr lang="en-US" sz="2800" dirty="0" smtClean="0"/>
              <a:t>Technologies</a:t>
            </a:r>
            <a:endParaRPr lang="en-US" sz="2800" dirty="0"/>
          </a:p>
        </p:txBody>
      </p:sp>
      <p:sp>
        <p:nvSpPr>
          <p:cNvPr id="3" name="Flowchart: Direct Access Storage 2"/>
          <p:cNvSpPr/>
          <p:nvPr/>
        </p:nvSpPr>
        <p:spPr>
          <a:xfrm>
            <a:off x="7536093" y="4831232"/>
            <a:ext cx="1499494" cy="77735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br>
              <a:rPr lang="en-US" dirty="0" smtClean="0"/>
            </a:br>
            <a:r>
              <a:rPr lang="en-US" dirty="0" smtClean="0"/>
              <a:t>Fabric</a:t>
            </a:r>
            <a:endParaRPr lang="en-US" dirty="0"/>
          </a:p>
        </p:txBody>
      </p:sp>
      <p:cxnSp>
        <p:nvCxnSpPr>
          <p:cNvPr id="12" name="Elbow Connector 11"/>
          <p:cNvCxnSpPr>
            <a:stCxn id="13" idx="3"/>
            <a:endCxn id="3" idx="0"/>
          </p:cNvCxnSpPr>
          <p:nvPr/>
        </p:nvCxnSpPr>
        <p:spPr>
          <a:xfrm>
            <a:off x="5622301" y="3900961"/>
            <a:ext cx="2663539" cy="930271"/>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a:endCxn id="4" idx="1"/>
          </p:cNvCxnSpPr>
          <p:nvPr/>
        </p:nvCxnSpPr>
        <p:spPr>
          <a:xfrm rot="10800000" flipV="1">
            <a:off x="1442839" y="3900960"/>
            <a:ext cx="2601260" cy="1048109"/>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044099" y="355986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Stack</a:t>
            </a:r>
            <a:br>
              <a:rPr lang="en-US" dirty="0" smtClean="0"/>
            </a:br>
            <a:r>
              <a:rPr lang="en-US" dirty="0" err="1" smtClean="0"/>
              <a:t>Wep</a:t>
            </a:r>
            <a:r>
              <a:rPr lang="en-US" dirty="0" smtClean="0"/>
              <a:t> API</a:t>
            </a:r>
          </a:p>
        </p:txBody>
      </p:sp>
      <p:cxnSp>
        <p:nvCxnSpPr>
          <p:cNvPr id="19" name="Elbow Connector 18"/>
          <p:cNvCxnSpPr>
            <a:stCxn id="13" idx="0"/>
            <a:endCxn id="26" idx="2"/>
          </p:cNvCxnSpPr>
          <p:nvPr/>
        </p:nvCxnSpPr>
        <p:spPr>
          <a:xfrm rot="16200000" flipV="1">
            <a:off x="2677302" y="1403964"/>
            <a:ext cx="921437" cy="339036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147795" y="6023020"/>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 Shelf</a:t>
            </a:r>
          </a:p>
        </p:txBody>
      </p:sp>
      <p:sp>
        <p:nvSpPr>
          <p:cNvPr id="9" name="Flowchart: Direct Access Storage 8"/>
          <p:cNvSpPr/>
          <p:nvPr/>
        </p:nvSpPr>
        <p:spPr>
          <a:xfrm>
            <a:off x="2983976" y="4901576"/>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RabbitMQ</a:t>
            </a:r>
            <a:endParaRPr lang="en-US" sz="1600" dirty="0"/>
          </a:p>
        </p:txBody>
      </p:sp>
      <p:sp>
        <p:nvSpPr>
          <p:cNvPr id="22" name="Flowchart: Direct Access Storage 21"/>
          <p:cNvSpPr/>
          <p:nvPr/>
        </p:nvSpPr>
        <p:spPr>
          <a:xfrm>
            <a:off x="5033129" y="4892151"/>
            <a:ext cx="1775230"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RabbitMQ</a:t>
            </a:r>
            <a:endParaRPr lang="en-US" sz="1600" dirty="0"/>
          </a:p>
        </p:txBody>
      </p:sp>
      <p:cxnSp>
        <p:nvCxnSpPr>
          <p:cNvPr id="23" name="Elbow Connector 22"/>
          <p:cNvCxnSpPr>
            <a:stCxn id="13" idx="2"/>
            <a:endCxn id="22" idx="0"/>
          </p:cNvCxnSpPr>
          <p:nvPr/>
        </p:nvCxnSpPr>
        <p:spPr>
          <a:xfrm rot="16200000" flipH="1">
            <a:off x="5051927" y="4023333"/>
            <a:ext cx="650091" cy="1087544"/>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9" idx="0"/>
          </p:cNvCxnSpPr>
          <p:nvPr/>
        </p:nvCxnSpPr>
        <p:spPr>
          <a:xfrm rot="5400000">
            <a:off x="3971809" y="4040185"/>
            <a:ext cx="659516" cy="1063266"/>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 idx="1"/>
          </p:cNvCxnSpPr>
          <p:nvPr/>
        </p:nvCxnSpPr>
        <p:spPr>
          <a:xfrm>
            <a:off x="2762052" y="1319213"/>
            <a:ext cx="3710230" cy="26074"/>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2"/>
            <a:endCxn id="21" idx="3"/>
          </p:cNvCxnSpPr>
          <p:nvPr/>
        </p:nvCxnSpPr>
        <p:spPr>
          <a:xfrm rot="5400000">
            <a:off x="4404118" y="3489962"/>
            <a:ext cx="4196037" cy="1552277"/>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9" idx="2"/>
            <a:endCxn id="21" idx="0"/>
          </p:cNvCxnSpPr>
          <p:nvPr/>
        </p:nvCxnSpPr>
        <p:spPr>
          <a:xfrm rot="16200000" flipH="1">
            <a:off x="4146198" y="5232322"/>
            <a:ext cx="414434" cy="116696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2"/>
            <a:endCxn id="21" idx="0"/>
          </p:cNvCxnSpPr>
          <p:nvPr/>
        </p:nvCxnSpPr>
        <p:spPr>
          <a:xfrm rot="5400000">
            <a:off x="5216891" y="5319166"/>
            <a:ext cx="423859" cy="98384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78334" y="2861862"/>
            <a:ext cx="2205872" cy="369332"/>
          </a:xfrm>
          <a:prstGeom prst="rect">
            <a:avLst/>
          </a:prstGeom>
          <a:noFill/>
        </p:spPr>
        <p:txBody>
          <a:bodyPr wrap="square" rtlCol="0">
            <a:spAutoFit/>
          </a:bodyPr>
          <a:lstStyle/>
          <a:p>
            <a:pPr algn="ctr"/>
            <a:r>
              <a:rPr lang="en-US" dirty="0" err="1" smtClean="0"/>
              <a:t>SignalR</a:t>
            </a:r>
            <a:endParaRPr lang="en-US" dirty="0"/>
          </a:p>
        </p:txBody>
      </p:sp>
    </p:spTree>
    <p:extLst>
      <p:ext uri="{BB962C8B-B14F-4D97-AF65-F5344CB8AC3E}">
        <p14:creationId xmlns:p14="http://schemas.microsoft.com/office/powerpoint/2010/main" val="1347572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2.staticflickr.com/1151/544361300_394d4ffcfc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7" y="127245"/>
            <a:ext cx="4952512" cy="59095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58308" y="6119446"/>
            <a:ext cx="2274597" cy="584775"/>
          </a:xfrm>
          <a:prstGeom prst="rect">
            <a:avLst/>
          </a:prstGeom>
          <a:noFill/>
        </p:spPr>
        <p:txBody>
          <a:bodyPr wrap="none" rtlCol="0">
            <a:spAutoFit/>
          </a:bodyPr>
          <a:lstStyle/>
          <a:p>
            <a:r>
              <a:rPr lang="en-US" sz="3200" dirty="0" smtClean="0"/>
              <a:t>Quicken ISM</a:t>
            </a:r>
            <a:endParaRPr lang="en-US" sz="3200" dirty="0"/>
          </a:p>
        </p:txBody>
      </p:sp>
    </p:spTree>
    <p:extLst>
      <p:ext uri="{BB962C8B-B14F-4D97-AF65-F5344CB8AC3E}">
        <p14:creationId xmlns:p14="http://schemas.microsoft.com/office/powerpoint/2010/main" val="3614280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err="1" smtClean="0"/>
              <a:t>StartR</a:t>
            </a:r>
            <a:r>
              <a:rPr lang="en-US" dirty="0" smtClean="0"/>
              <a:t> – </a:t>
            </a:r>
            <a:r>
              <a:rPr lang="en-US" dirty="0" smtClean="0">
                <a:hlinkClick r:id="rId2"/>
              </a:rPr>
              <a:t>http://github.com/keithelder/StartR</a:t>
            </a:r>
            <a:r>
              <a:rPr lang="en-US" dirty="0" smtClean="0"/>
              <a:t> </a:t>
            </a:r>
            <a:endParaRPr lang="en-US" dirty="0"/>
          </a:p>
        </p:txBody>
      </p:sp>
    </p:spTree>
    <p:extLst>
      <p:ext uri="{BB962C8B-B14F-4D97-AF65-F5344CB8AC3E}">
        <p14:creationId xmlns:p14="http://schemas.microsoft.com/office/powerpoint/2010/main" val="31387680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Web Application Re-Imagined for Today’s Demanding End Users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Keith Elder</a:t>
            </a:r>
          </a:p>
          <a:p>
            <a:r>
              <a:rPr lang="en-US" dirty="0" smtClean="0"/>
              <a:t>Director, Software Engineering, @</a:t>
            </a:r>
            <a:r>
              <a:rPr lang="en-US" dirty="0" err="1" smtClean="0"/>
              <a:t>QuickenLoans</a:t>
            </a:r>
            <a:endParaRPr lang="en-US" dirty="0" smtClean="0"/>
          </a:p>
          <a:p>
            <a:r>
              <a:rPr lang="en-US" dirty="0" smtClean="0">
                <a:hlinkClick r:id="rId2"/>
              </a:rPr>
              <a:t>http://keithelder.net</a:t>
            </a:r>
            <a:endParaRPr lang="en-US" dirty="0" smtClean="0"/>
          </a:p>
          <a:p>
            <a:r>
              <a:rPr lang="en-US" dirty="0" smtClean="0"/>
              <a:t>@</a:t>
            </a:r>
            <a:r>
              <a:rPr lang="en-US" dirty="0" err="1" smtClean="0"/>
              <a:t>keithelder</a:t>
            </a:r>
            <a:endParaRPr lang="en-US" dirty="0" smtClean="0"/>
          </a:p>
          <a:p>
            <a:r>
              <a:rPr lang="en-US" dirty="0" smtClean="0">
                <a:hlinkClick r:id="rId3"/>
              </a:rPr>
              <a:t>http://deepfriedbytes.com</a:t>
            </a:r>
            <a:r>
              <a:rPr lang="en-US" dirty="0" smtClean="0"/>
              <a:t> - Podcast</a:t>
            </a:r>
            <a:endParaRPr lang="en-US" dirty="0"/>
          </a:p>
        </p:txBody>
      </p:sp>
    </p:spTree>
    <p:extLst>
      <p:ext uri="{BB962C8B-B14F-4D97-AF65-F5344CB8AC3E}">
        <p14:creationId xmlns:p14="http://schemas.microsoft.com/office/powerpoint/2010/main" val="405659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Goal</a:t>
            </a:r>
            <a:endParaRPr lang="en-US" dirty="0"/>
          </a:p>
        </p:txBody>
      </p:sp>
      <p:sp>
        <p:nvSpPr>
          <p:cNvPr id="3" name="Content Placeholder 2"/>
          <p:cNvSpPr>
            <a:spLocks noGrp="1"/>
          </p:cNvSpPr>
          <p:nvPr>
            <p:ph type="body" idx="1"/>
          </p:nvPr>
        </p:nvSpPr>
        <p:spPr/>
        <p:txBody>
          <a:bodyPr>
            <a:normAutofit/>
          </a:bodyPr>
          <a:lstStyle/>
          <a:p>
            <a:pPr lvl="1"/>
            <a:r>
              <a:rPr lang="en-US" dirty="0" smtClean="0"/>
              <a:t>Get you thinking different about how you build your applications.</a:t>
            </a:r>
          </a:p>
        </p:txBody>
      </p:sp>
    </p:spTree>
    <p:extLst>
      <p:ext uri="{BB962C8B-B14F-4D97-AF65-F5344CB8AC3E}">
        <p14:creationId xmlns:p14="http://schemas.microsoft.com/office/powerpoint/2010/main" val="138393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Text Placeholder 2"/>
          <p:cNvSpPr>
            <a:spLocks noGrp="1"/>
          </p:cNvSpPr>
          <p:nvPr>
            <p:ph type="body" idx="1"/>
          </p:nvPr>
        </p:nvSpPr>
        <p:spPr/>
        <p:txBody>
          <a:bodyPr/>
          <a:lstStyle/>
          <a:p>
            <a:r>
              <a:rPr lang="en-US" dirty="0" smtClean="0"/>
              <a:t>The following are not the thoughts of my employer even though they are still Engineered To Amaze. </a:t>
            </a:r>
            <a:endParaRPr lang="en-US" dirty="0"/>
          </a:p>
        </p:txBody>
      </p:sp>
    </p:spTree>
    <p:extLst>
      <p:ext uri="{BB962C8B-B14F-4D97-AF65-F5344CB8AC3E}">
        <p14:creationId xmlns:p14="http://schemas.microsoft.com/office/powerpoint/2010/main" val="2205908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lelong37.files.wordpress.com/2013/06/modern-web-application-logical-and-physical-architecture-high-level-design-with-sp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780" y="130747"/>
            <a:ext cx="5007991" cy="652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947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966407" y="2822175"/>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1187773" y="4467765"/>
            <a:ext cx="1574279" cy="1894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6" name="Elbow Connector 5"/>
          <p:cNvCxnSpPr>
            <a:stCxn id="2" idx="2"/>
            <a:endCxn id="4" idx="4"/>
          </p:cNvCxnSpPr>
          <p:nvPr/>
        </p:nvCxnSpPr>
        <p:spPr>
          <a:xfrm rot="5400000">
            <a:off x="4793633" y="2436185"/>
            <a:ext cx="947187" cy="501034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0"/>
            <a:endCxn id="26" idx="3"/>
          </p:cNvCxnSpPr>
          <p:nvPr/>
        </p:nvCxnSpPr>
        <p:spPr>
          <a:xfrm rot="16200000" flipV="1">
            <a:off x="4515745" y="-434480"/>
            <a:ext cx="1502962" cy="501034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84222" y="856765"/>
            <a:ext cx="2205872" cy="369332"/>
          </a:xfrm>
          <a:prstGeom prst="rect">
            <a:avLst/>
          </a:prstGeom>
          <a:noFill/>
        </p:spPr>
        <p:txBody>
          <a:bodyPr wrap="square" rtlCol="0">
            <a:spAutoFit/>
          </a:bodyPr>
          <a:lstStyle/>
          <a:p>
            <a:pPr algn="ctr"/>
            <a:r>
              <a:rPr lang="en-US" dirty="0" smtClean="0"/>
              <a:t>Web Request</a:t>
            </a:r>
            <a:endParaRPr lang="en-US" dirty="0"/>
          </a:p>
        </p:txBody>
      </p:sp>
      <p:pic>
        <p:nvPicPr>
          <p:cNvPr id="26" name="Picture 25"/>
          <p:cNvPicPr>
            <a:picLocks noChangeAspect="1"/>
          </p:cNvPicPr>
          <p:nvPr/>
        </p:nvPicPr>
        <p:blipFill>
          <a:blip r:embed="rId2"/>
          <a:stretch>
            <a:fillRect/>
          </a:stretch>
        </p:blipFill>
        <p:spPr>
          <a:xfrm>
            <a:off x="123627" y="0"/>
            <a:ext cx="2638425" cy="2638425"/>
          </a:xfrm>
          <a:prstGeom prst="rect">
            <a:avLst/>
          </a:prstGeom>
        </p:spPr>
      </p:pic>
      <p:sp>
        <p:nvSpPr>
          <p:cNvPr id="48" name="TextBox 47"/>
          <p:cNvSpPr txBox="1"/>
          <p:nvPr/>
        </p:nvSpPr>
        <p:spPr>
          <a:xfrm>
            <a:off x="3621463" y="4941358"/>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762052" y="3029875"/>
            <a:ext cx="3762865" cy="523220"/>
          </a:xfrm>
          <a:prstGeom prst="rect">
            <a:avLst/>
          </a:prstGeom>
          <a:noFill/>
        </p:spPr>
        <p:txBody>
          <a:bodyPr wrap="square" rtlCol="0">
            <a:spAutoFit/>
          </a:bodyPr>
          <a:lstStyle/>
          <a:p>
            <a:pPr algn="ctr"/>
            <a:r>
              <a:rPr lang="en-US" sz="2800" dirty="0" smtClean="0"/>
              <a:t>Blog Architecture</a:t>
            </a:r>
            <a:endParaRPr lang="en-US" sz="2800" dirty="0"/>
          </a:p>
        </p:txBody>
      </p:sp>
    </p:spTree>
    <p:extLst>
      <p:ext uri="{BB962C8B-B14F-4D97-AF65-F5344CB8AC3E}">
        <p14:creationId xmlns:p14="http://schemas.microsoft.com/office/powerpoint/2010/main" val="1078558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2128</TotalTime>
  <Words>1736</Words>
  <Application>Microsoft Office PowerPoint</Application>
  <PresentationFormat>On-screen Show (4:3)</PresentationFormat>
  <Paragraphs>299</Paragraphs>
  <Slides>51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Consolas</vt:lpstr>
      <vt:lpstr>Office Theme</vt:lpstr>
      <vt:lpstr>Web Application Re-Imagined for Today’s Demanding End Users</vt:lpstr>
      <vt:lpstr>PowerPoint Presentation</vt:lpstr>
      <vt:lpstr>Quicken Loans</vt:lpstr>
      <vt:lpstr>PowerPoint Presentation</vt:lpstr>
      <vt:lpstr>PowerPoint Presentation</vt:lpstr>
      <vt:lpstr>My Goal</vt:lpstr>
      <vt:lpstr>Disclaimer!</vt:lpstr>
      <vt:lpstr>PowerPoint Presentation</vt:lpstr>
      <vt:lpstr>PowerPoint Presentation</vt:lpstr>
      <vt:lpstr>PowerPoint Presentation</vt:lpstr>
      <vt:lpstr>PowerPoint Presentation</vt:lpstr>
      <vt:lpstr>What has happened in the last several years that end-users have figured out we could have been giving them all along?</vt:lpstr>
      <vt:lpstr>Real-time Updates and Push Notifications</vt:lpstr>
      <vt:lpstr>PowerPoint Presentation</vt:lpstr>
      <vt:lpstr>PowerPoint Presentation</vt:lpstr>
      <vt:lpstr>PowerPoint Presentation</vt:lpstr>
      <vt:lpstr>PowerPoint Presentation</vt:lpstr>
      <vt:lpstr>PowerPoint Presentation</vt:lpstr>
      <vt:lpstr>PowerPoint Presentation</vt:lpstr>
      <vt:lpstr>Three Applications</vt:lpstr>
      <vt:lpstr>Monolithic apps are out. Composite applications are the new norm.</vt:lpstr>
      <vt:lpstr>It is all about messaging.</vt:lpstr>
      <vt:lpstr>Demo</vt:lpstr>
      <vt:lpstr>Web, API, Backend</vt:lpstr>
      <vt:lpstr>Web UI</vt:lpstr>
      <vt:lpstr>REST API</vt:lpstr>
      <vt:lpstr>REST API</vt:lpstr>
      <vt:lpstr>REST API</vt:lpstr>
      <vt:lpstr>REST API Calls</vt:lpstr>
      <vt:lpstr>Windows Service(s)</vt:lpstr>
      <vt:lpstr>PowerPoint Presentation</vt:lpstr>
      <vt:lpstr>Why are we doing this?</vt:lpstr>
      <vt:lpstr>Build for failure.</vt:lpstr>
      <vt:lpstr>Business Domain</vt:lpstr>
      <vt:lpstr>PowerPoint Presentation</vt:lpstr>
      <vt:lpstr>PowerPoint Presentation</vt:lpstr>
      <vt:lpstr>Problems</vt:lpstr>
      <vt:lpstr>Using Our Queue with Request/Reply</vt:lpstr>
      <vt:lpstr>Using Our Queue Async</vt:lpstr>
      <vt:lpstr>Commands or Events</vt:lpstr>
      <vt:lpstr>Commands</vt:lpstr>
      <vt:lpstr>Commands</vt:lpstr>
      <vt:lpstr>Events</vt:lpstr>
      <vt:lpstr>Events</vt:lpstr>
      <vt:lpstr>PowerPoint Presentation</vt:lpstr>
      <vt:lpstr>PowerPoint Presentation</vt:lpstr>
      <vt:lpstr>Workflow of Commands / Events</vt:lpstr>
      <vt:lpstr>PowerPoint Presentation</vt:lpstr>
      <vt:lpstr>PowerPoint Presentation</vt:lpstr>
      <vt:lpstr>Demo</vt:lpstr>
      <vt:lpstr>Web Application Re-Imagined for Today’s Demanding End Users</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Re-Imagined for Today’s Demanding End Users</dc:title>
  <dc:creator>Elder, Keith</dc:creator>
  <cp:lastModifiedBy>Elder, Keith</cp:lastModifiedBy>
  <cp:revision>67</cp:revision>
  <dcterms:created xsi:type="dcterms:W3CDTF">2013-11-11T16:40:15Z</dcterms:created>
  <dcterms:modified xsi:type="dcterms:W3CDTF">2013-12-19T19:36:02Z</dcterms:modified>
</cp:coreProperties>
</file>