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6dbd63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6dbd63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e717a63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e717a63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6dbd632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6dbd632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data we have, our first approach was to use the </a:t>
            </a:r>
            <a:r>
              <a:rPr lang="en">
                <a:solidFill>
                  <a:schemeClr val="dk1"/>
                </a:solidFill>
              </a:rPr>
              <a:t>binary classification of </a:t>
            </a:r>
            <a:r>
              <a:rPr lang="en"/>
              <a:t>good and bad as a proxy for the recommendation task, hoping that the scores produced by the classifier could be directly used for ranking videos for a given article. As the data size is very small, we implemented a baseline MLP classifier to avoid overfitting. As we can see from the plots here, the model </a:t>
            </a:r>
            <a:r>
              <a:rPr lang="en"/>
              <a:t>achieves good performance in classification, in terms of both AUC and calibration. It also differentiates the scores for good and bad matches to some degree, however as our task is Top-1 recommendation, it still struggles to maintain both high match rate and quality rate at the same time. Actually the current metrics in production are both over 80%, significantly higher than what we have achieved so far.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6dbd632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6dbd632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23288"/>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t>Online News Content Neural</a:t>
            </a:r>
            <a:endParaRPr sz="3600"/>
          </a:p>
          <a:p>
            <a:pPr indent="0" lvl="0" marL="0" rtl="0" algn="ctr">
              <a:spcBef>
                <a:spcPts val="0"/>
              </a:spcBef>
              <a:spcAft>
                <a:spcPts val="0"/>
              </a:spcAft>
              <a:buSzPts val="990"/>
              <a:buNone/>
            </a:pPr>
            <a:r>
              <a:rPr lang="en" sz="3600"/>
              <a:t>Network Recommendation Engine</a:t>
            </a:r>
            <a:endParaRPr sz="3600"/>
          </a:p>
          <a:p>
            <a:pPr indent="0" lvl="0" marL="0" rtl="0" algn="ctr">
              <a:spcBef>
                <a:spcPts val="0"/>
              </a:spcBef>
              <a:spcAft>
                <a:spcPts val="0"/>
              </a:spcAft>
              <a:buSzPts val="990"/>
              <a:buNone/>
            </a:pPr>
            <a:r>
              <a:t/>
            </a:r>
            <a:endParaRPr sz="3200"/>
          </a:p>
          <a:p>
            <a:pPr indent="0" lvl="0" marL="0" rtl="0" algn="ctr">
              <a:spcBef>
                <a:spcPts val="0"/>
              </a:spcBef>
              <a:spcAft>
                <a:spcPts val="0"/>
              </a:spcAft>
              <a:buSzPts val="990"/>
              <a:buNone/>
            </a:pPr>
            <a:r>
              <a:rPr lang="en" sz="3200"/>
              <a:t>Insider Inc.</a:t>
            </a:r>
            <a:endParaRPr sz="3200"/>
          </a:p>
        </p:txBody>
      </p:sp>
      <p:sp>
        <p:nvSpPr>
          <p:cNvPr id="55" name="Google Shape;55;p13"/>
          <p:cNvSpPr txBox="1"/>
          <p:nvPr>
            <p:ph idx="1" type="subTitle"/>
          </p:nvPr>
        </p:nvSpPr>
        <p:spPr>
          <a:xfrm>
            <a:off x="311700" y="3557913"/>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Curly Wu, Tao Wen, Sam Tang</a:t>
            </a:r>
            <a:endParaRPr sz="2000"/>
          </a:p>
          <a:p>
            <a:pPr indent="0" lvl="0" marL="0" rtl="0" algn="ctr">
              <a:spcBef>
                <a:spcPts val="0"/>
              </a:spcBef>
              <a:spcAft>
                <a:spcPts val="0"/>
              </a:spcAft>
              <a:buNone/>
            </a:pPr>
            <a:r>
              <a:rPr lang="en" sz="2000"/>
              <a:t>Project 12, Group 21</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Question/Objective</a:t>
            </a:r>
            <a:endParaRPr/>
          </a:p>
        </p:txBody>
      </p:sp>
      <p:sp>
        <p:nvSpPr>
          <p:cNvPr id="61" name="Google Shape;61;p14"/>
          <p:cNvSpPr txBox="1"/>
          <p:nvPr>
            <p:ph idx="1" type="body"/>
          </p:nvPr>
        </p:nvSpPr>
        <p:spPr>
          <a:xfrm>
            <a:off x="311700" y="1136975"/>
            <a:ext cx="8289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Objective</a:t>
            </a:r>
            <a:endParaRPr sz="1400"/>
          </a:p>
          <a:p>
            <a:pPr indent="-317500" lvl="1" marL="914400" rtl="0" algn="l">
              <a:spcBef>
                <a:spcPts val="0"/>
              </a:spcBef>
              <a:spcAft>
                <a:spcPts val="0"/>
              </a:spcAft>
              <a:buSzPts val="1400"/>
              <a:buChar char="○"/>
            </a:pPr>
            <a:r>
              <a:rPr lang="en"/>
              <a:t>Problem definition</a:t>
            </a:r>
            <a:endParaRPr/>
          </a:p>
          <a:p>
            <a:pPr indent="-317500" lvl="2" marL="1371600" rtl="0" algn="l">
              <a:spcBef>
                <a:spcPts val="0"/>
              </a:spcBef>
              <a:spcAft>
                <a:spcPts val="0"/>
              </a:spcAft>
              <a:buSzPts val="1400"/>
              <a:buChar char="■"/>
            </a:pPr>
            <a:r>
              <a:rPr lang="en"/>
              <a:t>Match </a:t>
            </a:r>
            <a:r>
              <a:rPr lang="en"/>
              <a:t>each Article with the Best Video to eventually boost revenues</a:t>
            </a:r>
            <a:endParaRPr/>
          </a:p>
          <a:p>
            <a:pPr indent="-317500" lvl="1" marL="914400" rtl="0" algn="l">
              <a:spcBef>
                <a:spcPts val="0"/>
              </a:spcBef>
              <a:spcAft>
                <a:spcPts val="0"/>
              </a:spcAft>
              <a:buSzPts val="1400"/>
              <a:buChar char="○"/>
            </a:pPr>
            <a:r>
              <a:rPr lang="en"/>
              <a:t>E</a:t>
            </a:r>
            <a:r>
              <a:rPr lang="en"/>
              <a:t>xplore how Neural Networks can improve Article-Video Recommendation beyond Cosine Similarity of LLM embeddings in production</a:t>
            </a:r>
            <a:endParaRPr/>
          </a:p>
          <a:p>
            <a:pPr indent="-317500" lvl="2" marL="1371600" rtl="0" algn="l">
              <a:spcBef>
                <a:spcPts val="0"/>
              </a:spcBef>
              <a:spcAft>
                <a:spcPts val="0"/>
              </a:spcAft>
              <a:buSzPts val="1400"/>
              <a:buChar char="■"/>
            </a:pPr>
            <a:r>
              <a:rPr lang="en"/>
              <a:t>Train a Neural Network that tackles the </a:t>
            </a:r>
            <a:r>
              <a:rPr b="1" lang="en"/>
              <a:t>Top1 Recommendation</a:t>
            </a:r>
            <a:r>
              <a:rPr lang="en"/>
              <a:t> problem</a:t>
            </a:r>
            <a:endParaRPr/>
          </a:p>
          <a:p>
            <a:pPr indent="-317500" lvl="2" marL="1371600" rtl="0" algn="l">
              <a:spcBef>
                <a:spcPts val="0"/>
              </a:spcBef>
              <a:spcAft>
                <a:spcPts val="0"/>
              </a:spcAft>
              <a:buSzPts val="1400"/>
              <a:buChar char="■"/>
            </a:pPr>
            <a:r>
              <a:rPr lang="en"/>
              <a:t>Maintain good </a:t>
            </a:r>
            <a:r>
              <a:rPr i="1" lang="en"/>
              <a:t>match quality</a:t>
            </a:r>
            <a:r>
              <a:rPr lang="en"/>
              <a:t> while increasing the </a:t>
            </a:r>
            <a:r>
              <a:rPr i="1" lang="en"/>
              <a:t>match rate</a:t>
            </a:r>
            <a:endParaRPr i="1"/>
          </a:p>
          <a:p>
            <a:pPr indent="-317500" lvl="0" marL="457200" rtl="0" algn="l">
              <a:spcBef>
                <a:spcPts val="0"/>
              </a:spcBef>
              <a:spcAft>
                <a:spcPts val="0"/>
              </a:spcAft>
              <a:buSzPts val="1400"/>
              <a:buChar char="●"/>
            </a:pPr>
            <a:r>
              <a:rPr lang="en" sz="1400"/>
              <a:t>Data</a:t>
            </a:r>
            <a:endParaRPr sz="1400"/>
          </a:p>
          <a:p>
            <a:pPr indent="-317500" lvl="1" marL="914400" rtl="0" algn="l">
              <a:spcBef>
                <a:spcPts val="0"/>
              </a:spcBef>
              <a:spcAft>
                <a:spcPts val="0"/>
              </a:spcAft>
              <a:buSzPts val="1400"/>
              <a:buChar char="○"/>
            </a:pPr>
            <a:r>
              <a:rPr lang="en"/>
              <a:t>We have a repository of 23k Articles and 6.3k Videos (with Summary, Vertical, fixed Embedding, etc.)</a:t>
            </a:r>
            <a:endParaRPr/>
          </a:p>
          <a:p>
            <a:pPr indent="-317500" lvl="1" marL="914400" rtl="0" algn="l">
              <a:spcBef>
                <a:spcPts val="0"/>
              </a:spcBef>
              <a:spcAft>
                <a:spcPts val="0"/>
              </a:spcAft>
              <a:buSzPts val="1400"/>
              <a:buChar char="○"/>
            </a:pPr>
            <a:r>
              <a:rPr lang="en"/>
              <a:t>We are NOT allowed to change Embeddings</a:t>
            </a:r>
            <a:endParaRPr/>
          </a:p>
          <a:p>
            <a:pPr indent="-317500" lvl="1" marL="914400" rtl="0" algn="l">
              <a:spcBef>
                <a:spcPts val="0"/>
              </a:spcBef>
              <a:spcAft>
                <a:spcPts val="0"/>
              </a:spcAft>
              <a:buSzPts val="1400"/>
              <a:buChar char="○"/>
            </a:pPr>
            <a:r>
              <a:rPr lang="en"/>
              <a:t>We have only </a:t>
            </a:r>
            <a:r>
              <a:rPr b="1" lang="en"/>
              <a:t>5.5k</a:t>
            </a:r>
            <a:r>
              <a:rPr lang="en"/>
              <a:t> (Article, Video) pairs labeled as </a:t>
            </a:r>
            <a:r>
              <a:rPr i="1" lang="en"/>
              <a:t>good </a:t>
            </a:r>
            <a:r>
              <a:rPr lang="en"/>
              <a:t>or </a:t>
            </a:r>
            <a:r>
              <a:rPr i="1" lang="en"/>
              <a:t>bad </a:t>
            </a:r>
            <a:r>
              <a:rPr lang="en"/>
              <a:t>match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diagram</a:t>
            </a:r>
            <a:endParaRPr/>
          </a:p>
        </p:txBody>
      </p:sp>
      <p:pic>
        <p:nvPicPr>
          <p:cNvPr id="67" name="Google Shape;67;p15"/>
          <p:cNvPicPr preferRelativeResize="0"/>
          <p:nvPr/>
        </p:nvPicPr>
        <p:blipFill>
          <a:blip r:embed="rId3">
            <a:alphaModFix/>
          </a:blip>
          <a:stretch>
            <a:fillRect/>
          </a:stretch>
        </p:blipFill>
        <p:spPr>
          <a:xfrm>
            <a:off x="664788" y="931175"/>
            <a:ext cx="7814424" cy="409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2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73" name="Google Shape;73;p16"/>
          <p:cNvSpPr txBox="1"/>
          <p:nvPr>
            <p:ph idx="1" type="body"/>
          </p:nvPr>
        </p:nvSpPr>
        <p:spPr>
          <a:xfrm>
            <a:off x="311700" y="6958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Used </a:t>
            </a:r>
            <a:r>
              <a:rPr i="1" lang="en" sz="1400"/>
              <a:t>good/bad </a:t>
            </a:r>
            <a:r>
              <a:rPr lang="en" sz="1400"/>
              <a:t>classification as a proxy task for computing article-video scores</a:t>
            </a:r>
            <a:endParaRPr sz="1400"/>
          </a:p>
          <a:p>
            <a:pPr indent="-317500" lvl="0" marL="457200" rtl="0" algn="l">
              <a:spcBef>
                <a:spcPts val="0"/>
              </a:spcBef>
              <a:spcAft>
                <a:spcPts val="0"/>
              </a:spcAft>
              <a:buSzPts val="1400"/>
              <a:buChar char="●"/>
            </a:pPr>
            <a:r>
              <a:rPr lang="en" sz="1400"/>
              <a:t>Implemented a baseline MLP classifier that avoids overfitting</a:t>
            </a:r>
            <a:endParaRPr sz="1400"/>
          </a:p>
          <a:p>
            <a:pPr indent="-317500" lvl="0" marL="457200" rtl="0" algn="l">
              <a:spcBef>
                <a:spcPts val="0"/>
              </a:spcBef>
              <a:spcAft>
                <a:spcPts val="0"/>
              </a:spcAft>
              <a:buSzPts val="1400"/>
              <a:buChar char="●"/>
            </a:pPr>
            <a:r>
              <a:rPr lang="en" sz="1400"/>
              <a:t>Classification performance &amp; Score distribution:</a:t>
            </a:r>
            <a:endParaRPr sz="1400"/>
          </a:p>
          <a:p>
            <a:pPr indent="-317500" lvl="1" marL="914400" rtl="0" algn="l">
              <a:spcBef>
                <a:spcPts val="0"/>
              </a:spcBef>
              <a:spcAft>
                <a:spcPts val="0"/>
              </a:spcAft>
              <a:buSzPts val="1400"/>
              <a:buChar char="○"/>
            </a:pPr>
            <a:r>
              <a:rPr lang="en"/>
              <a:t>Current Match rate: 84.12% &amp; Quality rate: 45.06%</a:t>
            </a:r>
            <a:endParaRPr/>
          </a:p>
          <a:p>
            <a:pPr indent="-317500" lvl="1" marL="914400" rtl="0" algn="l">
              <a:spcBef>
                <a:spcPts val="0"/>
              </a:spcBef>
              <a:spcAft>
                <a:spcPts val="0"/>
              </a:spcAft>
              <a:buSzPts val="1400"/>
              <a:buChar char="○"/>
            </a:pPr>
            <a:r>
              <a:t/>
            </a:r>
            <a:endParaRPr/>
          </a:p>
        </p:txBody>
      </p:sp>
      <p:pic>
        <p:nvPicPr>
          <p:cNvPr id="74" name="Google Shape;74;p16"/>
          <p:cNvPicPr preferRelativeResize="0"/>
          <p:nvPr/>
        </p:nvPicPr>
        <p:blipFill>
          <a:blip r:embed="rId3">
            <a:alphaModFix/>
          </a:blip>
          <a:stretch>
            <a:fillRect/>
          </a:stretch>
        </p:blipFill>
        <p:spPr>
          <a:xfrm>
            <a:off x="3007021" y="1832900"/>
            <a:ext cx="2493378" cy="1977099"/>
          </a:xfrm>
          <a:prstGeom prst="rect">
            <a:avLst/>
          </a:prstGeom>
          <a:noFill/>
          <a:ln>
            <a:noFill/>
          </a:ln>
        </p:spPr>
      </p:pic>
      <p:pic>
        <p:nvPicPr>
          <p:cNvPr id="75" name="Google Shape;75;p16"/>
          <p:cNvPicPr preferRelativeResize="0"/>
          <p:nvPr/>
        </p:nvPicPr>
        <p:blipFill>
          <a:blip r:embed="rId4">
            <a:alphaModFix/>
          </a:blip>
          <a:stretch>
            <a:fillRect/>
          </a:stretch>
        </p:blipFill>
        <p:spPr>
          <a:xfrm>
            <a:off x="5631325" y="1832900"/>
            <a:ext cx="3227163" cy="3221676"/>
          </a:xfrm>
          <a:prstGeom prst="rect">
            <a:avLst/>
          </a:prstGeom>
          <a:noFill/>
          <a:ln>
            <a:noFill/>
          </a:ln>
        </p:spPr>
      </p:pic>
      <p:pic>
        <p:nvPicPr>
          <p:cNvPr id="76" name="Google Shape;76;p16"/>
          <p:cNvPicPr preferRelativeResize="0"/>
          <p:nvPr/>
        </p:nvPicPr>
        <p:blipFill>
          <a:blip r:embed="rId5">
            <a:alphaModFix/>
          </a:blip>
          <a:stretch>
            <a:fillRect/>
          </a:stretch>
        </p:blipFill>
        <p:spPr>
          <a:xfrm>
            <a:off x="311700" y="3810000"/>
            <a:ext cx="5547199" cy="1244564"/>
          </a:xfrm>
          <a:prstGeom prst="rect">
            <a:avLst/>
          </a:prstGeom>
          <a:noFill/>
          <a:ln>
            <a:noFill/>
          </a:ln>
        </p:spPr>
      </p:pic>
      <p:pic>
        <p:nvPicPr>
          <p:cNvPr id="77" name="Google Shape;77;p16"/>
          <p:cNvPicPr preferRelativeResize="0"/>
          <p:nvPr/>
        </p:nvPicPr>
        <p:blipFill rotWithShape="1">
          <a:blip r:embed="rId6">
            <a:alphaModFix/>
          </a:blip>
          <a:srcRect b="0" l="50797" r="0" t="0"/>
          <a:stretch/>
        </p:blipFill>
        <p:spPr>
          <a:xfrm>
            <a:off x="644575" y="1832900"/>
            <a:ext cx="2008974" cy="1977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30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Planned Experiments/Tests &amp; </a:t>
            </a:r>
            <a:r>
              <a:rPr lang="en"/>
              <a:t>Timeline</a:t>
            </a:r>
            <a:endParaRPr/>
          </a:p>
        </p:txBody>
      </p:sp>
      <p:sp>
        <p:nvSpPr>
          <p:cNvPr id="83" name="Google Shape;83;p17"/>
          <p:cNvSpPr txBox="1"/>
          <p:nvPr>
            <p:ph idx="1" type="body"/>
          </p:nvPr>
        </p:nvSpPr>
        <p:spPr>
          <a:xfrm>
            <a:off x="453475" y="648900"/>
            <a:ext cx="8520600" cy="457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0" lvl="0" marL="0" rtl="0" algn="l">
              <a:spcBef>
                <a:spcPts val="1200"/>
              </a:spcBef>
              <a:spcAft>
                <a:spcPts val="0"/>
              </a:spcAft>
              <a:buNone/>
            </a:pPr>
            <a:r>
              <a:rPr lang="en" sz="1600"/>
              <a:t>Future steps:</a:t>
            </a:r>
            <a:endParaRPr sz="1600"/>
          </a:p>
          <a:p>
            <a:pPr indent="-317500" lvl="0" marL="457200" rtl="0" algn="l">
              <a:spcBef>
                <a:spcPts val="1200"/>
              </a:spcBef>
              <a:spcAft>
                <a:spcPts val="0"/>
              </a:spcAft>
              <a:buSzPts val="1400"/>
              <a:buAutoNum type="arabicPeriod"/>
            </a:pPr>
            <a:r>
              <a:rPr lang="en" sz="1400"/>
              <a:t>Adding features: we’ve only used the given embeddings so far.</a:t>
            </a:r>
            <a:endParaRPr sz="1400"/>
          </a:p>
          <a:p>
            <a:pPr indent="-317500" lvl="0" marL="457200" rtl="0" algn="l">
              <a:spcBef>
                <a:spcPts val="0"/>
              </a:spcBef>
              <a:spcAft>
                <a:spcPts val="0"/>
              </a:spcAft>
              <a:buSzPts val="1400"/>
              <a:buAutoNum type="arabicPeriod"/>
            </a:pPr>
            <a:r>
              <a:rPr lang="en" sz="1400"/>
              <a:t>Data augmentation: leverage ChatGPT to label more pairs or generate more text given examples and a proper prompt.</a:t>
            </a:r>
            <a:endParaRPr sz="1400"/>
          </a:p>
          <a:p>
            <a:pPr indent="-317500" lvl="0" marL="457200" rtl="0" algn="l">
              <a:spcBef>
                <a:spcPts val="0"/>
              </a:spcBef>
              <a:spcAft>
                <a:spcPts val="0"/>
              </a:spcAft>
              <a:buSzPts val="1400"/>
              <a:buAutoNum type="arabicPeriod"/>
            </a:pPr>
            <a:r>
              <a:rPr lang="en" sz="1400"/>
              <a:t>Unsupervised learning: labeled data is limited but we have a large amount of data with features - contrastive learning may be worth a try.</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600"/>
              <a:t>Timeline:</a:t>
            </a:r>
            <a:endParaRPr sz="1600"/>
          </a:p>
          <a:p>
            <a:pPr indent="-317500" lvl="0" marL="457200" rtl="0" algn="l">
              <a:spcBef>
                <a:spcPts val="1200"/>
              </a:spcBef>
              <a:spcAft>
                <a:spcPts val="0"/>
              </a:spcAft>
              <a:buSzPts val="1400"/>
              <a:buAutoNum type="arabicPeriod"/>
            </a:pPr>
            <a:r>
              <a:rPr lang="en" sz="1400"/>
              <a:t>Nov: excluding Thanksgiving, 1 week for each step.</a:t>
            </a:r>
            <a:endParaRPr sz="1400"/>
          </a:p>
          <a:p>
            <a:pPr indent="-317500" lvl="0" marL="457200" rtl="0" algn="l">
              <a:spcBef>
                <a:spcPts val="0"/>
              </a:spcBef>
              <a:spcAft>
                <a:spcPts val="0"/>
              </a:spcAft>
              <a:buSzPts val="1400"/>
              <a:buAutoNum type="arabicPeriod"/>
            </a:pPr>
            <a:r>
              <a:rPr lang="en" sz="1400"/>
              <a:t>Dec: wrap up and write report.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