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trictFirstAndLastChars="0" embedTrueTypeFonts="1" saveSubsetFonts="1" autoCompressPictures="0">
  <p:sldMasterIdLst>
    <p:sldMasterId id="2147483676" r:id="rId1"/>
  </p:sldMasterIdLst>
  <p:notesMasterIdLst>
    <p:notesMasterId r:id="rId25"/>
  </p:notesMasterIdLst>
  <p:sldIdLst>
    <p:sldId id="256" r:id="rId2"/>
    <p:sldId id="264" r:id="rId3"/>
    <p:sldId id="311" r:id="rId4"/>
    <p:sldId id="312" r:id="rId5"/>
    <p:sldId id="261" r:id="rId6"/>
    <p:sldId id="313" r:id="rId7"/>
    <p:sldId id="314" r:id="rId8"/>
    <p:sldId id="315" r:id="rId9"/>
    <p:sldId id="283" r:id="rId10"/>
    <p:sldId id="317" r:id="rId11"/>
    <p:sldId id="318" r:id="rId12"/>
    <p:sldId id="316" r:id="rId13"/>
    <p:sldId id="268" r:id="rId14"/>
    <p:sldId id="319" r:id="rId15"/>
    <p:sldId id="320" r:id="rId16"/>
    <p:sldId id="321" r:id="rId17"/>
    <p:sldId id="326" r:id="rId18"/>
    <p:sldId id="322" r:id="rId19"/>
    <p:sldId id="327" r:id="rId20"/>
    <p:sldId id="328" r:id="rId21"/>
    <p:sldId id="323" r:id="rId22"/>
    <p:sldId id="324" r:id="rId23"/>
    <p:sldId id="325" r:id="rId24"/>
  </p:sldIdLst>
  <p:sldSz cx="9144000" cy="5143500" type="screen16x9"/>
  <p:notesSz cx="6858000" cy="9144000"/>
  <p:embeddedFontLst>
    <p:embeddedFont>
      <p:font typeface="Bebas Neue" panose="020B0606020202050201" pitchFamily="34" charset="0"/>
      <p:regular r:id="rId26"/>
    </p:embeddedFont>
    <p:embeddedFont>
      <p:font typeface="Comfortaa" panose="020B0604020202020204" charset="0"/>
      <p:regular r:id="rId27"/>
      <p:bold r:id="rId28"/>
    </p:embeddedFont>
    <p:embeddedFont>
      <p:font typeface="Fira Code" panose="020B0809050000020004" pitchFamily="49" charset="0"/>
      <p:regular r:id="rId29"/>
      <p:bold r:id="rId30"/>
    </p:embeddedFont>
    <p:embeddedFont>
      <p:font typeface="Nunito Light" pitchFamily="2" charset="0"/>
      <p:regular r:id="rId31"/>
      <p:italic r:id="rId32"/>
    </p:embeddedFont>
    <p:embeddedFont>
      <p:font typeface="Source Code Pro" panose="020B0509030403020204" pitchFamily="49" charset="0"/>
      <p:regular r:id="rId33"/>
      <p:bold r:id="rId34"/>
      <p:italic r:id="rId35"/>
      <p:boldItalic r:id="rId36"/>
    </p:embeddedFont>
    <p:embeddedFont>
      <p:font typeface="Source Code Pro Medium" panose="020B0509030403020204"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EE6B"/>
    <a:srgbClr val="E81A81"/>
    <a:srgbClr val="4CAE97"/>
    <a:srgbClr val="94B0FE"/>
    <a:srgbClr val="2B2D33"/>
    <a:srgbClr val="10111A"/>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A92D5-E4D6-4193-A488-61D0560FD39B}">
  <a:tblStyle styleId="{833A92D5-E4D6-4193-A488-61D0560FD3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D4BE0F1-4086-4A96-9B99-A5AF10D0978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نمط ذو نسُق 2 - تميي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نمط متوسط 3 - تميي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51" autoAdjust="0"/>
    <p:restoredTop sz="94660"/>
  </p:normalViewPr>
  <p:slideViewPr>
    <p:cSldViewPr snapToGrid="0">
      <p:cViewPr>
        <p:scale>
          <a:sx n="100" d="100"/>
          <a:sy n="100" d="100"/>
        </p:scale>
        <p:origin x="2214"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335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950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52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97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7339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0089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4972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7464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033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56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1423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554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72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238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969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7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1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85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65" r:id="rId6"/>
    <p:sldLayoutId id="2147483666"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n5lkJu_lZRvKWBgCxVJeCkKtsvwIdWf7xRvkK1Kr8wo/cop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n5lkJu_lZRvKWBgCxVJeCkKtsvwIdWf7xRvkK1Kr8wo/cop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developer.mozilla.org/en-US/docs/Web" TargetMode="External"/><Relationship Id="rId3" Type="http://schemas.openxmlformats.org/officeDocument/2006/relationships/hyperlink" Target="https://www.w3schools.com/HTML" TargetMode="External"/><Relationship Id="rId7" Type="http://schemas.openxmlformats.org/officeDocument/2006/relationships/hyperlink" Target="https://www.php.net/docs.php" TargetMode="External"/><Relationship Id="rId12" Type="http://schemas.openxmlformats.org/officeDocument/2006/relationships/hyperlink" Target="https://harmash.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getbootstrap.com/docs/5.3" TargetMode="External"/><Relationship Id="rId11" Type="http://schemas.openxmlformats.org/officeDocument/2006/relationships/hyperlink" Target="https://www.apachefriends.org/" TargetMode="External"/><Relationship Id="rId5" Type="http://schemas.openxmlformats.org/officeDocument/2006/relationships/hyperlink" Target="https://www.w3schools.com/SQL" TargetMode="External"/><Relationship Id="rId10" Type="http://schemas.openxmlformats.org/officeDocument/2006/relationships/hyperlink" Target="https://stackoverflow.com/" TargetMode="External"/><Relationship Id="rId4" Type="http://schemas.openxmlformats.org/officeDocument/2006/relationships/hyperlink" Target="https://www.w3schools.com/CSS" TargetMode="External"/><Relationship Id="rId9" Type="http://schemas.openxmlformats.org/officeDocument/2006/relationships/hyperlink" Target="https://www.youtube.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47375" y="3060614"/>
            <a:ext cx="4611727" cy="744197"/>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ar-SA" sz="9600" b="1" dirty="0">
                <a:solidFill>
                  <a:schemeClr val="bg1">
                    <a:lumMod val="10000"/>
                    <a:lumOff val="90000"/>
                  </a:schemeClr>
                </a:solidFill>
                <a:latin typeface="+mj-lt"/>
                <a:cs typeface="+mn-cs"/>
              </a:rPr>
              <a:t>مشروع</a:t>
            </a:r>
            <a:br>
              <a:rPr lang="ar-SA" sz="9600" b="1" dirty="0">
                <a:solidFill>
                  <a:schemeClr val="bg1">
                    <a:lumMod val="10000"/>
                    <a:lumOff val="90000"/>
                  </a:schemeClr>
                </a:solidFill>
                <a:latin typeface="+mj-lt"/>
                <a:cs typeface="+mn-cs"/>
              </a:rPr>
            </a:br>
            <a:r>
              <a:rPr lang="ar-SA" sz="9600" b="1" dirty="0">
                <a:solidFill>
                  <a:schemeClr val="bg1">
                    <a:lumMod val="10000"/>
                    <a:lumOff val="90000"/>
                  </a:schemeClr>
                </a:solidFill>
                <a:latin typeface="+mj-lt"/>
                <a:cs typeface="+mn-cs"/>
              </a:rPr>
              <a:t> </a:t>
            </a:r>
            <a:r>
              <a:rPr lang="ar-SA" sz="9600" b="1" dirty="0">
                <a:solidFill>
                  <a:srgbClr val="94EE6B"/>
                </a:solidFill>
                <a:latin typeface="+mj-lt"/>
                <a:cs typeface="+mn-cs"/>
              </a:rPr>
              <a:t>توظيف</a:t>
            </a:r>
            <a:endParaRPr sz="9600" b="1" dirty="0">
              <a:solidFill>
                <a:srgbClr val="94EE6B"/>
              </a:solidFill>
              <a:latin typeface="+mj-lt"/>
              <a:cs typeface="+mn-cs"/>
            </a:endParaRPr>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rgbClr val="94EE6B"/>
                </a:solidFill>
                <a:latin typeface="Comfortaa"/>
                <a:ea typeface="Comfortaa"/>
                <a:cs typeface="Comfortaa"/>
                <a:sym typeface="Comfortaa"/>
              </a:rPr>
              <a:t>{</a:t>
            </a:r>
            <a:endParaRPr sz="5000" dirty="0">
              <a:solidFill>
                <a:srgbClr val="94EE6B"/>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1600" advTm="1940">
        <p14:conveyor dir="r"/>
      </p:transition>
    </mc:Choice>
    <mc:Fallback>
      <p:transition spd="slow" advTm="194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62"/>
          <p:cNvSpPr txBox="1">
            <a:spLocks noGrp="1"/>
          </p:cNvSpPr>
          <p:nvPr>
            <p:ph type="title"/>
          </p:nvPr>
        </p:nvSpPr>
        <p:spPr>
          <a:xfrm>
            <a:off x="3720420" y="353585"/>
            <a:ext cx="170316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3200" b="1" dirty="0">
                <a:solidFill>
                  <a:schemeClr val="bg1">
                    <a:lumMod val="10000"/>
                    <a:lumOff val="90000"/>
                  </a:schemeClr>
                </a:solidFill>
                <a:cs typeface="+mn-cs"/>
              </a:rPr>
              <a:t>القسم </a:t>
            </a:r>
            <a:r>
              <a:rPr lang="ar-SA" sz="3200" b="1" dirty="0">
                <a:solidFill>
                  <a:srgbClr val="94EE6B"/>
                </a:solidFill>
                <a:cs typeface="+mn-cs"/>
              </a:rPr>
              <a:t>الأول</a:t>
            </a:r>
            <a:endParaRPr dirty="0"/>
          </a:p>
        </p:txBody>
      </p:sp>
      <p:sp>
        <p:nvSpPr>
          <p:cNvPr id="1319" name="Google Shape;1319;p62"/>
          <p:cNvSpPr txBox="1">
            <a:spLocks noGrp="1"/>
          </p:cNvSpPr>
          <p:nvPr>
            <p:ph type="title" idx="4294967295"/>
          </p:nvPr>
        </p:nvSpPr>
        <p:spPr>
          <a:xfrm>
            <a:off x="7498080" y="1889963"/>
            <a:ext cx="1060096" cy="5277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ar-SA" sz="2400" dirty="0">
                <a:solidFill>
                  <a:srgbClr val="4CAE97"/>
                </a:solidFill>
                <a:cs typeface="+mn-cs"/>
              </a:rPr>
              <a:t>التخطيط</a:t>
            </a:r>
            <a:endParaRPr sz="2400" dirty="0">
              <a:solidFill>
                <a:srgbClr val="4CAE97"/>
              </a:solidFill>
              <a:cs typeface="+mn-cs"/>
            </a:endParaRPr>
          </a:p>
        </p:txBody>
      </p:sp>
      <p:pic>
        <p:nvPicPr>
          <p:cNvPr id="1327" name="Google Shape;1327;p62" title="Gráfico">
            <a:hlinkClick r:id="rId3"/>
          </p:cNvPr>
          <p:cNvPicPr preferRelativeResize="0"/>
          <p:nvPr/>
        </p:nvPicPr>
        <p:blipFill>
          <a:blip r:embed="rId4">
            <a:alphaModFix/>
          </a:blip>
          <a:stretch>
            <a:fillRect/>
          </a:stretch>
        </p:blipFill>
        <p:spPr>
          <a:xfrm>
            <a:off x="491375" y="1537000"/>
            <a:ext cx="3473049" cy="2445450"/>
          </a:xfrm>
          <a:prstGeom prst="rect">
            <a:avLst/>
          </a:prstGeom>
          <a:noFill/>
          <a:ln>
            <a:noFill/>
          </a:ln>
        </p:spPr>
      </p:pic>
      <p:graphicFrame>
        <p:nvGraphicFramePr>
          <p:cNvPr id="4" name="جدول 4">
            <a:extLst>
              <a:ext uri="{FF2B5EF4-FFF2-40B4-BE49-F238E27FC236}">
                <a16:creationId xmlns:a16="http://schemas.microsoft.com/office/drawing/2014/main" id="{C46F5900-A69F-16AC-8AD1-40756E146B9E}"/>
              </a:ext>
            </a:extLst>
          </p:cNvPr>
          <p:cNvGraphicFramePr>
            <a:graphicFrameLocks noGrp="1"/>
          </p:cNvGraphicFramePr>
          <p:nvPr>
            <p:extLst>
              <p:ext uri="{D42A27DB-BD31-4B8C-83A1-F6EECF244321}">
                <p14:modId xmlns:p14="http://schemas.microsoft.com/office/powerpoint/2010/main" val="1047294467"/>
              </p:ext>
            </p:extLst>
          </p:nvPr>
        </p:nvGraphicFramePr>
        <p:xfrm>
          <a:off x="7002780" y="2417663"/>
          <a:ext cx="1882140" cy="1828800"/>
        </p:xfrm>
        <a:graphic>
          <a:graphicData uri="http://schemas.openxmlformats.org/drawingml/2006/table">
            <a:tbl>
              <a:tblPr rtl="1" firstRow="1" bandRow="1">
                <a:tableStyleId>{833A92D5-E4D6-4193-A488-61D0560FD39B}</a:tableStyleId>
              </a:tblPr>
              <a:tblGrid>
                <a:gridCol w="1882140">
                  <a:extLst>
                    <a:ext uri="{9D8B030D-6E8A-4147-A177-3AD203B41FA5}">
                      <a16:colId xmlns:a16="http://schemas.microsoft.com/office/drawing/2014/main" val="2939092187"/>
                    </a:ext>
                  </a:extLst>
                </a:gridCol>
              </a:tblGrid>
              <a:tr h="260985">
                <a:tc>
                  <a:txBody>
                    <a:bodyPr/>
                    <a:lstStyle/>
                    <a:p>
                      <a:pPr algn="ctr" rtl="1"/>
                      <a:r>
                        <a:rPr lang="ar-SA" dirty="0">
                          <a:ln>
                            <a:solidFill>
                              <a:schemeClr val="tx1"/>
                            </a:solidFill>
                          </a:ln>
                          <a:solidFill>
                            <a:schemeClr val="tx1"/>
                          </a:solidFill>
                        </a:rPr>
                        <a:t>تحليل </a:t>
                      </a:r>
                      <a:r>
                        <a:rPr lang="en-US" dirty="0">
                          <a:ln>
                            <a:solidFill>
                              <a:schemeClr val="tx1"/>
                            </a:solidFill>
                          </a:ln>
                          <a:solidFill>
                            <a:schemeClr val="tx1"/>
                          </a:solidFill>
                        </a:rPr>
                        <a:t>SWOT</a:t>
                      </a:r>
                      <a:endParaRPr lang="ar-SA" dirty="0">
                        <a:ln>
                          <a:solidFill>
                            <a:schemeClr val="tx1"/>
                          </a:solidFill>
                        </a:ln>
                        <a:solidFill>
                          <a:schemeClr val="tx1"/>
                        </a:solidFill>
                      </a:endParaRPr>
                    </a:p>
                  </a:txBody>
                  <a:tcPr/>
                </a:tc>
                <a:extLst>
                  <a:ext uri="{0D108BD9-81ED-4DB2-BD59-A6C34878D82A}">
                    <a16:rowId xmlns:a16="http://schemas.microsoft.com/office/drawing/2014/main" val="3303397709"/>
                  </a:ext>
                </a:extLst>
              </a:tr>
              <a:tr h="260985">
                <a:tc>
                  <a:txBody>
                    <a:bodyPr/>
                    <a:lstStyle/>
                    <a:p>
                      <a:pPr algn="ctr" rtl="1"/>
                      <a:r>
                        <a:rPr lang="ar-SA" dirty="0">
                          <a:ln>
                            <a:solidFill>
                              <a:schemeClr val="tx1"/>
                            </a:solidFill>
                          </a:ln>
                          <a:solidFill>
                            <a:schemeClr val="tx1"/>
                          </a:solidFill>
                        </a:rPr>
                        <a:t>نموذج خطة المشروع</a:t>
                      </a:r>
                    </a:p>
                  </a:txBody>
                  <a:tcPr/>
                </a:tc>
                <a:extLst>
                  <a:ext uri="{0D108BD9-81ED-4DB2-BD59-A6C34878D82A}">
                    <a16:rowId xmlns:a16="http://schemas.microsoft.com/office/drawing/2014/main" val="3580764659"/>
                  </a:ext>
                </a:extLst>
              </a:tr>
              <a:tr h="302459">
                <a:tc>
                  <a:txBody>
                    <a:bodyPr/>
                    <a:lstStyle/>
                    <a:p>
                      <a:pPr algn="ctr" rtl="1"/>
                      <a:r>
                        <a:rPr lang="ar-SA" dirty="0">
                          <a:ln>
                            <a:solidFill>
                              <a:schemeClr val="tx1"/>
                            </a:solidFill>
                          </a:ln>
                          <a:solidFill>
                            <a:schemeClr val="tx1"/>
                          </a:solidFill>
                        </a:rPr>
                        <a:t>جدول </a:t>
                      </a:r>
                      <a:r>
                        <a:rPr lang="en-US" dirty="0">
                          <a:ln>
                            <a:solidFill>
                              <a:schemeClr val="tx1"/>
                            </a:solidFill>
                          </a:ln>
                          <a:solidFill>
                            <a:schemeClr val="tx1"/>
                          </a:solidFill>
                        </a:rPr>
                        <a:t>ERD</a:t>
                      </a:r>
                      <a:endParaRPr lang="ar-SA" dirty="0">
                        <a:ln>
                          <a:solidFill>
                            <a:schemeClr val="tx1"/>
                          </a:solidFill>
                        </a:ln>
                        <a:solidFill>
                          <a:schemeClr val="tx1"/>
                        </a:solidFill>
                      </a:endParaRPr>
                    </a:p>
                  </a:txBody>
                  <a:tcPr/>
                </a:tc>
                <a:extLst>
                  <a:ext uri="{0D108BD9-81ED-4DB2-BD59-A6C34878D82A}">
                    <a16:rowId xmlns:a16="http://schemas.microsoft.com/office/drawing/2014/main" val="3466680224"/>
                  </a:ext>
                </a:extLst>
              </a:tr>
              <a:tr h="260985">
                <a:tc>
                  <a:txBody>
                    <a:bodyPr/>
                    <a:lstStyle/>
                    <a:p>
                      <a:pPr algn="ctr" rtl="1"/>
                      <a:r>
                        <a:rPr lang="ar-SA" dirty="0">
                          <a:ln>
                            <a:solidFill>
                              <a:schemeClr val="tx1"/>
                            </a:solidFill>
                          </a:ln>
                          <a:solidFill>
                            <a:schemeClr val="tx1"/>
                          </a:solidFill>
                        </a:rPr>
                        <a:t>جدول </a:t>
                      </a:r>
                      <a:r>
                        <a:rPr lang="en-US" dirty="0">
                          <a:ln>
                            <a:solidFill>
                              <a:schemeClr val="tx1"/>
                            </a:solidFill>
                          </a:ln>
                          <a:solidFill>
                            <a:schemeClr val="tx1"/>
                          </a:solidFill>
                        </a:rPr>
                        <a:t>GANTT</a:t>
                      </a:r>
                      <a:endParaRPr lang="ar-SA" dirty="0">
                        <a:ln>
                          <a:solidFill>
                            <a:schemeClr val="tx1"/>
                          </a:solidFill>
                        </a:ln>
                        <a:solidFill>
                          <a:schemeClr val="tx1"/>
                        </a:solidFill>
                      </a:endParaRPr>
                    </a:p>
                  </a:txBody>
                  <a:tcPr/>
                </a:tc>
                <a:extLst>
                  <a:ext uri="{0D108BD9-81ED-4DB2-BD59-A6C34878D82A}">
                    <a16:rowId xmlns:a16="http://schemas.microsoft.com/office/drawing/2014/main" val="241342929"/>
                  </a:ext>
                </a:extLst>
              </a:tr>
              <a:tr h="260985">
                <a:tc>
                  <a:txBody>
                    <a:bodyPr/>
                    <a:lstStyle/>
                    <a:p>
                      <a:pPr algn="ctr" rtl="1"/>
                      <a:r>
                        <a:rPr lang="ar-SA" dirty="0">
                          <a:ln>
                            <a:solidFill>
                              <a:schemeClr val="tx1"/>
                            </a:solidFill>
                          </a:ln>
                          <a:solidFill>
                            <a:schemeClr val="tx1"/>
                          </a:solidFill>
                        </a:rPr>
                        <a:t>رسم </a:t>
                      </a:r>
                      <a:r>
                        <a:rPr lang="en-US" dirty="0">
                          <a:ln>
                            <a:solidFill>
                              <a:schemeClr val="tx1"/>
                            </a:solidFill>
                          </a:ln>
                          <a:solidFill>
                            <a:schemeClr val="tx1"/>
                          </a:solidFill>
                        </a:rPr>
                        <a:t>Diagram </a:t>
                      </a:r>
                      <a:endParaRPr lang="ar-SA" dirty="0">
                        <a:ln>
                          <a:solidFill>
                            <a:schemeClr val="tx1"/>
                          </a:solidFill>
                        </a:ln>
                        <a:solidFill>
                          <a:schemeClr val="tx1"/>
                        </a:solidFill>
                      </a:endParaRPr>
                    </a:p>
                  </a:txBody>
                  <a:tcPr/>
                </a:tc>
                <a:extLst>
                  <a:ext uri="{0D108BD9-81ED-4DB2-BD59-A6C34878D82A}">
                    <a16:rowId xmlns:a16="http://schemas.microsoft.com/office/drawing/2014/main" val="2633871505"/>
                  </a:ext>
                </a:extLst>
              </a:tr>
              <a:tr h="260985">
                <a:tc>
                  <a:txBody>
                    <a:bodyPr/>
                    <a:lstStyle/>
                    <a:p>
                      <a:pPr algn="ctr" rtl="1"/>
                      <a:r>
                        <a:rPr lang="ar-SA" dirty="0">
                          <a:ln>
                            <a:solidFill>
                              <a:schemeClr val="tx1"/>
                            </a:solidFill>
                          </a:ln>
                          <a:solidFill>
                            <a:schemeClr val="tx1"/>
                          </a:solidFill>
                        </a:rPr>
                        <a:t>رسم </a:t>
                      </a:r>
                      <a:r>
                        <a:rPr lang="en-US" dirty="0">
                          <a:ln>
                            <a:solidFill>
                              <a:schemeClr val="tx1"/>
                            </a:solidFill>
                          </a:ln>
                          <a:solidFill>
                            <a:schemeClr val="tx1"/>
                          </a:solidFill>
                        </a:rPr>
                        <a:t>USE CASE</a:t>
                      </a:r>
                      <a:endParaRPr lang="ar-SA" dirty="0">
                        <a:ln>
                          <a:solidFill>
                            <a:schemeClr val="tx1"/>
                          </a:solidFill>
                        </a:ln>
                        <a:solidFill>
                          <a:schemeClr val="tx1"/>
                        </a:solidFill>
                      </a:endParaRPr>
                    </a:p>
                  </a:txBody>
                  <a:tcPr/>
                </a:tc>
                <a:extLst>
                  <a:ext uri="{0D108BD9-81ED-4DB2-BD59-A6C34878D82A}">
                    <a16:rowId xmlns:a16="http://schemas.microsoft.com/office/drawing/2014/main" val="1921053286"/>
                  </a:ext>
                </a:extLst>
              </a:tr>
            </a:tbl>
          </a:graphicData>
        </a:graphic>
      </p:graphicFrame>
      <p:sp>
        <p:nvSpPr>
          <p:cNvPr id="6" name="Google Shape;1319;p62">
            <a:extLst>
              <a:ext uri="{FF2B5EF4-FFF2-40B4-BE49-F238E27FC236}">
                <a16:creationId xmlns:a16="http://schemas.microsoft.com/office/drawing/2014/main" id="{C9EAD370-75F3-61AF-0340-5C9A6DA845CF}"/>
              </a:ext>
            </a:extLst>
          </p:cNvPr>
          <p:cNvSpPr txBox="1">
            <a:spLocks/>
          </p:cNvSpPr>
          <p:nvPr/>
        </p:nvSpPr>
        <p:spPr>
          <a:xfrm>
            <a:off x="4864221" y="1889963"/>
            <a:ext cx="15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ctr" rtl="1"/>
            <a:r>
              <a:rPr lang="ar-SA" sz="2400" dirty="0">
                <a:solidFill>
                  <a:schemeClr val="accent2"/>
                </a:solidFill>
                <a:cs typeface="+mn-cs"/>
              </a:rPr>
              <a:t>هيكلة الموقع</a:t>
            </a:r>
          </a:p>
        </p:txBody>
      </p:sp>
      <p:graphicFrame>
        <p:nvGraphicFramePr>
          <p:cNvPr id="12" name="جدول 12">
            <a:extLst>
              <a:ext uri="{FF2B5EF4-FFF2-40B4-BE49-F238E27FC236}">
                <a16:creationId xmlns:a16="http://schemas.microsoft.com/office/drawing/2014/main" id="{E69CBB72-05D4-0564-9E7A-BF8DA6238647}"/>
              </a:ext>
            </a:extLst>
          </p:cNvPr>
          <p:cNvGraphicFramePr>
            <a:graphicFrameLocks noGrp="1"/>
          </p:cNvGraphicFramePr>
          <p:nvPr>
            <p:extLst>
              <p:ext uri="{D42A27DB-BD31-4B8C-83A1-F6EECF244321}">
                <p14:modId xmlns:p14="http://schemas.microsoft.com/office/powerpoint/2010/main" val="3740576187"/>
              </p:ext>
            </p:extLst>
          </p:nvPr>
        </p:nvGraphicFramePr>
        <p:xfrm>
          <a:off x="4576406" y="2417663"/>
          <a:ext cx="2099630" cy="1093044"/>
        </p:xfrm>
        <a:graphic>
          <a:graphicData uri="http://schemas.openxmlformats.org/drawingml/2006/table">
            <a:tbl>
              <a:tblPr rtl="1" firstRow="1" bandRow="1">
                <a:tableStyleId>{833A92D5-E4D6-4193-A488-61D0560FD39B}</a:tableStyleId>
              </a:tblPr>
              <a:tblGrid>
                <a:gridCol w="2099630">
                  <a:extLst>
                    <a:ext uri="{9D8B030D-6E8A-4147-A177-3AD203B41FA5}">
                      <a16:colId xmlns:a16="http://schemas.microsoft.com/office/drawing/2014/main" val="311304134"/>
                    </a:ext>
                  </a:extLst>
                </a:gridCol>
              </a:tblGrid>
              <a:tr h="353058">
                <a:tc>
                  <a:txBody>
                    <a:bodyPr/>
                    <a:lstStyle/>
                    <a:p>
                      <a:pPr algn="ctr" rtl="1"/>
                      <a:r>
                        <a:rPr lang="ar-SA" dirty="0">
                          <a:ln>
                            <a:solidFill>
                              <a:schemeClr val="tx1"/>
                            </a:solidFill>
                          </a:ln>
                          <a:solidFill>
                            <a:schemeClr val="tx1"/>
                          </a:solidFill>
                        </a:rPr>
                        <a:t>بدء تصميم الواجهة</a:t>
                      </a:r>
                    </a:p>
                  </a:txBody>
                  <a:tcPr/>
                </a:tc>
                <a:extLst>
                  <a:ext uri="{0D108BD9-81ED-4DB2-BD59-A6C34878D82A}">
                    <a16:rowId xmlns:a16="http://schemas.microsoft.com/office/drawing/2014/main" val="4075900746"/>
                  </a:ext>
                </a:extLst>
              </a:tr>
              <a:tr h="369993">
                <a:tc>
                  <a:txBody>
                    <a:bodyPr/>
                    <a:lstStyle/>
                    <a:p>
                      <a:pPr algn="ctr" rtl="1"/>
                      <a:r>
                        <a:rPr lang="ar-SA" dirty="0">
                          <a:ln>
                            <a:solidFill>
                              <a:schemeClr val="tx1"/>
                            </a:solidFill>
                          </a:ln>
                          <a:solidFill>
                            <a:schemeClr val="tx1"/>
                          </a:solidFill>
                        </a:rPr>
                        <a:t>بدء توزيع الصفحات وترتيبها</a:t>
                      </a:r>
                    </a:p>
                  </a:txBody>
                  <a:tcPr/>
                </a:tc>
                <a:extLst>
                  <a:ext uri="{0D108BD9-81ED-4DB2-BD59-A6C34878D82A}">
                    <a16:rowId xmlns:a16="http://schemas.microsoft.com/office/drawing/2014/main" val="2709058701"/>
                  </a:ext>
                </a:extLst>
              </a:tr>
              <a:tr h="369993">
                <a:tc>
                  <a:txBody>
                    <a:bodyPr/>
                    <a:lstStyle/>
                    <a:p>
                      <a:pPr algn="ctr" rtl="1"/>
                      <a:r>
                        <a:rPr lang="ar-SA" dirty="0">
                          <a:ln>
                            <a:solidFill>
                              <a:schemeClr val="tx1"/>
                            </a:solidFill>
                          </a:ln>
                          <a:solidFill>
                            <a:schemeClr val="tx1"/>
                          </a:solidFill>
                        </a:rPr>
                        <a:t>بدء كتابة المحتوى</a:t>
                      </a:r>
                    </a:p>
                  </a:txBody>
                  <a:tcPr/>
                </a:tc>
                <a:extLst>
                  <a:ext uri="{0D108BD9-81ED-4DB2-BD59-A6C34878D82A}">
                    <a16:rowId xmlns:a16="http://schemas.microsoft.com/office/drawing/2014/main" val="2306534457"/>
                  </a:ext>
                </a:extLst>
              </a:tr>
            </a:tbl>
          </a:graphicData>
        </a:graphic>
      </p:graphicFrame>
    </p:spTree>
    <p:extLst>
      <p:ext uri="{BB962C8B-B14F-4D97-AF65-F5344CB8AC3E}">
        <p14:creationId xmlns:p14="http://schemas.microsoft.com/office/powerpoint/2010/main" val="3539658033"/>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62"/>
          <p:cNvSpPr txBox="1">
            <a:spLocks noGrp="1"/>
          </p:cNvSpPr>
          <p:nvPr>
            <p:ph type="title"/>
          </p:nvPr>
        </p:nvSpPr>
        <p:spPr>
          <a:xfrm>
            <a:off x="3488267" y="353585"/>
            <a:ext cx="19353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3200" b="1" dirty="0">
                <a:solidFill>
                  <a:schemeClr val="bg1">
                    <a:lumMod val="10000"/>
                    <a:lumOff val="90000"/>
                  </a:schemeClr>
                </a:solidFill>
                <a:cs typeface="+mn-cs"/>
              </a:rPr>
              <a:t>القسم </a:t>
            </a:r>
            <a:r>
              <a:rPr lang="ar-SA" sz="3200" b="1" dirty="0">
                <a:solidFill>
                  <a:srgbClr val="94EE6B"/>
                </a:solidFill>
                <a:cs typeface="+mn-cs"/>
              </a:rPr>
              <a:t>الثاني</a:t>
            </a:r>
            <a:endParaRPr dirty="0"/>
          </a:p>
        </p:txBody>
      </p:sp>
      <p:sp>
        <p:nvSpPr>
          <p:cNvPr id="1319" name="Google Shape;1319;p62"/>
          <p:cNvSpPr txBox="1">
            <a:spLocks noGrp="1"/>
          </p:cNvSpPr>
          <p:nvPr>
            <p:ph type="title" idx="4294967295"/>
          </p:nvPr>
        </p:nvSpPr>
        <p:spPr>
          <a:xfrm>
            <a:off x="7128625" y="1889963"/>
            <a:ext cx="1524000" cy="5277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ar-SA" sz="2400" dirty="0">
                <a:solidFill>
                  <a:srgbClr val="E81A81"/>
                </a:solidFill>
                <a:cs typeface="+mn-cs"/>
              </a:rPr>
              <a:t>تصميم الموقع</a:t>
            </a:r>
            <a:endParaRPr sz="2400" dirty="0">
              <a:solidFill>
                <a:srgbClr val="E81A81"/>
              </a:solidFill>
              <a:cs typeface="+mn-cs"/>
            </a:endParaRPr>
          </a:p>
        </p:txBody>
      </p:sp>
      <p:pic>
        <p:nvPicPr>
          <p:cNvPr id="1327" name="Google Shape;1327;p62" title="Gráfico">
            <a:hlinkClick r:id="rId3"/>
          </p:cNvPr>
          <p:cNvPicPr preferRelativeResize="0"/>
          <p:nvPr/>
        </p:nvPicPr>
        <p:blipFill>
          <a:blip r:embed="rId4">
            <a:alphaModFix/>
          </a:blip>
          <a:stretch>
            <a:fillRect/>
          </a:stretch>
        </p:blipFill>
        <p:spPr>
          <a:xfrm>
            <a:off x="491375" y="1537000"/>
            <a:ext cx="3473049" cy="2445450"/>
          </a:xfrm>
          <a:prstGeom prst="rect">
            <a:avLst/>
          </a:prstGeom>
          <a:noFill/>
          <a:ln>
            <a:noFill/>
          </a:ln>
        </p:spPr>
      </p:pic>
      <p:graphicFrame>
        <p:nvGraphicFramePr>
          <p:cNvPr id="4" name="جدول 4">
            <a:extLst>
              <a:ext uri="{FF2B5EF4-FFF2-40B4-BE49-F238E27FC236}">
                <a16:creationId xmlns:a16="http://schemas.microsoft.com/office/drawing/2014/main" id="{C46F5900-A69F-16AC-8AD1-40756E146B9E}"/>
              </a:ext>
            </a:extLst>
          </p:cNvPr>
          <p:cNvGraphicFramePr>
            <a:graphicFrameLocks noGrp="1"/>
          </p:cNvGraphicFramePr>
          <p:nvPr>
            <p:extLst>
              <p:ext uri="{D42A27DB-BD31-4B8C-83A1-F6EECF244321}">
                <p14:modId xmlns:p14="http://schemas.microsoft.com/office/powerpoint/2010/main" val="1542101502"/>
              </p:ext>
            </p:extLst>
          </p:nvPr>
        </p:nvGraphicFramePr>
        <p:xfrm>
          <a:off x="7002780" y="2417663"/>
          <a:ext cx="1882140" cy="1524000"/>
        </p:xfrm>
        <a:graphic>
          <a:graphicData uri="http://schemas.openxmlformats.org/drawingml/2006/table">
            <a:tbl>
              <a:tblPr rtl="1" firstRow="1" bandRow="1">
                <a:tableStyleId>{833A92D5-E4D6-4193-A488-61D0560FD39B}</a:tableStyleId>
              </a:tblPr>
              <a:tblGrid>
                <a:gridCol w="1882140">
                  <a:extLst>
                    <a:ext uri="{9D8B030D-6E8A-4147-A177-3AD203B41FA5}">
                      <a16:colId xmlns:a16="http://schemas.microsoft.com/office/drawing/2014/main" val="2939092187"/>
                    </a:ext>
                  </a:extLst>
                </a:gridCol>
              </a:tblGrid>
              <a:tr h="260985">
                <a:tc>
                  <a:txBody>
                    <a:bodyPr/>
                    <a:lstStyle/>
                    <a:p>
                      <a:pPr algn="ctr" rtl="1"/>
                      <a:r>
                        <a:rPr lang="ar-SA" dirty="0">
                          <a:ln>
                            <a:solidFill>
                              <a:schemeClr val="tx1"/>
                            </a:solidFill>
                          </a:ln>
                          <a:solidFill>
                            <a:schemeClr val="tx1"/>
                          </a:solidFill>
                        </a:rPr>
                        <a:t>بدء تصميم الواجهة الرئيسية</a:t>
                      </a:r>
                    </a:p>
                  </a:txBody>
                  <a:tcPr/>
                </a:tc>
                <a:extLst>
                  <a:ext uri="{0D108BD9-81ED-4DB2-BD59-A6C34878D82A}">
                    <a16:rowId xmlns:a16="http://schemas.microsoft.com/office/drawing/2014/main" val="3303397709"/>
                  </a:ext>
                </a:extLst>
              </a:tr>
              <a:tr h="260985">
                <a:tc>
                  <a:txBody>
                    <a:bodyPr/>
                    <a:lstStyle/>
                    <a:p>
                      <a:pPr algn="ctr" rtl="1"/>
                      <a:r>
                        <a:rPr lang="ar-SA" dirty="0">
                          <a:ln>
                            <a:solidFill>
                              <a:schemeClr val="tx1"/>
                            </a:solidFill>
                          </a:ln>
                          <a:solidFill>
                            <a:schemeClr val="tx1"/>
                          </a:solidFill>
                        </a:rPr>
                        <a:t>بدء تصميم الصفحات الأخرى</a:t>
                      </a:r>
                    </a:p>
                  </a:txBody>
                  <a:tcPr/>
                </a:tc>
                <a:extLst>
                  <a:ext uri="{0D108BD9-81ED-4DB2-BD59-A6C34878D82A}">
                    <a16:rowId xmlns:a16="http://schemas.microsoft.com/office/drawing/2014/main" val="3580764659"/>
                  </a:ext>
                </a:extLst>
              </a:tr>
              <a:tr h="302459">
                <a:tc>
                  <a:txBody>
                    <a:bodyPr/>
                    <a:lstStyle/>
                    <a:p>
                      <a:pPr algn="ctr" rtl="1"/>
                      <a:r>
                        <a:rPr lang="ar-SA" dirty="0">
                          <a:ln>
                            <a:solidFill>
                              <a:schemeClr val="tx1"/>
                            </a:solidFill>
                          </a:ln>
                          <a:solidFill>
                            <a:schemeClr val="tx1"/>
                          </a:solidFill>
                        </a:rPr>
                        <a:t>بدء تصميم واجهة المستخدم</a:t>
                      </a:r>
                    </a:p>
                  </a:txBody>
                  <a:tcPr/>
                </a:tc>
                <a:extLst>
                  <a:ext uri="{0D108BD9-81ED-4DB2-BD59-A6C34878D82A}">
                    <a16:rowId xmlns:a16="http://schemas.microsoft.com/office/drawing/2014/main" val="3466680224"/>
                  </a:ext>
                </a:extLst>
              </a:tr>
              <a:tr h="260985">
                <a:tc>
                  <a:txBody>
                    <a:bodyPr/>
                    <a:lstStyle/>
                    <a:p>
                      <a:pPr algn="ctr" rtl="1"/>
                      <a:r>
                        <a:rPr lang="ar-SA" dirty="0">
                          <a:ln>
                            <a:solidFill>
                              <a:schemeClr val="tx1"/>
                            </a:solidFill>
                          </a:ln>
                          <a:solidFill>
                            <a:schemeClr val="tx1"/>
                          </a:solidFill>
                        </a:rPr>
                        <a:t>بدء تصميم واجهة المنشآت</a:t>
                      </a:r>
                    </a:p>
                  </a:txBody>
                  <a:tcPr/>
                </a:tc>
                <a:extLst>
                  <a:ext uri="{0D108BD9-81ED-4DB2-BD59-A6C34878D82A}">
                    <a16:rowId xmlns:a16="http://schemas.microsoft.com/office/drawing/2014/main" val="241342929"/>
                  </a:ext>
                </a:extLst>
              </a:tr>
              <a:tr h="260985">
                <a:tc>
                  <a:txBody>
                    <a:bodyPr/>
                    <a:lstStyle/>
                    <a:p>
                      <a:pPr algn="ctr" rtl="1"/>
                      <a:r>
                        <a:rPr lang="ar-SA" dirty="0">
                          <a:ln>
                            <a:solidFill>
                              <a:schemeClr val="tx1"/>
                            </a:solidFill>
                          </a:ln>
                          <a:solidFill>
                            <a:schemeClr val="tx1"/>
                          </a:solidFill>
                        </a:rPr>
                        <a:t>بدء تصميم واجهة المسؤول</a:t>
                      </a:r>
                    </a:p>
                  </a:txBody>
                  <a:tcPr/>
                </a:tc>
                <a:extLst>
                  <a:ext uri="{0D108BD9-81ED-4DB2-BD59-A6C34878D82A}">
                    <a16:rowId xmlns:a16="http://schemas.microsoft.com/office/drawing/2014/main" val="2633871505"/>
                  </a:ext>
                </a:extLst>
              </a:tr>
            </a:tbl>
          </a:graphicData>
        </a:graphic>
      </p:graphicFrame>
      <p:sp>
        <p:nvSpPr>
          <p:cNvPr id="6" name="Google Shape;1319;p62">
            <a:extLst>
              <a:ext uri="{FF2B5EF4-FFF2-40B4-BE49-F238E27FC236}">
                <a16:creationId xmlns:a16="http://schemas.microsoft.com/office/drawing/2014/main" id="{C9EAD370-75F3-61AF-0340-5C9A6DA845CF}"/>
              </a:ext>
            </a:extLst>
          </p:cNvPr>
          <p:cNvSpPr txBox="1">
            <a:spLocks/>
          </p:cNvSpPr>
          <p:nvPr/>
        </p:nvSpPr>
        <p:spPr>
          <a:xfrm>
            <a:off x="4864221" y="1889963"/>
            <a:ext cx="15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ctr" rtl="1"/>
            <a:r>
              <a:rPr lang="ar-SA" sz="2400" dirty="0">
                <a:solidFill>
                  <a:schemeClr val="tx1"/>
                </a:solidFill>
                <a:cs typeface="+mn-cs"/>
              </a:rPr>
              <a:t>برمجة الموقع</a:t>
            </a:r>
          </a:p>
        </p:txBody>
      </p:sp>
      <p:graphicFrame>
        <p:nvGraphicFramePr>
          <p:cNvPr id="12" name="جدول 12">
            <a:extLst>
              <a:ext uri="{FF2B5EF4-FFF2-40B4-BE49-F238E27FC236}">
                <a16:creationId xmlns:a16="http://schemas.microsoft.com/office/drawing/2014/main" id="{E69CBB72-05D4-0564-9E7A-BF8DA6238647}"/>
              </a:ext>
            </a:extLst>
          </p:cNvPr>
          <p:cNvGraphicFramePr>
            <a:graphicFrameLocks noGrp="1"/>
          </p:cNvGraphicFramePr>
          <p:nvPr>
            <p:extLst>
              <p:ext uri="{D42A27DB-BD31-4B8C-83A1-F6EECF244321}">
                <p14:modId xmlns:p14="http://schemas.microsoft.com/office/powerpoint/2010/main" val="3538521675"/>
              </p:ext>
            </p:extLst>
          </p:nvPr>
        </p:nvGraphicFramePr>
        <p:xfrm>
          <a:off x="4576406" y="2417663"/>
          <a:ext cx="2099630" cy="1093044"/>
        </p:xfrm>
        <a:graphic>
          <a:graphicData uri="http://schemas.openxmlformats.org/drawingml/2006/table">
            <a:tbl>
              <a:tblPr rtl="1" firstRow="1" bandRow="1">
                <a:tableStyleId>{833A92D5-E4D6-4193-A488-61D0560FD39B}</a:tableStyleId>
              </a:tblPr>
              <a:tblGrid>
                <a:gridCol w="2099630">
                  <a:extLst>
                    <a:ext uri="{9D8B030D-6E8A-4147-A177-3AD203B41FA5}">
                      <a16:colId xmlns:a16="http://schemas.microsoft.com/office/drawing/2014/main" val="311304134"/>
                    </a:ext>
                  </a:extLst>
                </a:gridCol>
              </a:tblGrid>
              <a:tr h="353058">
                <a:tc>
                  <a:txBody>
                    <a:bodyPr/>
                    <a:lstStyle/>
                    <a:p>
                      <a:pPr algn="ctr" rtl="1"/>
                      <a:r>
                        <a:rPr lang="ar-SA" dirty="0">
                          <a:ln>
                            <a:solidFill>
                              <a:schemeClr val="tx1"/>
                            </a:solidFill>
                          </a:ln>
                          <a:solidFill>
                            <a:schemeClr val="tx1"/>
                          </a:solidFill>
                        </a:rPr>
                        <a:t>بدء برمجة الواجهة الرئيسية</a:t>
                      </a:r>
                    </a:p>
                  </a:txBody>
                  <a:tcPr/>
                </a:tc>
                <a:extLst>
                  <a:ext uri="{0D108BD9-81ED-4DB2-BD59-A6C34878D82A}">
                    <a16:rowId xmlns:a16="http://schemas.microsoft.com/office/drawing/2014/main" val="4075900746"/>
                  </a:ext>
                </a:extLst>
              </a:tr>
              <a:tr h="369993">
                <a:tc>
                  <a:txBody>
                    <a:bodyPr/>
                    <a:lstStyle/>
                    <a:p>
                      <a:pPr algn="ctr" rtl="1"/>
                      <a:r>
                        <a:rPr lang="ar-SA" dirty="0">
                          <a:ln>
                            <a:solidFill>
                              <a:schemeClr val="tx1"/>
                            </a:solidFill>
                          </a:ln>
                          <a:solidFill>
                            <a:schemeClr val="tx1"/>
                          </a:solidFill>
                        </a:rPr>
                        <a:t>بدء برمجة لوحة التحكم</a:t>
                      </a:r>
                    </a:p>
                  </a:txBody>
                  <a:tcPr/>
                </a:tc>
                <a:extLst>
                  <a:ext uri="{0D108BD9-81ED-4DB2-BD59-A6C34878D82A}">
                    <a16:rowId xmlns:a16="http://schemas.microsoft.com/office/drawing/2014/main" val="2709058701"/>
                  </a:ext>
                </a:extLst>
              </a:tr>
              <a:tr h="369993">
                <a:tc>
                  <a:txBody>
                    <a:bodyPr/>
                    <a:lstStyle/>
                    <a:p>
                      <a:pPr algn="ctr" rtl="1"/>
                      <a:r>
                        <a:rPr lang="ar-SA" dirty="0">
                          <a:ln>
                            <a:solidFill>
                              <a:schemeClr val="tx1"/>
                            </a:solidFill>
                          </a:ln>
                          <a:solidFill>
                            <a:schemeClr val="tx1"/>
                          </a:solidFill>
                        </a:rPr>
                        <a:t>بدء برمجة واجهات المستخدم</a:t>
                      </a:r>
                    </a:p>
                  </a:txBody>
                  <a:tcPr/>
                </a:tc>
                <a:extLst>
                  <a:ext uri="{0D108BD9-81ED-4DB2-BD59-A6C34878D82A}">
                    <a16:rowId xmlns:a16="http://schemas.microsoft.com/office/drawing/2014/main" val="2306534457"/>
                  </a:ext>
                </a:extLst>
              </a:tr>
            </a:tbl>
          </a:graphicData>
        </a:graphic>
      </p:graphicFrame>
    </p:spTree>
    <p:extLst>
      <p:ext uri="{BB962C8B-B14F-4D97-AF65-F5344CB8AC3E}">
        <p14:creationId xmlns:p14="http://schemas.microsoft.com/office/powerpoint/2010/main" val="215324112"/>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مميزات</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b="1" dirty="0">
                <a:solidFill>
                  <a:srgbClr val="94EE6B"/>
                </a:solidFill>
                <a:latin typeface="+mj-lt"/>
                <a:cs typeface="+mn-cs"/>
              </a:rPr>
              <a:t>المشروع</a:t>
            </a: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2898204988"/>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cs typeface="+mn-cs"/>
              </a:rPr>
              <a:t>مميزات المشروع</a:t>
            </a:r>
            <a:endParaRPr b="1" dirty="0">
              <a:solidFill>
                <a:schemeClr val="lt2"/>
              </a:solidFill>
              <a:cs typeface="+mn-cs"/>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lvl="0" indent="-457200" algn="r" rtl="1">
              <a:spcBef>
                <a:spcPts val="0"/>
              </a:spcBef>
              <a:spcAft>
                <a:spcPts val="0"/>
              </a:spcAft>
              <a:buFont typeface="+mj-lt"/>
              <a:buAutoNum type="arabicPeriod"/>
            </a:pPr>
            <a:r>
              <a:rPr lang="ar-SA" sz="2000" dirty="0">
                <a:cs typeface="+mn-cs"/>
              </a:rPr>
              <a:t>سرعة الاستجابة.</a:t>
            </a:r>
          </a:p>
          <a:p>
            <a:pPr lvl="0" indent="-457200" algn="r" rtl="1">
              <a:spcBef>
                <a:spcPts val="0"/>
              </a:spcBef>
              <a:spcAft>
                <a:spcPts val="0"/>
              </a:spcAft>
              <a:buFont typeface="+mj-lt"/>
              <a:buAutoNum type="arabicPeriod"/>
            </a:pPr>
            <a:r>
              <a:rPr lang="ar-SA" sz="2000" dirty="0">
                <a:cs typeface="+mn-cs"/>
              </a:rPr>
              <a:t>الموقع متجاوب مع جميع الأجهزة من حيث الابعاد الخاصة بالشاشات.</a:t>
            </a:r>
          </a:p>
          <a:p>
            <a:pPr lvl="0" indent="-457200" algn="r" rtl="1">
              <a:spcBef>
                <a:spcPts val="0"/>
              </a:spcBef>
              <a:spcAft>
                <a:spcPts val="0"/>
              </a:spcAft>
              <a:buFont typeface="+mj-lt"/>
              <a:buAutoNum type="arabicPeriod"/>
            </a:pPr>
            <a:r>
              <a:rPr lang="ar-SA" sz="2000" dirty="0">
                <a:cs typeface="+mn-cs"/>
              </a:rPr>
              <a:t>جميع البيانات الخاصة مشفره بالكامل.</a:t>
            </a:r>
          </a:p>
          <a:p>
            <a:pPr lvl="0" indent="-457200" algn="r" rtl="1">
              <a:spcBef>
                <a:spcPts val="0"/>
              </a:spcBef>
              <a:spcAft>
                <a:spcPts val="0"/>
              </a:spcAft>
              <a:buFont typeface="+mj-lt"/>
              <a:buAutoNum type="arabicPeriod"/>
            </a:pPr>
            <a:r>
              <a:rPr lang="ar-SA" sz="2000" dirty="0">
                <a:cs typeface="+mn-cs"/>
              </a:rPr>
              <a:t>واجهة مستخدم سهلة الاستخدام.</a:t>
            </a:r>
          </a:p>
          <a:p>
            <a:pPr lvl="0" indent="-457200" algn="r" rtl="1">
              <a:spcBef>
                <a:spcPts val="0"/>
              </a:spcBef>
              <a:spcAft>
                <a:spcPts val="0"/>
              </a:spcAft>
              <a:buFont typeface="+mj-lt"/>
              <a:buAutoNum type="arabicPeriod"/>
            </a:pPr>
            <a:r>
              <a:rPr lang="ar-SA" sz="2000" dirty="0">
                <a:cs typeface="+mn-cs"/>
              </a:rPr>
              <a:t>واجهة مستخدم عربية بالكامل.</a:t>
            </a:r>
          </a:p>
          <a:p>
            <a:pPr lvl="0" indent="-457200" algn="r" rtl="1">
              <a:spcBef>
                <a:spcPts val="0"/>
              </a:spcBef>
              <a:spcAft>
                <a:spcPts val="0"/>
              </a:spcAft>
              <a:buFont typeface="+mj-lt"/>
              <a:buAutoNum type="arabicPeriod"/>
            </a:pPr>
            <a:endParaRPr lang="ar-SA" sz="2000" dirty="0">
              <a:cs typeface="+mn-cs"/>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صعوبات</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b="1" dirty="0">
                <a:solidFill>
                  <a:srgbClr val="94EE6B"/>
                </a:solidFill>
                <a:latin typeface="+mj-lt"/>
                <a:cs typeface="+mn-cs"/>
              </a:rPr>
              <a:t>المشروع</a:t>
            </a: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1927831948"/>
      </p:ext>
    </p:extLst>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cs typeface="+mn-cs"/>
              </a:rPr>
              <a:t>التحديات والصعوبات</a:t>
            </a:r>
            <a:endParaRPr b="1" dirty="0">
              <a:solidFill>
                <a:schemeClr val="lt2"/>
              </a:solidFill>
              <a:cs typeface="+mn-cs"/>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indent="-457200" algn="r" rtl="1">
              <a:buFont typeface="+mj-lt"/>
              <a:buAutoNum type="arabicPeriod"/>
            </a:pPr>
            <a:r>
              <a:rPr lang="ar-SA" sz="2000" dirty="0">
                <a:cs typeface="+mn-cs"/>
              </a:rPr>
              <a:t>البداية في كتابة المحتوى الكتابي الخاص بالموقع.</a:t>
            </a:r>
          </a:p>
          <a:p>
            <a:pPr lvl="0" indent="-457200" algn="r" rtl="1">
              <a:spcBef>
                <a:spcPts val="0"/>
              </a:spcBef>
              <a:spcAft>
                <a:spcPts val="0"/>
              </a:spcAft>
              <a:buFont typeface="+mj-lt"/>
              <a:buAutoNum type="arabicPeriod"/>
            </a:pPr>
            <a:r>
              <a:rPr lang="ar-SA" sz="2000" dirty="0">
                <a:cs typeface="+mn-cs"/>
              </a:rPr>
              <a:t>البداية في كتابة الكود البرمجي للموقع.</a:t>
            </a:r>
          </a:p>
          <a:p>
            <a:pPr lvl="0" indent="-457200" algn="r" rtl="1">
              <a:spcBef>
                <a:spcPts val="0"/>
              </a:spcBef>
              <a:spcAft>
                <a:spcPts val="0"/>
              </a:spcAft>
              <a:buFont typeface="+mj-lt"/>
              <a:buAutoNum type="arabicPeriod"/>
            </a:pPr>
            <a:r>
              <a:rPr lang="ar-SA" sz="2000" dirty="0">
                <a:cs typeface="+mn-cs"/>
              </a:rPr>
              <a:t>التعامل مع مجموعة متنوعة من الأجهزة والشاشات والمتصفحات المختلفة.</a:t>
            </a:r>
          </a:p>
          <a:p>
            <a:pPr lvl="0" indent="-457200" algn="r" rtl="1">
              <a:spcBef>
                <a:spcPts val="0"/>
              </a:spcBef>
              <a:spcAft>
                <a:spcPts val="0"/>
              </a:spcAft>
              <a:buFont typeface="+mj-lt"/>
              <a:buAutoNum type="arabicPeriod"/>
            </a:pPr>
            <a:r>
              <a:rPr lang="ar-SA" sz="2000" dirty="0">
                <a:cs typeface="+mn-cs"/>
              </a:rPr>
              <a:t>تحسين تجربة المستخدم والحفاظ على الأمن والخصوصية.</a:t>
            </a:r>
          </a:p>
          <a:p>
            <a:pPr lvl="0" indent="-457200" algn="r" rtl="1">
              <a:spcBef>
                <a:spcPts val="0"/>
              </a:spcBef>
              <a:spcAft>
                <a:spcPts val="0"/>
              </a:spcAft>
              <a:buFont typeface="+mj-lt"/>
              <a:buAutoNum type="arabicPeriod"/>
            </a:pPr>
            <a:r>
              <a:rPr lang="ar-SA" sz="2000" dirty="0">
                <a:cs typeface="+mn-cs"/>
              </a:rPr>
              <a:t>التعامل مع الأخطاء وتصحيحها بشكل فعال عند حدوث مشاكل تقنية أو تعطل الموقع.</a:t>
            </a:r>
          </a:p>
          <a:p>
            <a:pPr lvl="0" indent="-457200" algn="r" rtl="1">
              <a:spcBef>
                <a:spcPts val="0"/>
              </a:spcBef>
              <a:spcAft>
                <a:spcPts val="0"/>
              </a:spcAft>
              <a:buFont typeface="+mj-lt"/>
              <a:buAutoNum type="arabicPeriod"/>
            </a:pPr>
            <a:endParaRPr lang="ar-SA" sz="2000" dirty="0">
              <a:cs typeface="+mn-cs"/>
            </a:endParaRPr>
          </a:p>
          <a:p>
            <a:pPr lvl="0" indent="-457200" algn="r" rtl="1">
              <a:spcBef>
                <a:spcPts val="0"/>
              </a:spcBef>
              <a:spcAft>
                <a:spcPts val="0"/>
              </a:spcAft>
              <a:buFont typeface="+mj-lt"/>
              <a:buAutoNum type="arabicPeriod"/>
            </a:pPr>
            <a:endParaRPr lang="ar-SA" sz="2000" dirty="0">
              <a:cs typeface="+mn-cs"/>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2978256571"/>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المواد</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sz="8800" b="1" dirty="0">
                <a:solidFill>
                  <a:srgbClr val="94EE6B"/>
                </a:solidFill>
                <a:latin typeface="+mj-lt"/>
                <a:cs typeface="+mn-cs"/>
              </a:rPr>
              <a:t>والطرق</a:t>
            </a:r>
            <a:endParaRPr lang="ar-SA" b="1" dirty="0">
              <a:solidFill>
                <a:srgbClr val="94EE6B"/>
              </a:solidFill>
              <a:latin typeface="+mj-lt"/>
              <a:cs typeface="+mn-cs"/>
            </a:endParaRP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3941060740"/>
      </p:ext>
    </p:extLst>
  </p:cSld>
  <p:clrMapOvr>
    <a:masterClrMapping/>
  </p:clrMapOvr>
  <p:transition spd="slow">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solidFill>
                  <a:srgbClr val="FFFFFF"/>
                </a:solidFill>
                <a:cs typeface="+mn-cs"/>
              </a:rPr>
              <a:t>التقنيات</a:t>
            </a:r>
            <a:r>
              <a:rPr lang="ar-SA" b="1" dirty="0">
                <a:solidFill>
                  <a:schemeClr val="lt2"/>
                </a:solidFill>
                <a:cs typeface="+mn-cs"/>
              </a:rPr>
              <a:t> </a:t>
            </a:r>
            <a:r>
              <a:rPr lang="ar-SA" b="1" dirty="0">
                <a:solidFill>
                  <a:srgbClr val="94EE6B"/>
                </a:solidFill>
                <a:cs typeface="+mn-cs"/>
              </a:rPr>
              <a:t>المستخدمة</a:t>
            </a:r>
            <a:endParaRPr b="1" dirty="0">
              <a:solidFill>
                <a:schemeClr val="lt2"/>
              </a:solidFill>
              <a:cs typeface="+mn-cs"/>
            </a:endParaRPr>
          </a:p>
        </p:txBody>
      </p:sp>
      <p:sp>
        <p:nvSpPr>
          <p:cNvPr id="665" name="Google Shape;665;p43"/>
          <p:cNvSpPr txBox="1">
            <a:spLocks noGrp="1"/>
          </p:cNvSpPr>
          <p:nvPr>
            <p:ph type="subTitle" idx="1"/>
          </p:nvPr>
        </p:nvSpPr>
        <p:spPr>
          <a:xfrm>
            <a:off x="2764814" y="1529000"/>
            <a:ext cx="6255361" cy="3075000"/>
          </a:xfrm>
          <a:prstGeom prst="rect">
            <a:avLst/>
          </a:prstGeom>
        </p:spPr>
        <p:txBody>
          <a:bodyPr spcFirstLastPara="1" wrap="square" lIns="91425" tIns="91425" rIns="91425" bIns="91425" anchor="t" anchorCtr="0">
            <a:noAutofit/>
          </a:bodyPr>
          <a:lstStyle/>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لغة التنصيص </a:t>
            </a:r>
            <a:r>
              <a:rPr lang="en-US" sz="1800" b="1" dirty="0">
                <a:effectLst/>
                <a:latin typeface="Times New Roman" panose="02020603050405020304" pitchFamily="18" charset="0"/>
                <a:ea typeface="Times New Roman" panose="02020603050405020304" pitchFamily="18" charset="0"/>
                <a:cs typeface="+mn-cs"/>
              </a:rPr>
              <a:t>HTML5</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لتصميم هيكلة الموقع.</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تصميم الموقع بإستخدام </a:t>
            </a:r>
            <a:r>
              <a:rPr lang="en-US" sz="1800" b="1" dirty="0">
                <a:effectLst/>
                <a:latin typeface="Times New Roman" panose="02020603050405020304" pitchFamily="18" charset="0"/>
                <a:ea typeface="Times New Roman" panose="02020603050405020304" pitchFamily="18" charset="0"/>
                <a:cs typeface="+mn-cs"/>
              </a:rPr>
              <a:t>BOOSTRAP5</a:t>
            </a:r>
            <a:r>
              <a:rPr lang="en-US" sz="1800" dirty="0">
                <a:effectLst/>
                <a:latin typeface="Times New Roman" panose="02020603050405020304" pitchFamily="18" charset="0"/>
                <a:ea typeface="Times New Roman" panose="02020603050405020304" pitchFamily="18" charset="0"/>
                <a:cs typeface="+mn-cs"/>
              </a:rPr>
              <a:t> + </a:t>
            </a:r>
            <a:r>
              <a:rPr lang="en-US" sz="1800" b="1" dirty="0">
                <a:effectLst/>
                <a:latin typeface="Times New Roman" panose="02020603050405020304" pitchFamily="18" charset="0"/>
                <a:ea typeface="Times New Roman" panose="02020603050405020304" pitchFamily="18" charset="0"/>
                <a:cs typeface="+mn-cs"/>
              </a:rPr>
              <a:t>CSS3</a:t>
            </a:r>
            <a:r>
              <a:rPr lang="ar-SA" sz="1800" dirty="0">
                <a:effectLst/>
                <a:latin typeface="Times New Roman" panose="02020603050405020304" pitchFamily="18" charset="0"/>
                <a:ea typeface="Times New Roman" panose="02020603050405020304" pitchFamily="18" charset="0"/>
                <a:cs typeface="+mn-cs"/>
              </a:rPr>
              <a:t>.</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استخدام لغة </a:t>
            </a:r>
            <a:r>
              <a:rPr lang="en-US" sz="1800" b="1" dirty="0">
                <a:effectLst/>
                <a:latin typeface="Times New Roman" panose="02020603050405020304" pitchFamily="18" charset="0"/>
                <a:ea typeface="Times New Roman" panose="02020603050405020304" pitchFamily="18" charset="0"/>
                <a:cs typeface="+mn-cs"/>
              </a:rPr>
              <a:t>JAVASCRIPT</a:t>
            </a:r>
            <a:r>
              <a:rPr lang="ar-SA" sz="1800" dirty="0">
                <a:effectLst/>
                <a:latin typeface="Times New Roman" panose="02020603050405020304" pitchFamily="18" charset="0"/>
                <a:ea typeface="Times New Roman" panose="02020603050405020304" pitchFamily="18" charset="0"/>
                <a:cs typeface="+mn-cs"/>
              </a:rPr>
              <a:t> لأكثر من إستدعاء.</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مكتبة </a:t>
            </a:r>
            <a:r>
              <a:rPr lang="en-US" sz="1800" b="1" dirty="0">
                <a:effectLst/>
                <a:latin typeface="Times New Roman" panose="02020603050405020304" pitchFamily="18" charset="0"/>
                <a:ea typeface="Times New Roman" panose="02020603050405020304" pitchFamily="18" charset="0"/>
                <a:cs typeface="+mn-cs"/>
              </a:rPr>
              <a:t>FONTAWESOME</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لوضع الأيقونات المصغرة للموقع.</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منصة </a:t>
            </a:r>
            <a:r>
              <a:rPr lang="en-US" sz="1800" b="1" dirty="0">
                <a:effectLst/>
                <a:latin typeface="Times New Roman" panose="02020603050405020304" pitchFamily="18" charset="0"/>
                <a:ea typeface="Times New Roman" panose="02020603050405020304" pitchFamily="18" charset="0"/>
                <a:cs typeface="+mn-cs"/>
              </a:rPr>
              <a:t>GITHUB</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لإدارة المشروع كرفعه وإعادة تحميلة وإدارته عبر المنصة.</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متصفح </a:t>
            </a:r>
            <a:r>
              <a:rPr lang="en-US" sz="1800" b="1" dirty="0">
                <a:effectLst/>
                <a:latin typeface="Times New Roman" panose="02020603050405020304" pitchFamily="18" charset="0"/>
                <a:ea typeface="Times New Roman" panose="02020603050405020304" pitchFamily="18" charset="0"/>
                <a:cs typeface="+mn-cs"/>
              </a:rPr>
              <a:t>Google Chrome </a:t>
            </a:r>
            <a:r>
              <a:rPr lang="ar-SA" sz="1800" dirty="0">
                <a:effectLst/>
                <a:latin typeface="Times New Roman" panose="02020603050405020304" pitchFamily="18" charset="0"/>
                <a:ea typeface="Times New Roman" panose="02020603050405020304" pitchFamily="18" charset="0"/>
                <a:cs typeface="+mn-cs"/>
              </a:rPr>
              <a:t> لإستخدام</a:t>
            </a:r>
            <a:r>
              <a:rPr lang="en-US" sz="1800" dirty="0">
                <a:effectLst/>
                <a:latin typeface="Times New Roman" panose="02020603050405020304" pitchFamily="18" charset="0"/>
                <a:ea typeface="Times New Roman" panose="02020603050405020304" pitchFamily="18" charset="0"/>
                <a:cs typeface="+mn-cs"/>
              </a:rPr>
              <a:t> </a:t>
            </a:r>
            <a:r>
              <a:rPr lang="en-US" sz="1800" b="1" dirty="0">
                <a:effectLst/>
                <a:latin typeface="Times New Roman" panose="02020603050405020304" pitchFamily="18" charset="0"/>
                <a:ea typeface="Times New Roman" panose="02020603050405020304" pitchFamily="18" charset="0"/>
                <a:cs typeface="+mn-cs"/>
              </a:rPr>
              <a:t>DEVELOPER TOOLS</a:t>
            </a:r>
            <a:r>
              <a:rPr lang="ar-SA" sz="1800" dirty="0">
                <a:effectLst/>
                <a:latin typeface="Times New Roman" panose="02020603050405020304" pitchFamily="18" charset="0"/>
                <a:ea typeface="Times New Roman" panose="02020603050405020304" pitchFamily="18" charset="0"/>
                <a:cs typeface="+mn-cs"/>
              </a:rPr>
              <a:t> الخاصة بالمتصفح.</a:t>
            </a:r>
            <a:endParaRPr lang="en-US" sz="1800" dirty="0">
              <a:effectLst/>
              <a:latin typeface="Times New Roman" panose="02020603050405020304" pitchFamily="18" charset="0"/>
              <a:ea typeface="Times New Roman" panose="02020603050405020304" pitchFamily="18" charset="0"/>
              <a:cs typeface="+mn-cs"/>
            </a:endParaRPr>
          </a:p>
          <a:p>
            <a:pPr lvl="0" indent="-457200" algn="r" rtl="1">
              <a:spcBef>
                <a:spcPts val="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cs typeface="+mn-cs"/>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2091922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solidFill>
                  <a:srgbClr val="FFFFFF"/>
                </a:solidFill>
                <a:cs typeface="+mn-cs"/>
              </a:rPr>
              <a:t>التقنيات</a:t>
            </a:r>
            <a:r>
              <a:rPr lang="ar-SA" b="1" dirty="0">
                <a:solidFill>
                  <a:schemeClr val="lt2"/>
                </a:solidFill>
                <a:cs typeface="+mn-cs"/>
              </a:rPr>
              <a:t> </a:t>
            </a:r>
            <a:r>
              <a:rPr lang="ar-SA" b="1" dirty="0">
                <a:solidFill>
                  <a:srgbClr val="94EE6B"/>
                </a:solidFill>
                <a:cs typeface="+mn-cs"/>
              </a:rPr>
              <a:t>المستخدمة</a:t>
            </a:r>
            <a:endParaRPr b="1" dirty="0">
              <a:solidFill>
                <a:srgbClr val="94EE6B"/>
              </a:solidFill>
              <a:cs typeface="+mn-cs"/>
            </a:endParaRPr>
          </a:p>
        </p:txBody>
      </p:sp>
      <p:sp>
        <p:nvSpPr>
          <p:cNvPr id="665" name="Google Shape;665;p43"/>
          <p:cNvSpPr txBox="1">
            <a:spLocks noGrp="1"/>
          </p:cNvSpPr>
          <p:nvPr>
            <p:ph type="subTitle" idx="1"/>
          </p:nvPr>
        </p:nvSpPr>
        <p:spPr>
          <a:xfrm>
            <a:off x="2764814" y="1529000"/>
            <a:ext cx="6226786" cy="3075000"/>
          </a:xfrm>
          <a:prstGeom prst="rect">
            <a:avLst/>
          </a:prstGeom>
        </p:spPr>
        <p:txBody>
          <a:bodyPr spcFirstLastPara="1" wrap="square" lIns="91425" tIns="91425" rIns="91425" bIns="91425" anchor="t" anchorCtr="0">
            <a:noAutofit/>
          </a:bodyPr>
          <a:lstStyle/>
          <a:p>
            <a:pPr marL="285750" indent="-285750" algn="r" rtl="1"/>
            <a:r>
              <a:rPr lang="ar-SA" sz="1800" dirty="0">
                <a:effectLst/>
                <a:latin typeface="Times New Roman" panose="02020603050405020304" pitchFamily="18" charset="0"/>
                <a:ea typeface="Times New Roman" panose="02020603050405020304" pitchFamily="18" charset="0"/>
                <a:cs typeface="+mn-cs"/>
              </a:rPr>
              <a:t>تم إستخدام برنامج </a:t>
            </a:r>
            <a:r>
              <a:rPr lang="en-US" sz="1800" dirty="0">
                <a:effectLst/>
                <a:latin typeface="Times New Roman" panose="02020603050405020304" pitchFamily="18" charset="0"/>
                <a:ea typeface="Times New Roman" panose="02020603050405020304" pitchFamily="18" charset="0"/>
                <a:cs typeface="+mn-cs"/>
              </a:rPr>
              <a:t> </a:t>
            </a:r>
            <a:r>
              <a:rPr lang="en-US" sz="1800" b="1" dirty="0">
                <a:latin typeface="Times New Roman" panose="02020603050405020304" pitchFamily="18" charset="0"/>
                <a:ea typeface="Times New Roman" panose="02020603050405020304" pitchFamily="18" charset="0"/>
                <a:cs typeface="+mn-cs"/>
              </a:rPr>
              <a:t>VISUAL STUDIO CODE</a:t>
            </a:r>
            <a:r>
              <a:rPr lang="ar-SA" sz="1800" dirty="0">
                <a:effectLst/>
                <a:latin typeface="Times New Roman" panose="02020603050405020304" pitchFamily="18" charset="0"/>
                <a:ea typeface="Times New Roman" panose="02020603050405020304" pitchFamily="18" charset="0"/>
                <a:cs typeface="+mn-cs"/>
              </a:rPr>
              <a:t>كمحرر نصوص للمشروع بإكمله.</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برنامج/حزمة </a:t>
            </a:r>
            <a:r>
              <a:rPr lang="en-US" sz="1800" b="1" dirty="0">
                <a:effectLst/>
                <a:latin typeface="Times New Roman" panose="02020603050405020304" pitchFamily="18" charset="0"/>
                <a:ea typeface="Times New Roman" panose="02020603050405020304" pitchFamily="18" charset="0"/>
                <a:cs typeface="+mn-cs"/>
              </a:rPr>
              <a:t>XAMPP</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لإدارة الخدمات التابعة للويب.</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وحدة </a:t>
            </a:r>
            <a:r>
              <a:rPr lang="en-US" sz="1800" b="1" dirty="0">
                <a:effectLst/>
                <a:latin typeface="Times New Roman" panose="02020603050405020304" pitchFamily="18" charset="0"/>
                <a:ea typeface="Times New Roman" panose="02020603050405020304" pitchFamily="18" charset="0"/>
                <a:cs typeface="+mn-cs"/>
              </a:rPr>
              <a:t>APACHE</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لإدارة الموقع على الويب.</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وحدة </a:t>
            </a:r>
            <a:r>
              <a:rPr lang="en-US" sz="1800" b="1" dirty="0">
                <a:effectLst/>
                <a:latin typeface="Times New Roman" panose="02020603050405020304" pitchFamily="18" charset="0"/>
                <a:ea typeface="Times New Roman" panose="02020603050405020304" pitchFamily="18" charset="0"/>
                <a:cs typeface="+mn-cs"/>
              </a:rPr>
              <a:t>MYSQL</a:t>
            </a:r>
            <a:r>
              <a:rPr lang="ar-SA" sz="1800" dirty="0">
                <a:effectLst/>
                <a:latin typeface="Times New Roman" panose="02020603050405020304" pitchFamily="18" charset="0"/>
                <a:ea typeface="Times New Roman" panose="02020603050405020304" pitchFamily="18" charset="0"/>
                <a:cs typeface="+mn-cs"/>
              </a:rPr>
              <a:t> لإدارة قواعد البيانات.</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أداة </a:t>
            </a:r>
            <a:r>
              <a:rPr lang="en-US" sz="1800" b="1" dirty="0">
                <a:effectLst/>
                <a:latin typeface="Times New Roman" panose="02020603050405020304" pitchFamily="18" charset="0"/>
                <a:ea typeface="Times New Roman" panose="02020603050405020304" pitchFamily="18" charset="0"/>
                <a:cs typeface="+mn-cs"/>
              </a:rPr>
              <a:t>PHPMYADMIN </a:t>
            </a:r>
            <a:r>
              <a:rPr lang="ar-SA" sz="1800" dirty="0">
                <a:effectLst/>
                <a:latin typeface="Times New Roman" panose="02020603050405020304" pitchFamily="18" charset="0"/>
                <a:ea typeface="Times New Roman" panose="02020603050405020304" pitchFamily="18" charset="0"/>
                <a:cs typeface="+mn-cs"/>
              </a:rPr>
              <a:t> لإدارة قواعد البيانات عن طريقة واجهة مستخدم.</a:t>
            </a:r>
            <a:endParaRPr lang="en-US" sz="1800" dirty="0">
              <a:effectLst/>
              <a:latin typeface="Times New Roman" panose="02020603050405020304" pitchFamily="18" charset="0"/>
              <a:ea typeface="Times New Roman" panose="02020603050405020304" pitchFamily="18" charset="0"/>
              <a:cs typeface="+mn-cs"/>
            </a:endParaRPr>
          </a:p>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تم إستخدام لغة </a:t>
            </a:r>
            <a:r>
              <a:rPr lang="en-US" sz="1800" b="1" dirty="0">
                <a:effectLst/>
                <a:latin typeface="Times New Roman" panose="02020603050405020304" pitchFamily="18" charset="0"/>
                <a:ea typeface="Times New Roman" panose="02020603050405020304" pitchFamily="18" charset="0"/>
                <a:cs typeface="+mn-cs"/>
              </a:rPr>
              <a:t>PHP</a:t>
            </a:r>
            <a:r>
              <a:rPr lang="en-US" sz="1800" dirty="0">
                <a:effectLst/>
                <a:latin typeface="Times New Roman" panose="02020603050405020304" pitchFamily="18" charset="0"/>
                <a:ea typeface="Times New Roman" panose="02020603050405020304" pitchFamily="18" charset="0"/>
                <a:cs typeface="+mn-cs"/>
              </a:rPr>
              <a:t> </a:t>
            </a:r>
            <a:r>
              <a:rPr lang="ar-SA" sz="1800" dirty="0">
                <a:effectLst/>
                <a:latin typeface="Times New Roman" panose="02020603050405020304" pitchFamily="18" charset="0"/>
                <a:ea typeface="Times New Roman" panose="02020603050405020304" pitchFamily="18" charset="0"/>
                <a:cs typeface="+mn-cs"/>
              </a:rPr>
              <a:t> كلغة رئيسية للمشروع بنسبة </a:t>
            </a:r>
            <a:r>
              <a:rPr lang="en-US" sz="1800" dirty="0">
                <a:effectLst/>
                <a:latin typeface="Times New Roman" panose="02020603050405020304" pitchFamily="18" charset="0"/>
                <a:ea typeface="Times New Roman" panose="02020603050405020304" pitchFamily="18" charset="0"/>
                <a:cs typeface="+mn-cs"/>
              </a:rPr>
              <a:t>90%</a:t>
            </a:r>
            <a:r>
              <a:rPr lang="ar-SA" sz="1800" dirty="0">
                <a:effectLst/>
                <a:latin typeface="Times New Roman" panose="02020603050405020304" pitchFamily="18" charset="0"/>
                <a:ea typeface="Times New Roman" panose="02020603050405020304" pitchFamily="18" charset="0"/>
                <a:cs typeface="+mn-cs"/>
              </a:rPr>
              <a:t>.</a:t>
            </a:r>
            <a:endParaRPr lang="en-US" sz="1800" dirty="0">
              <a:effectLst/>
              <a:latin typeface="Times New Roman" panose="02020603050405020304" pitchFamily="18" charset="0"/>
              <a:ea typeface="Times New Roman" panose="02020603050405020304" pitchFamily="18" charset="0"/>
              <a:cs typeface="+mn-cs"/>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9295808"/>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ث</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sz="8800" b="1" dirty="0">
                <a:solidFill>
                  <a:srgbClr val="94EE6B"/>
                </a:solidFill>
                <a:latin typeface="+mj-lt"/>
                <a:cs typeface="+mn-cs"/>
              </a:rPr>
              <a:t>ث</a:t>
            </a:r>
            <a:endParaRPr lang="ar-SA" b="1" dirty="0">
              <a:solidFill>
                <a:srgbClr val="94EE6B"/>
              </a:solidFill>
              <a:latin typeface="+mj-lt"/>
              <a:cs typeface="+mn-cs"/>
            </a:endParaRP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1988630206"/>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843456" y="2870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000" b="1" dirty="0">
                <a:cs typeface="+mn-cs"/>
              </a:rPr>
              <a:t>العاملين على </a:t>
            </a:r>
            <a:r>
              <a:rPr lang="ar-SA" sz="4000" b="1" dirty="0">
                <a:solidFill>
                  <a:srgbClr val="94EE6B"/>
                </a:solidFill>
                <a:cs typeface="+mn-cs"/>
              </a:rPr>
              <a:t>هذا</a:t>
            </a:r>
            <a:r>
              <a:rPr lang="ar-SA" sz="4000" b="1" dirty="0">
                <a:cs typeface="+mn-cs"/>
              </a:rPr>
              <a:t> المشروع</a:t>
            </a:r>
            <a:endParaRPr sz="4000" b="1" dirty="0">
              <a:solidFill>
                <a:schemeClr val="accent4"/>
              </a:solidFill>
              <a:cs typeface="+mn-cs"/>
            </a:endParaRPr>
          </a:p>
        </p:txBody>
      </p:sp>
      <p:sp>
        <p:nvSpPr>
          <p:cNvPr id="524" name="Google Shape;524;p39"/>
          <p:cNvSpPr txBox="1">
            <a:spLocks noGrp="1"/>
          </p:cNvSpPr>
          <p:nvPr>
            <p:ph type="subTitle" idx="1"/>
          </p:nvPr>
        </p:nvSpPr>
        <p:spPr>
          <a:xfrm>
            <a:off x="6739423" y="2582578"/>
            <a:ext cx="1583518" cy="654212"/>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A" sz="1800" b="1" dirty="0">
                <a:cs typeface="+mn-cs"/>
              </a:rPr>
              <a:t>تقنية البرمجة وتطوير الويب</a:t>
            </a:r>
            <a:endParaRPr sz="1800" b="1" dirty="0">
              <a:cs typeface="+mn-cs"/>
            </a:endParaRPr>
          </a:p>
        </p:txBody>
      </p:sp>
      <p:sp>
        <p:nvSpPr>
          <p:cNvPr id="527" name="Google Shape;527;p39"/>
          <p:cNvSpPr txBox="1">
            <a:spLocks noGrp="1"/>
          </p:cNvSpPr>
          <p:nvPr>
            <p:ph type="subTitle" idx="4"/>
          </p:nvPr>
        </p:nvSpPr>
        <p:spPr>
          <a:xfrm>
            <a:off x="6040240" y="2034443"/>
            <a:ext cx="2789379" cy="660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ar-SA" sz="3600" b="1" dirty="0">
                <a:solidFill>
                  <a:srgbClr val="94EE6B"/>
                </a:solidFill>
                <a:cs typeface="+mn-cs"/>
              </a:rPr>
              <a:t>فيصل الزهراني</a:t>
            </a:r>
            <a:endParaRPr sz="3600" b="1" dirty="0">
              <a:solidFill>
                <a:srgbClr val="94EE6B"/>
              </a:solidFill>
              <a:cs typeface="+mn-cs"/>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4" name="Google Shape;544;p39"/>
          <p:cNvSpPr txBox="1"/>
          <p:nvPr/>
        </p:nvSpPr>
        <p:spPr>
          <a:xfrm>
            <a:off x="3015556" y="452090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17" name="Google Shape;524;p39">
            <a:extLst>
              <a:ext uri="{FF2B5EF4-FFF2-40B4-BE49-F238E27FC236}">
                <a16:creationId xmlns:a16="http://schemas.microsoft.com/office/drawing/2014/main" id="{892EF034-FB5E-643C-E0FF-90FE499F6C52}"/>
              </a:ext>
            </a:extLst>
          </p:cNvPr>
          <p:cNvSpPr txBox="1">
            <a:spLocks/>
          </p:cNvSpPr>
          <p:nvPr/>
        </p:nvSpPr>
        <p:spPr>
          <a:xfrm>
            <a:off x="3802944" y="2582578"/>
            <a:ext cx="1583518" cy="654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gn="ctr" rtl="1"/>
            <a:r>
              <a:rPr lang="ar-SA" sz="1800" b="1">
                <a:cs typeface="+mn-cs"/>
              </a:rPr>
              <a:t>تقنية البرمجة وتطوير الويب</a:t>
            </a:r>
            <a:endParaRPr lang="ar-SA" sz="1800" b="1" dirty="0">
              <a:cs typeface="+mn-cs"/>
            </a:endParaRPr>
          </a:p>
        </p:txBody>
      </p:sp>
      <p:sp>
        <p:nvSpPr>
          <p:cNvPr id="18" name="Google Shape;527;p39">
            <a:extLst>
              <a:ext uri="{FF2B5EF4-FFF2-40B4-BE49-F238E27FC236}">
                <a16:creationId xmlns:a16="http://schemas.microsoft.com/office/drawing/2014/main" id="{7FDCC0C5-13F3-1BB0-D77A-23236A00704E}"/>
              </a:ext>
            </a:extLst>
          </p:cNvPr>
          <p:cNvSpPr txBox="1">
            <a:spLocks/>
          </p:cNvSpPr>
          <p:nvPr/>
        </p:nvSpPr>
        <p:spPr>
          <a:xfrm>
            <a:off x="3103761" y="2034443"/>
            <a:ext cx="2789379" cy="66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2"/>
                </a:solidFill>
                <a:latin typeface="Source Code Pro Medium"/>
                <a:ea typeface="Source Code Pro Medium"/>
                <a:cs typeface="Source Code Pro Medium"/>
                <a:sym typeface="Source Code Pro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rtl="1"/>
            <a:r>
              <a:rPr lang="ar-SA" sz="3600" b="1" dirty="0">
                <a:solidFill>
                  <a:srgbClr val="94EE6B"/>
                </a:solidFill>
                <a:cs typeface="+mn-cs"/>
              </a:rPr>
              <a:t>محمد الجاسر</a:t>
            </a:r>
          </a:p>
        </p:txBody>
      </p:sp>
      <p:sp>
        <p:nvSpPr>
          <p:cNvPr id="23" name="Google Shape;524;p39">
            <a:extLst>
              <a:ext uri="{FF2B5EF4-FFF2-40B4-BE49-F238E27FC236}">
                <a16:creationId xmlns:a16="http://schemas.microsoft.com/office/drawing/2014/main" id="{6AD4EDDB-F827-30DF-DD19-78C44E367F62}"/>
              </a:ext>
            </a:extLst>
          </p:cNvPr>
          <p:cNvSpPr txBox="1">
            <a:spLocks/>
          </p:cNvSpPr>
          <p:nvPr/>
        </p:nvSpPr>
        <p:spPr>
          <a:xfrm>
            <a:off x="925360" y="2575394"/>
            <a:ext cx="1583518" cy="654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gn="ctr" rtl="1"/>
            <a:r>
              <a:rPr lang="ar-SA" sz="1800" b="1">
                <a:cs typeface="+mn-cs"/>
              </a:rPr>
              <a:t>تقنية البرمجة وتطوير الويب</a:t>
            </a:r>
            <a:endParaRPr lang="ar-SA" sz="1800" b="1" dirty="0">
              <a:cs typeface="+mn-cs"/>
            </a:endParaRPr>
          </a:p>
        </p:txBody>
      </p:sp>
      <p:sp>
        <p:nvSpPr>
          <p:cNvPr id="24" name="Google Shape;527;p39">
            <a:extLst>
              <a:ext uri="{FF2B5EF4-FFF2-40B4-BE49-F238E27FC236}">
                <a16:creationId xmlns:a16="http://schemas.microsoft.com/office/drawing/2014/main" id="{C13B9CC0-CB7E-7A7E-8F13-48CBAAAE3E58}"/>
              </a:ext>
            </a:extLst>
          </p:cNvPr>
          <p:cNvSpPr txBox="1">
            <a:spLocks/>
          </p:cNvSpPr>
          <p:nvPr/>
        </p:nvSpPr>
        <p:spPr>
          <a:xfrm>
            <a:off x="226177" y="2027259"/>
            <a:ext cx="2789379" cy="66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2"/>
                </a:solidFill>
                <a:latin typeface="Source Code Pro Medium"/>
                <a:ea typeface="Source Code Pro Medium"/>
                <a:cs typeface="Source Code Pro Medium"/>
                <a:sym typeface="Source Code Pro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rtl="1"/>
            <a:r>
              <a:rPr lang="ar-SA" sz="3600" b="1" dirty="0">
                <a:solidFill>
                  <a:srgbClr val="94EE6B"/>
                </a:solidFill>
                <a:cs typeface="+mn-cs"/>
              </a:rPr>
              <a:t>فهد الشهري</a:t>
            </a:r>
          </a:p>
        </p:txBody>
      </p:sp>
      <p:sp>
        <p:nvSpPr>
          <p:cNvPr id="25" name="Google Shape;524;p39">
            <a:extLst>
              <a:ext uri="{FF2B5EF4-FFF2-40B4-BE49-F238E27FC236}">
                <a16:creationId xmlns:a16="http://schemas.microsoft.com/office/drawing/2014/main" id="{9F05C00E-6CC0-C755-FA9C-57625C55405A}"/>
              </a:ext>
            </a:extLst>
          </p:cNvPr>
          <p:cNvSpPr txBox="1">
            <a:spLocks/>
          </p:cNvSpPr>
          <p:nvPr/>
        </p:nvSpPr>
        <p:spPr>
          <a:xfrm>
            <a:off x="5063196" y="4228028"/>
            <a:ext cx="3655835" cy="654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gn="ctr"/>
            <a:r>
              <a:rPr lang="ar-SA" sz="2400" b="1" u="sng" dirty="0">
                <a:solidFill>
                  <a:srgbClr val="94EE6B"/>
                </a:solidFill>
                <a:cs typeface="+mn-cs"/>
              </a:rPr>
              <a:t>المشرف</a:t>
            </a:r>
            <a:r>
              <a:rPr lang="ar-SA" sz="2400" b="1" u="sng" dirty="0">
                <a:cs typeface="+mn-cs"/>
              </a:rPr>
              <a:t>: م. </a:t>
            </a:r>
            <a:r>
              <a:rPr lang="ar-SA" sz="2400" b="1" u="sng" dirty="0" err="1">
                <a:cs typeface="+mn-cs"/>
              </a:rPr>
              <a:t>خضران</a:t>
            </a:r>
            <a:r>
              <a:rPr lang="ar-SA" sz="2400" b="1" u="sng" dirty="0">
                <a:cs typeface="+mn-cs"/>
              </a:rPr>
              <a:t> الزهراني</a:t>
            </a:r>
          </a:p>
          <a:p>
            <a:pPr marL="0" indent="0" algn="ctr"/>
            <a:endParaRPr lang="ar-SA" sz="2400" b="1" u="sng" dirty="0">
              <a:cs typeface="+mn-cs"/>
            </a:endParaRPr>
          </a:p>
        </p:txBody>
      </p:sp>
    </p:spTree>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solidFill>
                  <a:srgbClr val="FFFFFF"/>
                </a:solidFill>
                <a:cs typeface="+mn-cs"/>
              </a:rPr>
              <a:t>ث</a:t>
            </a:r>
            <a:endParaRPr b="1" dirty="0">
              <a:solidFill>
                <a:schemeClr val="lt2"/>
              </a:solidFill>
              <a:cs typeface="+mn-cs"/>
            </a:endParaRPr>
          </a:p>
        </p:txBody>
      </p:sp>
      <p:sp>
        <p:nvSpPr>
          <p:cNvPr id="665" name="Google Shape;665;p43"/>
          <p:cNvSpPr txBox="1">
            <a:spLocks noGrp="1"/>
          </p:cNvSpPr>
          <p:nvPr>
            <p:ph type="subTitle" idx="1"/>
          </p:nvPr>
        </p:nvSpPr>
        <p:spPr>
          <a:xfrm>
            <a:off x="2764814" y="1529000"/>
            <a:ext cx="6255361" cy="3075000"/>
          </a:xfrm>
          <a:prstGeom prst="rect">
            <a:avLst/>
          </a:prstGeom>
        </p:spPr>
        <p:txBody>
          <a:bodyPr spcFirstLastPara="1" wrap="square" lIns="91425" tIns="91425" rIns="91425" bIns="91425" anchor="t" anchorCtr="0">
            <a:noAutofit/>
          </a:bodyPr>
          <a:lstStyle/>
          <a:p>
            <a:pPr marL="342900" marR="0" lvl="0" indent="-342900" algn="r" rtl="1">
              <a:spcBef>
                <a:spcPts val="0"/>
              </a:spcBef>
              <a:spcAft>
                <a:spcPts val="0"/>
              </a:spcAft>
              <a:buFont typeface="Symbol" panose="05050102010706020507" pitchFamily="18" charset="2"/>
              <a:buChar char=""/>
            </a:pPr>
            <a:r>
              <a:rPr lang="ar-SA" sz="1800" dirty="0">
                <a:effectLst/>
                <a:latin typeface="Times New Roman" panose="02020603050405020304" pitchFamily="18" charset="0"/>
                <a:ea typeface="Times New Roman" panose="02020603050405020304" pitchFamily="18" charset="0"/>
                <a:cs typeface="+mn-cs"/>
              </a:rPr>
              <a:t>ث</a:t>
            </a:r>
            <a:endParaRPr lang="en-US" sz="1800" dirty="0">
              <a:effectLst/>
              <a:latin typeface="Times New Roman" panose="02020603050405020304" pitchFamily="18" charset="0"/>
              <a:ea typeface="Times New Roman" panose="02020603050405020304" pitchFamily="18" charset="0"/>
              <a:cs typeface="+mn-cs"/>
            </a:endParaRPr>
          </a:p>
          <a:p>
            <a:pPr lvl="0" indent="-457200" algn="r" rtl="1">
              <a:spcBef>
                <a:spcPts val="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cs typeface="+mn-cs"/>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80575480"/>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المراجع</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b="1" dirty="0">
                <a:solidFill>
                  <a:srgbClr val="94EE6B"/>
                </a:solidFill>
                <a:latin typeface="+mj-lt"/>
                <a:cs typeface="+mn-cs"/>
              </a:rPr>
              <a:t>للمشروع</a:t>
            </a: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363303188"/>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solidFill>
                  <a:srgbClr val="FFFFFF"/>
                </a:solidFill>
                <a:cs typeface="+mn-cs"/>
              </a:rPr>
              <a:t>المراجع</a:t>
            </a:r>
            <a:endParaRPr b="1" dirty="0">
              <a:solidFill>
                <a:srgbClr val="FFFFFF"/>
              </a:solidFill>
              <a:cs typeface="+mn-cs"/>
            </a:endParaRPr>
          </a:p>
        </p:txBody>
      </p:sp>
      <p:sp>
        <p:nvSpPr>
          <p:cNvPr id="665" name="Google Shape;665;p43"/>
          <p:cNvSpPr txBox="1">
            <a:spLocks noGrp="1"/>
          </p:cNvSpPr>
          <p:nvPr>
            <p:ph type="subTitle" idx="1"/>
          </p:nvPr>
        </p:nvSpPr>
        <p:spPr>
          <a:xfrm>
            <a:off x="193965" y="1287934"/>
            <a:ext cx="7100454" cy="3075000"/>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800" dirty="0">
                <a:solidFill>
                  <a:srgbClr val="94EE6B"/>
                </a:solidFill>
                <a:latin typeface="+mn-lt"/>
                <a:cs typeface="+mn-cs"/>
                <a:hlinkClick r:id="rId3">
                  <a:extLst>
                    <a:ext uri="{A12FA001-AC4F-418D-AE19-62706E023703}">
                      <ahyp:hlinkClr xmlns:ahyp="http://schemas.microsoft.com/office/drawing/2018/hyperlinkcolor" val="tx"/>
                    </a:ext>
                  </a:extLst>
                </a:hlinkClick>
              </a:rPr>
              <a:t>W3Schools</a:t>
            </a:r>
            <a:r>
              <a:rPr lang="en-US" sz="1800" dirty="0">
                <a:solidFill>
                  <a:srgbClr val="F8F8F8"/>
                </a:solidFill>
                <a:latin typeface="+mn-lt"/>
                <a:cs typeface="+mn-cs"/>
                <a:hlinkClick r:id="rId3">
                  <a:extLst>
                    <a:ext uri="{A12FA001-AC4F-418D-AE19-62706E023703}">
                      <ahyp:hlinkClr xmlns:ahyp="http://schemas.microsoft.com/office/drawing/2018/hyperlinkcolor" val="tx"/>
                    </a:ext>
                  </a:extLst>
                </a:hlinkClick>
              </a:rPr>
              <a:t> </a:t>
            </a:r>
            <a:r>
              <a:rPr lang="en-US" sz="1800" dirty="0">
                <a:solidFill>
                  <a:srgbClr val="FFFFFF"/>
                </a:solidFill>
                <a:latin typeface="+mn-lt"/>
                <a:cs typeface="+mn-cs"/>
                <a:hlinkClick r:id="rId3">
                  <a:extLst>
                    <a:ext uri="{A12FA001-AC4F-418D-AE19-62706E023703}">
                      <ahyp:hlinkClr xmlns:ahyp="http://schemas.microsoft.com/office/drawing/2018/hyperlinkcolor" val="tx"/>
                    </a:ext>
                  </a:extLst>
                </a:hlinkClick>
              </a:rPr>
              <a:t>https://www.w3schools.com/HTML</a:t>
            </a:r>
            <a:endParaRPr lang="ar-SA" sz="1800" dirty="0">
              <a:solidFill>
                <a:srgbClr val="FFFFFF"/>
              </a:solidFill>
              <a:latin typeface="+mn-lt"/>
              <a:cs typeface="+mn-cs"/>
            </a:endParaRPr>
          </a:p>
          <a:p>
            <a:pPr marL="342900" indent="-342900">
              <a:buFont typeface="+mj-lt"/>
              <a:buAutoNum type="arabicPeriod"/>
            </a:pPr>
            <a:r>
              <a:rPr lang="en-US" sz="1800" dirty="0">
                <a:solidFill>
                  <a:srgbClr val="94EE6B"/>
                </a:solidFill>
                <a:latin typeface="+mn-lt"/>
                <a:cs typeface="+mn-cs"/>
                <a:hlinkClick r:id="rId3">
                  <a:extLst>
                    <a:ext uri="{A12FA001-AC4F-418D-AE19-62706E023703}">
                      <ahyp:hlinkClr xmlns:ahyp="http://schemas.microsoft.com/office/drawing/2018/hyperlinkcolor" val="tx"/>
                    </a:ext>
                  </a:extLst>
                </a:hlinkClick>
              </a:rPr>
              <a:t>W3Schools</a:t>
            </a:r>
            <a:r>
              <a:rPr lang="en-US" sz="1800" dirty="0">
                <a:solidFill>
                  <a:srgbClr val="F8F8F8"/>
                </a:solidFill>
                <a:latin typeface="+mn-lt"/>
                <a:cs typeface="+mn-cs"/>
                <a:hlinkClick r:id="rId3">
                  <a:extLst>
                    <a:ext uri="{A12FA001-AC4F-418D-AE19-62706E023703}">
                      <ahyp:hlinkClr xmlns:ahyp="http://schemas.microsoft.com/office/drawing/2018/hyperlinkcolor" val="tx"/>
                    </a:ext>
                  </a:extLst>
                </a:hlinkClick>
              </a:rPr>
              <a:t> </a:t>
            </a:r>
            <a:r>
              <a:rPr lang="en-US" sz="1800" dirty="0">
                <a:latin typeface="+mn-lt"/>
                <a:cs typeface="+mn-cs"/>
                <a:hlinkClick r:id="rId4"/>
              </a:rPr>
              <a:t>https://www.w3schools.com/CSS</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3">
                  <a:extLst>
                    <a:ext uri="{A12FA001-AC4F-418D-AE19-62706E023703}">
                      <ahyp:hlinkClr xmlns:ahyp="http://schemas.microsoft.com/office/drawing/2018/hyperlinkcolor" val="tx"/>
                    </a:ext>
                  </a:extLst>
                </a:hlinkClick>
              </a:rPr>
              <a:t>W3Schools</a:t>
            </a:r>
            <a:r>
              <a:rPr lang="en-US" sz="1800" dirty="0">
                <a:solidFill>
                  <a:srgbClr val="F8F8F8"/>
                </a:solidFill>
                <a:latin typeface="+mn-lt"/>
                <a:cs typeface="+mn-cs"/>
                <a:hlinkClick r:id="rId3">
                  <a:extLst>
                    <a:ext uri="{A12FA001-AC4F-418D-AE19-62706E023703}">
                      <ahyp:hlinkClr xmlns:ahyp="http://schemas.microsoft.com/office/drawing/2018/hyperlinkcolor" val="tx"/>
                    </a:ext>
                  </a:extLst>
                </a:hlinkClick>
              </a:rPr>
              <a:t> </a:t>
            </a:r>
            <a:r>
              <a:rPr lang="en-US" sz="1800" dirty="0">
                <a:latin typeface="+mn-lt"/>
                <a:cs typeface="+mn-cs"/>
                <a:hlinkClick r:id="rId5"/>
              </a:rPr>
              <a:t>https://www.w3schools.com/SQL</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rPr>
              <a:t>Bootstrap</a:t>
            </a:r>
            <a:r>
              <a:rPr lang="en-US" sz="1800" dirty="0">
                <a:latin typeface="+mn-lt"/>
                <a:cs typeface="+mn-cs"/>
                <a:hlinkClick r:id="rId6"/>
              </a:rPr>
              <a:t> </a:t>
            </a:r>
            <a:r>
              <a:rPr lang="en-US" sz="1800" dirty="0">
                <a:latin typeface="+mn-lt"/>
                <a:cs typeface="+mn-cs"/>
                <a:hlinkClick r:id="rId6"/>
              </a:rPr>
              <a:t>https://getbootstrap.com/docs/5.</a:t>
            </a:r>
            <a:r>
              <a:rPr lang="ar-SA" sz="1800" dirty="0">
                <a:latin typeface="+mn-lt"/>
                <a:cs typeface="+mn-cs"/>
                <a:hlinkClick r:id="rId6"/>
              </a:rPr>
              <a:t>3</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7">
                  <a:extLst>
                    <a:ext uri="{A12FA001-AC4F-418D-AE19-62706E023703}">
                      <ahyp:hlinkClr xmlns:ahyp="http://schemas.microsoft.com/office/drawing/2018/hyperlinkcolor" val="tx"/>
                    </a:ext>
                  </a:extLst>
                </a:hlinkClick>
              </a:rPr>
              <a:t>PHP</a:t>
            </a:r>
            <a:r>
              <a:rPr lang="en-US" sz="1800" dirty="0">
                <a:solidFill>
                  <a:srgbClr val="F8F8F8"/>
                </a:solidFill>
                <a:latin typeface="+mn-lt"/>
                <a:cs typeface="+mn-cs"/>
                <a:hlinkClick r:id="rId7">
                  <a:extLst>
                    <a:ext uri="{A12FA001-AC4F-418D-AE19-62706E023703}">
                      <ahyp:hlinkClr xmlns:ahyp="http://schemas.microsoft.com/office/drawing/2018/hyperlinkcolor" val="tx"/>
                    </a:ext>
                  </a:extLst>
                </a:hlinkClick>
              </a:rPr>
              <a:t> https://www.php.net/docs.php</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8">
                  <a:extLst>
                    <a:ext uri="{A12FA001-AC4F-418D-AE19-62706E023703}">
                      <ahyp:hlinkClr xmlns:ahyp="http://schemas.microsoft.com/office/drawing/2018/hyperlinkcolor" val="tx"/>
                    </a:ext>
                  </a:extLst>
                </a:hlinkClick>
              </a:rPr>
              <a:t>Mozilla Developer </a:t>
            </a:r>
            <a:r>
              <a:rPr lang="en-US" sz="1800" dirty="0">
                <a:solidFill>
                  <a:srgbClr val="F8F8F8"/>
                </a:solidFill>
                <a:latin typeface="+mn-lt"/>
                <a:cs typeface="+mn-cs"/>
                <a:hlinkClick r:id="rId8">
                  <a:extLst>
                    <a:ext uri="{A12FA001-AC4F-418D-AE19-62706E023703}">
                      <ahyp:hlinkClr xmlns:ahyp="http://schemas.microsoft.com/office/drawing/2018/hyperlinkcolor" val="tx"/>
                    </a:ext>
                  </a:extLst>
                </a:hlinkClick>
              </a:rPr>
              <a:t>https://developer.mozilla.org/en-US/docs/Web</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9">
                  <a:extLst>
                    <a:ext uri="{A12FA001-AC4F-418D-AE19-62706E023703}">
                      <ahyp:hlinkClr xmlns:ahyp="http://schemas.microsoft.com/office/drawing/2018/hyperlinkcolor" val="tx"/>
                    </a:ext>
                  </a:extLst>
                </a:hlinkClick>
              </a:rPr>
              <a:t>YouTube</a:t>
            </a:r>
            <a:r>
              <a:rPr lang="en-US" sz="1800" dirty="0">
                <a:solidFill>
                  <a:srgbClr val="F8F8F8"/>
                </a:solidFill>
                <a:latin typeface="+mn-lt"/>
                <a:cs typeface="+mn-cs"/>
                <a:hlinkClick r:id="rId9">
                  <a:extLst>
                    <a:ext uri="{A12FA001-AC4F-418D-AE19-62706E023703}">
                      <ahyp:hlinkClr xmlns:ahyp="http://schemas.microsoft.com/office/drawing/2018/hyperlinkcolor" val="tx"/>
                    </a:ext>
                  </a:extLst>
                </a:hlinkClick>
              </a:rPr>
              <a:t> https://www.youtube.com/</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10">
                  <a:extLst>
                    <a:ext uri="{A12FA001-AC4F-418D-AE19-62706E023703}">
                      <ahyp:hlinkClr xmlns:ahyp="http://schemas.microsoft.com/office/drawing/2018/hyperlinkcolor" val="tx"/>
                    </a:ext>
                  </a:extLst>
                </a:hlinkClick>
              </a:rPr>
              <a:t>Stack Overflow </a:t>
            </a:r>
            <a:r>
              <a:rPr lang="en-US" sz="1800" dirty="0">
                <a:solidFill>
                  <a:srgbClr val="F8F8F8"/>
                </a:solidFill>
                <a:latin typeface="+mn-lt"/>
                <a:cs typeface="+mn-cs"/>
                <a:hlinkClick r:id="rId10">
                  <a:extLst>
                    <a:ext uri="{A12FA001-AC4F-418D-AE19-62706E023703}">
                      <ahyp:hlinkClr xmlns:ahyp="http://schemas.microsoft.com/office/drawing/2018/hyperlinkcolor" val="tx"/>
                    </a:ext>
                  </a:extLst>
                </a:hlinkClick>
              </a:rPr>
              <a:t>https://stackoverflow.com/</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11">
                  <a:extLst>
                    <a:ext uri="{A12FA001-AC4F-418D-AE19-62706E023703}">
                      <ahyp:hlinkClr xmlns:ahyp="http://schemas.microsoft.com/office/drawing/2018/hyperlinkcolor" val="tx"/>
                    </a:ext>
                  </a:extLst>
                </a:hlinkClick>
              </a:rPr>
              <a:t>Apache Friends </a:t>
            </a:r>
            <a:r>
              <a:rPr lang="en-US" sz="1800" dirty="0">
                <a:solidFill>
                  <a:srgbClr val="F8F8F8"/>
                </a:solidFill>
                <a:latin typeface="+mn-lt"/>
                <a:cs typeface="+mn-cs"/>
                <a:hlinkClick r:id="rId11">
                  <a:extLst>
                    <a:ext uri="{A12FA001-AC4F-418D-AE19-62706E023703}">
                      <ahyp:hlinkClr xmlns:ahyp="http://schemas.microsoft.com/office/drawing/2018/hyperlinkcolor" val="tx"/>
                    </a:ext>
                  </a:extLst>
                </a:hlinkClick>
              </a:rPr>
              <a:t>https://www.apachefriends.org/</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hlinkClick r:id="rId12">
                  <a:extLst>
                    <a:ext uri="{A12FA001-AC4F-418D-AE19-62706E023703}">
                      <ahyp:hlinkClr xmlns:ahyp="http://schemas.microsoft.com/office/drawing/2018/hyperlinkcolor" val="tx"/>
                    </a:ext>
                  </a:extLst>
                </a:hlinkClick>
              </a:rPr>
              <a:t>Harmash</a:t>
            </a:r>
            <a:r>
              <a:rPr lang="en-US" sz="1800" dirty="0">
                <a:solidFill>
                  <a:srgbClr val="F8F8F8"/>
                </a:solidFill>
                <a:latin typeface="+mn-lt"/>
                <a:cs typeface="+mn-cs"/>
                <a:hlinkClick r:id="rId12">
                  <a:extLst>
                    <a:ext uri="{A12FA001-AC4F-418D-AE19-62706E023703}">
                      <ahyp:hlinkClr xmlns:ahyp="http://schemas.microsoft.com/office/drawing/2018/hyperlinkcolor" val="tx"/>
                    </a:ext>
                  </a:extLst>
                </a:hlinkClick>
              </a:rPr>
              <a:t> https://harmash.com/</a:t>
            </a:r>
            <a:endParaRPr lang="ar-SA" sz="1800" dirty="0">
              <a:latin typeface="+mn-lt"/>
              <a:cs typeface="+mn-cs"/>
            </a:endParaRPr>
          </a:p>
          <a:p>
            <a:pPr marL="342900" indent="-342900">
              <a:buFont typeface="+mj-lt"/>
              <a:buAutoNum type="arabicPeriod"/>
            </a:pPr>
            <a:r>
              <a:rPr lang="en-US" sz="1800" dirty="0">
                <a:solidFill>
                  <a:srgbClr val="94EE6B"/>
                </a:solidFill>
                <a:latin typeface="+mn-lt"/>
                <a:cs typeface="+mn-cs"/>
              </a:rPr>
              <a:t>GitHub</a:t>
            </a:r>
            <a:r>
              <a:rPr lang="en-US" sz="1800" dirty="0">
                <a:latin typeface="+mn-lt"/>
                <a:cs typeface="+mn-cs"/>
              </a:rPr>
              <a:t> https://github.com/</a:t>
            </a:r>
            <a:endParaRPr lang="ar-SA" sz="1800" dirty="0">
              <a:latin typeface="+mn-lt"/>
              <a:cs typeface="+mn-cs"/>
            </a:endParaRPr>
          </a:p>
        </p:txBody>
      </p:sp>
      <p:sp>
        <p:nvSpPr>
          <p:cNvPr id="703" name="Google Shape;703;p43"/>
          <p:cNvSpPr txBox="1"/>
          <p:nvPr/>
        </p:nvSpPr>
        <p:spPr>
          <a:xfrm>
            <a:off x="8072093" y="44253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1384188989"/>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15" name="TextBox 14">
            <a:extLst>
              <a:ext uri="{FF2B5EF4-FFF2-40B4-BE49-F238E27FC236}">
                <a16:creationId xmlns:a16="http://schemas.microsoft.com/office/drawing/2014/main" id="{FE1EFA7C-D94A-EF97-419A-95A2AE914D25}"/>
              </a:ext>
            </a:extLst>
          </p:cNvPr>
          <p:cNvSpPr txBox="1"/>
          <p:nvPr/>
        </p:nvSpPr>
        <p:spPr>
          <a:xfrm>
            <a:off x="1476375" y="1371600"/>
            <a:ext cx="7238999" cy="2646878"/>
          </a:xfrm>
          <a:prstGeom prst="rect">
            <a:avLst/>
          </a:prstGeom>
          <a:noFill/>
        </p:spPr>
        <p:txBody>
          <a:bodyPr wrap="square" rtlCol="0">
            <a:spAutoFit/>
          </a:bodyPr>
          <a:lstStyle/>
          <a:p>
            <a:r>
              <a:rPr lang="ar-SA" sz="16600" b="1" dirty="0">
                <a:solidFill>
                  <a:srgbClr val="94EE6B"/>
                </a:solidFill>
              </a:rPr>
              <a:t>شكراً</a:t>
            </a:r>
            <a:r>
              <a:rPr lang="ar-SA" sz="16600" b="1" dirty="0"/>
              <a:t> </a:t>
            </a:r>
            <a:r>
              <a:rPr lang="ar-SA" sz="16600" b="1" dirty="0">
                <a:solidFill>
                  <a:srgbClr val="FFFFFF"/>
                </a:solidFill>
              </a:rPr>
              <a:t>لكم</a:t>
            </a:r>
            <a:endParaRPr lang="en-US" sz="16600" b="1" dirty="0">
              <a:solidFill>
                <a:srgbClr val="FFFFFF"/>
              </a:solidFill>
            </a:endParaRPr>
          </a:p>
        </p:txBody>
      </p:sp>
    </p:spTree>
    <p:extLst>
      <p:ext uri="{BB962C8B-B14F-4D97-AF65-F5344CB8AC3E}">
        <p14:creationId xmlns:p14="http://schemas.microsoft.com/office/powerpoint/2010/main" val="2002910711"/>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خطة</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b="1" dirty="0">
                <a:solidFill>
                  <a:srgbClr val="94EE6B"/>
                </a:solidFill>
                <a:latin typeface="+mj-lt"/>
                <a:cs typeface="+mn-cs"/>
              </a:rPr>
              <a:t>المشروع</a:t>
            </a: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1325418110"/>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2001979" y="248800"/>
            <a:ext cx="54451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400" b="1" dirty="0">
                <a:solidFill>
                  <a:schemeClr val="bg1">
                    <a:lumMod val="10000"/>
                    <a:lumOff val="90000"/>
                  </a:schemeClr>
                </a:solidFill>
                <a:cs typeface="+mn-cs"/>
              </a:rPr>
              <a:t>اسم </a:t>
            </a:r>
            <a:r>
              <a:rPr lang="ar-SA" sz="4400" b="1" dirty="0">
                <a:solidFill>
                  <a:srgbClr val="94EE6B"/>
                </a:solidFill>
                <a:cs typeface="+mn-cs"/>
              </a:rPr>
              <a:t>المشروع</a:t>
            </a:r>
            <a:r>
              <a:rPr lang="ar-SA" sz="4400" b="1" dirty="0">
                <a:solidFill>
                  <a:schemeClr val="bg1">
                    <a:lumMod val="10000"/>
                    <a:lumOff val="90000"/>
                  </a:schemeClr>
                </a:solidFill>
                <a:cs typeface="+mn-cs"/>
              </a:rPr>
              <a:t> ومحتواه</a:t>
            </a:r>
            <a:endParaRPr sz="4400" b="1" dirty="0">
              <a:solidFill>
                <a:schemeClr val="bg1">
                  <a:lumMod val="10000"/>
                  <a:lumOff val="90000"/>
                </a:schemeClr>
              </a:solidFill>
              <a:cs typeface="+mn-cs"/>
            </a:endParaRPr>
          </a:p>
        </p:txBody>
      </p:sp>
      <p:sp>
        <p:nvSpPr>
          <p:cNvPr id="433" name="Google Shape;433;p36"/>
          <p:cNvSpPr txBox="1">
            <a:spLocks noGrp="1"/>
          </p:cNvSpPr>
          <p:nvPr>
            <p:ph type="subTitle" idx="2"/>
          </p:nvPr>
        </p:nvSpPr>
        <p:spPr>
          <a:xfrm>
            <a:off x="643999" y="1443125"/>
            <a:ext cx="7739275" cy="2433000"/>
          </a:xfrm>
          <a:prstGeom prst="rect">
            <a:avLst/>
          </a:prstGeom>
        </p:spPr>
        <p:txBody>
          <a:bodyPr spcFirstLastPara="1" wrap="square" lIns="91425" tIns="91425" rIns="91425" bIns="91425" anchor="t" anchorCtr="0">
            <a:noAutofit/>
          </a:bodyPr>
          <a:lstStyle/>
          <a:p>
            <a:pPr marL="0" marR="0" algn="r" rtl="1">
              <a:spcBef>
                <a:spcPts val="0"/>
              </a:spcBef>
              <a:spcAft>
                <a:spcPts val="0"/>
              </a:spcAft>
            </a:pPr>
            <a:r>
              <a:rPr lang="ar-SA" sz="2400" dirty="0">
                <a:solidFill>
                  <a:srgbClr val="94EE6B"/>
                </a:solidFill>
                <a:effectLst/>
                <a:latin typeface="Times New Roman" panose="02020603050405020304" pitchFamily="18" charset="0"/>
                <a:ea typeface="Times New Roman" panose="02020603050405020304" pitchFamily="18" charset="0"/>
                <a:cs typeface="+mn-cs"/>
              </a:rPr>
              <a:t>توظيف </a:t>
            </a:r>
            <a:r>
              <a:rPr lang="ar-SA" sz="2400" dirty="0">
                <a:solidFill>
                  <a:schemeClr val="tx1"/>
                </a:solidFill>
                <a:effectLst/>
                <a:latin typeface="Times New Roman" panose="02020603050405020304" pitchFamily="18" charset="0"/>
                <a:ea typeface="Times New Roman" panose="02020603050405020304" pitchFamily="18" charset="0"/>
                <a:cs typeface="+mn-cs"/>
              </a:rPr>
              <a:t>هي منصة تتيح للباحث عن عمل تصفح الوظائف المتاحة من قبل الشركات والمؤسسات المسجلة لدينا في منصة توظيف وتسهيل عرض الوظائف للشركات حيث بإمكانهم كتابة جميع تفاصيل الوظيفة ومتطلباتها إثناء نشر الإعلان الخاص بها. </a:t>
            </a:r>
            <a:r>
              <a:rPr lang="ar-SA" sz="2400" dirty="0">
                <a:solidFill>
                  <a:schemeClr val="tx1"/>
                </a:solidFill>
                <a:latin typeface="Times New Roman" panose="02020603050405020304" pitchFamily="18" charset="0"/>
                <a:ea typeface="Times New Roman" panose="02020603050405020304" pitchFamily="18" charset="0"/>
                <a:cs typeface="+mn-cs"/>
              </a:rPr>
              <a:t>وبإمكان الباحث عن عمل التقديم عليها </a:t>
            </a:r>
            <a:r>
              <a:rPr lang="ar-SA" sz="2400" dirty="0" err="1">
                <a:solidFill>
                  <a:schemeClr val="tx1"/>
                </a:solidFill>
                <a:latin typeface="Times New Roman" panose="02020603050405020304" pitchFamily="18" charset="0"/>
                <a:ea typeface="Times New Roman" panose="02020603050405020304" pitchFamily="18" charset="0"/>
                <a:cs typeface="+mn-cs"/>
              </a:rPr>
              <a:t>بضغطت</a:t>
            </a:r>
            <a:r>
              <a:rPr lang="ar-SA" sz="2400" dirty="0">
                <a:solidFill>
                  <a:schemeClr val="tx1"/>
                </a:solidFill>
                <a:latin typeface="Times New Roman" panose="02020603050405020304" pitchFamily="18" charset="0"/>
                <a:ea typeface="Times New Roman" panose="02020603050405020304" pitchFamily="18" charset="0"/>
                <a:cs typeface="+mn-cs"/>
              </a:rPr>
              <a:t> زر حسب البيانات التي قام بالتسجيل بها مُسبقًا.</a:t>
            </a:r>
            <a:endParaRPr lang="ar-SA" sz="2400" dirty="0">
              <a:solidFill>
                <a:srgbClr val="94EE6B"/>
              </a:solidFill>
              <a:effectLst/>
              <a:latin typeface="Times New Roman" panose="02020603050405020304" pitchFamily="18" charset="0"/>
              <a:ea typeface="Times New Roman" panose="02020603050405020304" pitchFamily="18" charset="0"/>
              <a:cs typeface="+mn-cs"/>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94EE6B"/>
                </a:solidFill>
                <a:latin typeface="Comfortaa"/>
                <a:ea typeface="Comfortaa"/>
                <a:cs typeface="Comfortaa"/>
                <a:sym typeface="Comfortaa"/>
              </a:rPr>
              <a:t>}</a:t>
            </a:r>
            <a:endParaRPr sz="5000" dirty="0">
              <a:solidFill>
                <a:srgbClr val="94EE6B"/>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3590721052"/>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2833900" y="273713"/>
            <a:ext cx="33594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400" b="1" dirty="0">
                <a:solidFill>
                  <a:schemeClr val="bg1">
                    <a:lumMod val="10000"/>
                    <a:lumOff val="90000"/>
                  </a:schemeClr>
                </a:solidFill>
                <a:cs typeface="+mn-cs"/>
              </a:rPr>
              <a:t>مشكلة </a:t>
            </a:r>
            <a:r>
              <a:rPr lang="ar-SA" sz="4400" b="1" dirty="0">
                <a:solidFill>
                  <a:srgbClr val="94EE6B"/>
                </a:solidFill>
                <a:cs typeface="+mn-cs"/>
              </a:rPr>
              <a:t>المشروع</a:t>
            </a:r>
            <a:endParaRPr sz="4400" b="1" dirty="0">
              <a:solidFill>
                <a:srgbClr val="94EE6B"/>
              </a:solidFill>
              <a:cs typeface="+mn-cs"/>
            </a:endParaRPr>
          </a:p>
        </p:txBody>
      </p:sp>
      <p:sp>
        <p:nvSpPr>
          <p:cNvPr id="433" name="Google Shape;433;p36"/>
          <p:cNvSpPr txBox="1">
            <a:spLocks noGrp="1"/>
          </p:cNvSpPr>
          <p:nvPr>
            <p:ph type="subTitle" idx="2"/>
          </p:nvPr>
        </p:nvSpPr>
        <p:spPr>
          <a:xfrm>
            <a:off x="643999" y="1443125"/>
            <a:ext cx="7739275" cy="2433000"/>
          </a:xfrm>
          <a:prstGeom prst="rect">
            <a:avLst/>
          </a:prstGeom>
        </p:spPr>
        <p:txBody>
          <a:bodyPr spcFirstLastPara="1" wrap="square" lIns="91425" tIns="91425" rIns="91425" bIns="91425" anchor="t" anchorCtr="0">
            <a:noAutofit/>
          </a:bodyPr>
          <a:lstStyle/>
          <a:p>
            <a:pPr marL="0" marR="0" algn="r" rtl="1">
              <a:spcBef>
                <a:spcPts val="0"/>
              </a:spcBef>
              <a:spcAft>
                <a:spcPts val="0"/>
              </a:spcAft>
            </a:pPr>
            <a:r>
              <a:rPr lang="ar-SA" sz="2400" dirty="0">
                <a:solidFill>
                  <a:srgbClr val="94EE6B"/>
                </a:solidFill>
                <a:effectLst/>
                <a:latin typeface="Times New Roman" panose="02020603050405020304" pitchFamily="18" charset="0"/>
                <a:ea typeface="Times New Roman" panose="02020603050405020304" pitchFamily="18" charset="0"/>
                <a:cs typeface="+mn-cs"/>
              </a:rPr>
              <a:t>بدلًا</a:t>
            </a:r>
            <a:r>
              <a:rPr lang="ar-SA" sz="2400" dirty="0">
                <a:effectLst/>
                <a:latin typeface="Times New Roman" panose="02020603050405020304" pitchFamily="18" charset="0"/>
                <a:ea typeface="Times New Roman" panose="02020603050405020304" pitchFamily="18" charset="0"/>
                <a:cs typeface="+mn-cs"/>
              </a:rPr>
              <a:t> من التقديم على الوظيفة بالطريقة التقليدية الورقية، والانتظار في الصفوف، وطباعة عدة أوراق ومتطلبات، تم إنشاء هذا الموقع للتسهيل على الباحثين عن عمل والتقديم إلكترونيًا وتوضيح المتطلبات والأوراق من قبل الشركات والمؤسسات وبعدة تخصصات ومجالات، بضغطة زر بإمكانك التقديم على الشركة التي تريدها بشكل اسرع وافضل.</a:t>
            </a:r>
            <a:endParaRPr lang="en-US" sz="2400" dirty="0">
              <a:effectLst/>
              <a:latin typeface="Times New Roman" panose="02020603050405020304" pitchFamily="18" charset="0"/>
              <a:ea typeface="Times New Roman" panose="02020603050405020304" pitchFamily="18" charset="0"/>
              <a:cs typeface="+mn-cs"/>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94EE6B"/>
                </a:solidFill>
                <a:latin typeface="Comfortaa"/>
                <a:ea typeface="Comfortaa"/>
                <a:cs typeface="Comfortaa"/>
                <a:sym typeface="Comfortaa"/>
              </a:rPr>
              <a:t>}</a:t>
            </a:r>
            <a:endParaRPr sz="5000" dirty="0">
              <a:solidFill>
                <a:srgbClr val="94EE6B"/>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2833900" y="273713"/>
            <a:ext cx="33594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400" b="1" dirty="0">
                <a:solidFill>
                  <a:schemeClr val="bg1">
                    <a:lumMod val="10000"/>
                    <a:lumOff val="90000"/>
                  </a:schemeClr>
                </a:solidFill>
                <a:cs typeface="+mn-cs"/>
              </a:rPr>
              <a:t>هدف </a:t>
            </a:r>
            <a:r>
              <a:rPr lang="ar-SA" sz="4400" b="1" dirty="0">
                <a:solidFill>
                  <a:srgbClr val="94EE6B"/>
                </a:solidFill>
                <a:cs typeface="+mn-cs"/>
              </a:rPr>
              <a:t>المشروع</a:t>
            </a:r>
            <a:endParaRPr sz="4400" b="1" dirty="0">
              <a:solidFill>
                <a:srgbClr val="94EE6B"/>
              </a:solidFill>
              <a:cs typeface="+mn-cs"/>
            </a:endParaRPr>
          </a:p>
        </p:txBody>
      </p:sp>
      <p:sp>
        <p:nvSpPr>
          <p:cNvPr id="433" name="Google Shape;433;p36"/>
          <p:cNvSpPr txBox="1">
            <a:spLocks noGrp="1"/>
          </p:cNvSpPr>
          <p:nvPr>
            <p:ph type="subTitle" idx="2"/>
          </p:nvPr>
        </p:nvSpPr>
        <p:spPr>
          <a:xfrm>
            <a:off x="643999" y="1443125"/>
            <a:ext cx="7739275" cy="2433000"/>
          </a:xfrm>
          <a:prstGeom prst="rect">
            <a:avLst/>
          </a:prstGeom>
        </p:spPr>
        <p:txBody>
          <a:bodyPr spcFirstLastPara="1" wrap="square" lIns="91425" tIns="91425" rIns="91425" bIns="91425" anchor="t" anchorCtr="0">
            <a:noAutofit/>
          </a:bodyPr>
          <a:lstStyle/>
          <a:p>
            <a:pPr marL="0" marR="0" algn="r" rtl="1">
              <a:spcBef>
                <a:spcPts val="0"/>
              </a:spcBef>
              <a:spcAft>
                <a:spcPts val="0"/>
              </a:spcAft>
            </a:pPr>
            <a:r>
              <a:rPr lang="ar-SA" sz="2400" dirty="0">
                <a:solidFill>
                  <a:srgbClr val="94EE6B"/>
                </a:solidFill>
                <a:effectLst/>
                <a:latin typeface="Times New Roman" panose="02020603050405020304" pitchFamily="18" charset="0"/>
                <a:ea typeface="Times New Roman" panose="02020603050405020304" pitchFamily="18" charset="0"/>
                <a:cs typeface="+mn-cs"/>
              </a:rPr>
              <a:t>يهدف</a:t>
            </a:r>
            <a:r>
              <a:rPr lang="ar-SA" sz="2400" dirty="0">
                <a:effectLst/>
                <a:latin typeface="Times New Roman" panose="02020603050405020304" pitchFamily="18" charset="0"/>
                <a:ea typeface="Times New Roman" panose="02020603050405020304" pitchFamily="18" charset="0"/>
                <a:cs typeface="+mn-cs"/>
              </a:rPr>
              <a:t> هذا المشروع لإنشاء موقع على شبكة الإنترنت لتوظيف الباحثين عن عمل من قبل الشركات والمؤسسات المُسجله لدينا، وايضًا تسهيل التقديم والتواصل فيما بينهم حيث أن تم تصميم واجهه عربية بالكامل لخدمة الطرفين ويتم إدارة هذا الموقع من قبل الإدارة العامة للموقع.</a:t>
            </a:r>
            <a:endParaRPr lang="en-US" sz="2400" dirty="0">
              <a:effectLst/>
              <a:latin typeface="Times New Roman" panose="02020603050405020304" pitchFamily="18" charset="0"/>
              <a:ea typeface="Times New Roman" panose="02020603050405020304" pitchFamily="18" charset="0"/>
              <a:cs typeface="+mn-cs"/>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94EE6B"/>
                </a:solidFill>
                <a:latin typeface="Comfortaa"/>
                <a:ea typeface="Comfortaa"/>
                <a:cs typeface="Comfortaa"/>
                <a:sym typeface="Comfortaa"/>
              </a:rPr>
              <a:t>}</a:t>
            </a:r>
            <a:endParaRPr sz="5000" dirty="0">
              <a:solidFill>
                <a:srgbClr val="94EE6B"/>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1105139119"/>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2833900" y="273713"/>
            <a:ext cx="33594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400" b="1" dirty="0">
                <a:solidFill>
                  <a:schemeClr val="bg1">
                    <a:lumMod val="10000"/>
                    <a:lumOff val="90000"/>
                  </a:schemeClr>
                </a:solidFill>
                <a:cs typeface="+mn-cs"/>
              </a:rPr>
              <a:t>المنتج </a:t>
            </a:r>
            <a:r>
              <a:rPr lang="ar-SA" sz="4400" b="1" dirty="0">
                <a:solidFill>
                  <a:srgbClr val="94EE6B"/>
                </a:solidFill>
                <a:cs typeface="+mn-cs"/>
              </a:rPr>
              <a:t>النهائي</a:t>
            </a:r>
            <a:endParaRPr sz="4400" b="1" dirty="0">
              <a:solidFill>
                <a:srgbClr val="94EE6B"/>
              </a:solidFill>
              <a:cs typeface="+mn-cs"/>
            </a:endParaRPr>
          </a:p>
        </p:txBody>
      </p:sp>
      <p:sp>
        <p:nvSpPr>
          <p:cNvPr id="433" name="Google Shape;433;p36"/>
          <p:cNvSpPr txBox="1">
            <a:spLocks noGrp="1"/>
          </p:cNvSpPr>
          <p:nvPr>
            <p:ph type="subTitle" idx="2"/>
          </p:nvPr>
        </p:nvSpPr>
        <p:spPr>
          <a:xfrm>
            <a:off x="643999" y="1443125"/>
            <a:ext cx="7739275" cy="2433000"/>
          </a:xfrm>
          <a:prstGeom prst="rect">
            <a:avLst/>
          </a:prstGeom>
        </p:spPr>
        <p:txBody>
          <a:bodyPr spcFirstLastPara="1" wrap="square" lIns="91425" tIns="91425" rIns="91425" bIns="91425" anchor="t" anchorCtr="0">
            <a:noAutofit/>
          </a:bodyPr>
          <a:lstStyle/>
          <a:p>
            <a:pPr marL="0" marR="0" algn="r" rtl="1">
              <a:spcBef>
                <a:spcPts val="0"/>
              </a:spcBef>
              <a:spcAft>
                <a:spcPts val="0"/>
              </a:spcAft>
            </a:pPr>
            <a:r>
              <a:rPr lang="ar-SA" sz="2000" dirty="0">
                <a:solidFill>
                  <a:srgbClr val="94EE6B"/>
                </a:solidFill>
                <a:effectLst/>
                <a:latin typeface="Times New Roman" panose="02020603050405020304" pitchFamily="18" charset="0"/>
                <a:ea typeface="Times New Roman" panose="02020603050405020304" pitchFamily="18" charset="0"/>
                <a:cs typeface="+mn-cs"/>
              </a:rPr>
              <a:t>المنتج النهائي </a:t>
            </a:r>
            <a:r>
              <a:rPr lang="ar-SA" sz="2000" dirty="0">
                <a:solidFill>
                  <a:schemeClr val="bg1">
                    <a:lumMod val="10000"/>
                    <a:lumOff val="90000"/>
                  </a:schemeClr>
                </a:solidFill>
                <a:effectLst/>
                <a:latin typeface="Times New Roman" panose="02020603050405020304" pitchFamily="18" charset="0"/>
                <a:ea typeface="Times New Roman" panose="02020603050405020304" pitchFamily="18" charset="0"/>
                <a:cs typeface="+mn-cs"/>
              </a:rPr>
              <a:t>لهذا المشروع والغرض منه هو توفير منصة لتوظيف العاطلين عن عمل وتوفير موظفين للمنشآت السعودية المسجلة لدينا تحت سقف واحد مع مراعاة توفير عدة مزايا وخصائص للمنشآت والباحث عن عمل أولها واجهة عربية بالكامل إمكانية نشر الإعلان من قبل المنشآت بسهولة والتقديم عليه من قبل الباحث عن عمل بضغطة زر ثانيًا إمكانية الباحث عن عمل رؤية حالة الطلب الخاصة به وإمكانية المنشآت تحديث الحالة بنقرة زر وإتاحة الفرصة للمنشآت برؤية المعلومات الخاص بالباحث عن عمل بالكامل وتنزيل المستندات مثل المؤهل الدراسي والسيرة الذاتية والكثير من المزايا الأخرى.</a:t>
            </a: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94EE6B"/>
                </a:solidFill>
                <a:latin typeface="Comfortaa"/>
                <a:ea typeface="Comfortaa"/>
                <a:cs typeface="Comfortaa"/>
                <a:sym typeface="Comfortaa"/>
              </a:rPr>
              <a:t>}</a:t>
            </a:r>
            <a:endParaRPr sz="5000" dirty="0">
              <a:solidFill>
                <a:srgbClr val="94EE6B"/>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2837425791"/>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38;p31">
            <a:extLst>
              <a:ext uri="{FF2B5EF4-FFF2-40B4-BE49-F238E27FC236}">
                <a16:creationId xmlns:a16="http://schemas.microsoft.com/office/drawing/2014/main" id="{0F8E3FD8-01CF-FE2E-0BC5-C5CF923AC060}"/>
              </a:ext>
            </a:extLst>
          </p:cNvPr>
          <p:cNvSpPr txBox="1">
            <a:spLocks/>
          </p:cNvSpPr>
          <p:nvPr/>
        </p:nvSpPr>
        <p:spPr>
          <a:xfrm>
            <a:off x="3891767" y="3266328"/>
            <a:ext cx="4611727" cy="7441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96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r" rtl="1"/>
            <a:r>
              <a:rPr lang="ar-SA" b="1" dirty="0">
                <a:solidFill>
                  <a:schemeClr val="bg1">
                    <a:lumMod val="10000"/>
                    <a:lumOff val="90000"/>
                  </a:schemeClr>
                </a:solidFill>
                <a:latin typeface="+mj-lt"/>
                <a:cs typeface="+mn-cs"/>
              </a:rPr>
              <a:t>خطوات</a:t>
            </a:r>
            <a:br>
              <a:rPr lang="ar-SA" b="1" dirty="0">
                <a:solidFill>
                  <a:schemeClr val="bg1">
                    <a:lumMod val="10000"/>
                    <a:lumOff val="90000"/>
                  </a:schemeClr>
                </a:solidFill>
                <a:latin typeface="+mj-lt"/>
                <a:cs typeface="+mn-cs"/>
              </a:rPr>
            </a:br>
            <a:r>
              <a:rPr lang="ar-SA" b="1" dirty="0">
                <a:solidFill>
                  <a:schemeClr val="bg1">
                    <a:lumMod val="10000"/>
                    <a:lumOff val="90000"/>
                  </a:schemeClr>
                </a:solidFill>
                <a:latin typeface="+mj-lt"/>
                <a:cs typeface="+mn-cs"/>
              </a:rPr>
              <a:t> </a:t>
            </a:r>
            <a:r>
              <a:rPr lang="ar-SA" b="1" dirty="0">
                <a:solidFill>
                  <a:srgbClr val="94EE6B"/>
                </a:solidFill>
                <a:latin typeface="+mj-lt"/>
                <a:cs typeface="+mn-cs"/>
              </a:rPr>
              <a:t>التنفيـــذ</a:t>
            </a:r>
          </a:p>
        </p:txBody>
      </p:sp>
      <p:sp>
        <p:nvSpPr>
          <p:cNvPr id="8" name="Google Shape;449;p36">
            <a:extLst>
              <a:ext uri="{FF2B5EF4-FFF2-40B4-BE49-F238E27FC236}">
                <a16:creationId xmlns:a16="http://schemas.microsoft.com/office/drawing/2014/main" id="{BF38927E-AADB-01D2-33E5-329EFF7B874B}"/>
              </a:ext>
            </a:extLst>
          </p:cNvPr>
          <p:cNvSpPr txBox="1"/>
          <p:nvPr/>
        </p:nvSpPr>
        <p:spPr>
          <a:xfrm>
            <a:off x="2951036" y="-155712"/>
            <a:ext cx="2403819"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200" spc="-300" dirty="0">
                <a:solidFill>
                  <a:schemeClr val="accent2"/>
                </a:solidFill>
                <a:latin typeface="+mj-lt"/>
                <a:ea typeface="Fira Code"/>
                <a:cs typeface="Fira Code"/>
                <a:sym typeface="Fira Code"/>
              </a:rPr>
              <a:t>. . .</a:t>
            </a:r>
            <a:endParaRPr sz="7200" spc="-300" dirty="0">
              <a:solidFill>
                <a:schemeClr val="accent2"/>
              </a:solidFill>
              <a:latin typeface="+mj-lt"/>
            </a:endParaRPr>
          </a:p>
        </p:txBody>
      </p:sp>
    </p:spTree>
    <p:extLst>
      <p:ext uri="{BB962C8B-B14F-4D97-AF65-F5344CB8AC3E}">
        <p14:creationId xmlns:p14="http://schemas.microsoft.com/office/powerpoint/2010/main" val="128094843"/>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b="1" dirty="0">
                <a:solidFill>
                  <a:schemeClr val="bg1">
                    <a:lumMod val="10000"/>
                    <a:lumOff val="90000"/>
                  </a:schemeClr>
                </a:solidFill>
                <a:cs typeface="+mn-cs"/>
              </a:rPr>
              <a:t>الخطوات</a:t>
            </a:r>
            <a:endParaRPr b="1" dirty="0">
              <a:solidFill>
                <a:schemeClr val="bg1">
                  <a:lumMod val="10000"/>
                  <a:lumOff val="90000"/>
                </a:schemeClr>
              </a:solidFill>
              <a:cs typeface="+mn-cs"/>
            </a:endParaRPr>
          </a:p>
        </p:txBody>
      </p:sp>
      <p:sp>
        <p:nvSpPr>
          <p:cNvPr id="1197" name="Google Shape;1197;p58"/>
          <p:cNvSpPr/>
          <p:nvPr/>
        </p:nvSpPr>
        <p:spPr>
          <a:xfrm>
            <a:off x="7710918" y="291186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58"/>
          <p:cNvSpPr/>
          <p:nvPr/>
        </p:nvSpPr>
        <p:spPr>
          <a:xfrm>
            <a:off x="1214950" y="2883100"/>
            <a:ext cx="1678500" cy="15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CAE97"/>
              </a:solidFill>
            </a:endParaRPr>
          </a:p>
        </p:txBody>
      </p:sp>
      <p:sp>
        <p:nvSpPr>
          <p:cNvPr id="1199" name="Google Shape;1199;p58"/>
          <p:cNvSpPr/>
          <p:nvPr/>
        </p:nvSpPr>
        <p:spPr>
          <a:xfrm>
            <a:off x="2893497" y="288310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58"/>
          <p:cNvSpPr/>
          <p:nvPr/>
        </p:nvSpPr>
        <p:spPr>
          <a:xfrm>
            <a:off x="4572019" y="288310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E81A81"/>
              </a:solidFill>
            </a:endParaRPr>
          </a:p>
        </p:txBody>
      </p:sp>
      <p:sp>
        <p:nvSpPr>
          <p:cNvPr id="1201" name="Google Shape;1201;p58"/>
          <p:cNvSpPr/>
          <p:nvPr/>
        </p:nvSpPr>
        <p:spPr>
          <a:xfrm>
            <a:off x="6250553" y="2883100"/>
            <a:ext cx="1678500" cy="15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02" name="Google Shape;1202;p58"/>
          <p:cNvCxnSpPr>
            <a:cxnSpLocks/>
            <a:stCxn id="1198" idx="0"/>
            <a:endCxn id="1203" idx="2"/>
          </p:cNvCxnSpPr>
          <p:nvPr/>
        </p:nvCxnSpPr>
        <p:spPr>
          <a:xfrm flipH="1" flipV="1">
            <a:off x="2054199" y="2179887"/>
            <a:ext cx="1" cy="703213"/>
          </a:xfrm>
          <a:prstGeom prst="straightConnector1">
            <a:avLst/>
          </a:prstGeom>
          <a:noFill/>
          <a:ln w="19050" cap="flat" cmpd="sng">
            <a:solidFill>
              <a:schemeClr val="accent3"/>
            </a:solidFill>
            <a:prstDash val="solid"/>
            <a:round/>
            <a:headEnd type="none" w="med" len="med"/>
            <a:tailEnd type="oval" w="med" len="med"/>
          </a:ln>
        </p:spPr>
      </p:cxnSp>
      <p:sp>
        <p:nvSpPr>
          <p:cNvPr id="1203" name="Google Shape;1203;p58"/>
          <p:cNvSpPr txBox="1"/>
          <p:nvPr/>
        </p:nvSpPr>
        <p:spPr>
          <a:xfrm flipH="1">
            <a:off x="904721" y="1607187"/>
            <a:ext cx="2298957"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SA" sz="2400" dirty="0">
                <a:solidFill>
                  <a:schemeClr val="dk1"/>
                </a:solidFill>
                <a:latin typeface="+mj-lt"/>
                <a:ea typeface="Source Code Pro"/>
                <a:cs typeface="+mn-cs"/>
                <a:sym typeface="Source Code Pro"/>
              </a:rPr>
              <a:t>التخطيط</a:t>
            </a:r>
            <a:endParaRPr sz="2400" dirty="0">
              <a:solidFill>
                <a:schemeClr val="dk1"/>
              </a:solidFill>
              <a:latin typeface="+mj-lt"/>
              <a:ea typeface="Source Code Pro"/>
              <a:cs typeface="+mn-cs"/>
              <a:sym typeface="Source Code Pro"/>
            </a:endParaRPr>
          </a:p>
        </p:txBody>
      </p:sp>
      <p:sp>
        <p:nvSpPr>
          <p:cNvPr id="1204" name="Google Shape;1204;p58"/>
          <p:cNvSpPr txBox="1"/>
          <p:nvPr/>
        </p:nvSpPr>
        <p:spPr>
          <a:xfrm flipH="1">
            <a:off x="2661125" y="3375000"/>
            <a:ext cx="2143200" cy="79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SA" sz="2000" dirty="0">
                <a:solidFill>
                  <a:schemeClr val="dk1"/>
                </a:solidFill>
                <a:latin typeface="Source Code Pro"/>
                <a:ea typeface="Source Code Pro"/>
                <a:cs typeface="Source Code Pro"/>
                <a:sym typeface="Source Code Pro"/>
              </a:rPr>
              <a:t>هيكلة</a:t>
            </a:r>
            <a:r>
              <a:rPr lang="ar-SA" sz="2400" dirty="0">
                <a:solidFill>
                  <a:schemeClr val="dk1"/>
                </a:solidFill>
                <a:latin typeface="Source Code Pro"/>
                <a:ea typeface="Source Code Pro"/>
                <a:cs typeface="Source Code Pro"/>
                <a:sym typeface="Source Code Pro"/>
              </a:rPr>
              <a:t> الموقع</a:t>
            </a:r>
            <a:endParaRPr sz="2400" dirty="0">
              <a:solidFill>
                <a:schemeClr val="dk1"/>
              </a:solidFill>
              <a:latin typeface="Source Code Pro"/>
              <a:ea typeface="Source Code Pro"/>
              <a:cs typeface="Source Code Pro"/>
              <a:sym typeface="Source Code Pro"/>
            </a:endParaRPr>
          </a:p>
        </p:txBody>
      </p:sp>
      <p:cxnSp>
        <p:nvCxnSpPr>
          <p:cNvPr id="1205" name="Google Shape;1205;p58"/>
          <p:cNvCxnSpPr>
            <a:stCxn id="1204" idx="0"/>
            <a:endCxn id="1199" idx="2"/>
          </p:cNvCxnSpPr>
          <p:nvPr/>
        </p:nvCxnSpPr>
        <p:spPr>
          <a:xfrm rot="10800000">
            <a:off x="3732725" y="3035100"/>
            <a:ext cx="0" cy="339900"/>
          </a:xfrm>
          <a:prstGeom prst="straightConnector1">
            <a:avLst/>
          </a:prstGeom>
          <a:noFill/>
          <a:ln w="19050" cap="flat" cmpd="sng">
            <a:solidFill>
              <a:schemeClr val="accent2"/>
            </a:solidFill>
            <a:prstDash val="solid"/>
            <a:round/>
            <a:headEnd type="oval" w="med" len="med"/>
            <a:tailEnd type="none" w="med" len="med"/>
          </a:ln>
        </p:spPr>
      </p:cxnSp>
      <p:sp>
        <p:nvSpPr>
          <p:cNvPr id="1206" name="Google Shape;1206;p58"/>
          <p:cNvSpPr txBox="1"/>
          <p:nvPr/>
        </p:nvSpPr>
        <p:spPr>
          <a:xfrm flipH="1">
            <a:off x="4339669" y="1579210"/>
            <a:ext cx="21432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SA" sz="2400" dirty="0">
                <a:solidFill>
                  <a:schemeClr val="dk1"/>
                </a:solidFill>
                <a:latin typeface="Source Code Pro"/>
                <a:ea typeface="Source Code Pro"/>
                <a:cs typeface="+mn-cs"/>
                <a:sym typeface="Source Code Pro"/>
              </a:rPr>
              <a:t>تصميم الموقع</a:t>
            </a:r>
            <a:endParaRPr sz="2400" dirty="0">
              <a:solidFill>
                <a:schemeClr val="dk1"/>
              </a:solidFill>
              <a:latin typeface="Source Code Pro"/>
              <a:ea typeface="Source Code Pro"/>
              <a:cs typeface="+mn-cs"/>
              <a:sym typeface="Source Code Pro"/>
            </a:endParaRPr>
          </a:p>
        </p:txBody>
      </p:sp>
      <p:sp>
        <p:nvSpPr>
          <p:cNvPr id="1207" name="Google Shape;1207;p58"/>
          <p:cNvSpPr txBox="1"/>
          <p:nvPr/>
        </p:nvSpPr>
        <p:spPr>
          <a:xfrm flipH="1">
            <a:off x="6018200" y="3375000"/>
            <a:ext cx="2143200" cy="79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SA" sz="2400" dirty="0">
                <a:solidFill>
                  <a:schemeClr val="dk1"/>
                </a:solidFill>
                <a:latin typeface="Source Code Pro" panose="020B0509030403020204" pitchFamily="49" charset="0"/>
                <a:ea typeface="Source Code Pro" panose="020B0509030403020204" pitchFamily="49" charset="0"/>
                <a:cs typeface="+mn-cs"/>
                <a:sym typeface="Source Code Pro"/>
              </a:rPr>
              <a:t>برمجة الموقع</a:t>
            </a:r>
            <a:endParaRPr sz="2400" dirty="0">
              <a:solidFill>
                <a:schemeClr val="dk1"/>
              </a:solidFill>
              <a:latin typeface="Source Code Pro" panose="020B0509030403020204" pitchFamily="49" charset="0"/>
              <a:ea typeface="Source Code Pro" panose="020B0509030403020204" pitchFamily="49" charset="0"/>
              <a:cs typeface="+mn-cs"/>
              <a:sym typeface="Source Code Pro"/>
            </a:endParaRPr>
          </a:p>
        </p:txBody>
      </p:sp>
      <p:cxnSp>
        <p:nvCxnSpPr>
          <p:cNvPr id="1208" name="Google Shape;1208;p58"/>
          <p:cNvCxnSpPr>
            <a:cxnSpLocks/>
            <a:stCxn id="1200" idx="0"/>
            <a:endCxn id="1206" idx="2"/>
          </p:cNvCxnSpPr>
          <p:nvPr/>
        </p:nvCxnSpPr>
        <p:spPr>
          <a:xfrm flipV="1">
            <a:off x="5411269" y="2151910"/>
            <a:ext cx="0" cy="731190"/>
          </a:xfrm>
          <a:prstGeom prst="straightConnector1">
            <a:avLst/>
          </a:prstGeom>
          <a:noFill/>
          <a:ln w="19050" cap="flat" cmpd="sng">
            <a:solidFill>
              <a:schemeClr val="accent1"/>
            </a:solidFill>
            <a:prstDash val="solid"/>
            <a:round/>
            <a:headEnd type="none" w="med" len="med"/>
            <a:tailEnd type="oval" w="med" len="med"/>
          </a:ln>
        </p:spPr>
      </p:cxnSp>
      <p:cxnSp>
        <p:nvCxnSpPr>
          <p:cNvPr id="1209" name="Google Shape;1209;p58"/>
          <p:cNvCxnSpPr>
            <a:stCxn id="1207" idx="0"/>
            <a:endCxn id="1201" idx="2"/>
          </p:cNvCxnSpPr>
          <p:nvPr/>
        </p:nvCxnSpPr>
        <p:spPr>
          <a:xfrm rot="10800000">
            <a:off x="7089800" y="3035100"/>
            <a:ext cx="0" cy="339900"/>
          </a:xfrm>
          <a:prstGeom prst="straightConnector1">
            <a:avLst/>
          </a:prstGeom>
          <a:noFill/>
          <a:ln w="19050" cap="flat" cmpd="sng">
            <a:solidFill>
              <a:schemeClr val="dk1"/>
            </a:solidFill>
            <a:prstDash val="solid"/>
            <a:round/>
            <a:headEnd type="oval" w="med" len="med"/>
            <a:tailEnd type="none" w="med" len="med"/>
          </a:ln>
        </p:spPr>
      </p:cxnSp>
      <p:sp>
        <p:nvSpPr>
          <p:cNvPr id="1210" name="Google Shape;1210;p58"/>
          <p:cNvSpPr txBox="1"/>
          <p:nvPr/>
        </p:nvSpPr>
        <p:spPr>
          <a:xfrm>
            <a:off x="8248275" y="13555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grpSp>
        <p:nvGrpSpPr>
          <p:cNvPr id="1211" name="Google Shape;1211;p58"/>
          <p:cNvGrpSpPr/>
          <p:nvPr/>
        </p:nvGrpSpPr>
        <p:grpSpPr>
          <a:xfrm>
            <a:off x="350039" y="3944000"/>
            <a:ext cx="2536147" cy="887325"/>
            <a:chOff x="880714" y="3731738"/>
            <a:chExt cx="2536147" cy="887325"/>
          </a:xfrm>
        </p:grpSpPr>
        <p:sp>
          <p:nvSpPr>
            <p:cNvPr id="1212" name="Google Shape;1212;p5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5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5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5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5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5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5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5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5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5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5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5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5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5" name="Google Shape;1225;p58"/>
          <p:cNvSpPr txBox="1"/>
          <p:nvPr/>
        </p:nvSpPr>
        <p:spPr>
          <a:xfrm>
            <a:off x="277875" y="12772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226" name="Google Shape;1226;p58"/>
          <p:cNvSpPr txBox="1"/>
          <p:nvPr/>
        </p:nvSpPr>
        <p:spPr>
          <a:xfrm>
            <a:off x="8123425" y="384470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lt2"/>
                </a:solidFill>
                <a:latin typeface="Comfortaa"/>
                <a:ea typeface="Comfortaa"/>
                <a:cs typeface="Comfortaa"/>
                <a:sym typeface="Comfortaa"/>
              </a:rPr>
              <a:t>}</a:t>
            </a:r>
            <a:endParaRPr sz="5000" dirty="0">
              <a:solidFill>
                <a:schemeClr val="lt2"/>
              </a:solidFill>
              <a:latin typeface="Comfortaa"/>
              <a:ea typeface="Comfortaa"/>
              <a:cs typeface="Comfortaa"/>
              <a:sym typeface="Comfortaa"/>
            </a:endParaRPr>
          </a:p>
        </p:txBody>
      </p:sp>
    </p:spTree>
  </p:cSld>
  <p:clrMapOvr>
    <a:masterClrMapping/>
  </p:clrMapOvr>
  <p:transition spd="slow">
    <p:comb/>
  </p:transition>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741</Words>
  <Application>Microsoft Office PowerPoint</Application>
  <PresentationFormat>On-screen Show (16:9)</PresentationFormat>
  <Paragraphs>119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Symbol</vt:lpstr>
      <vt:lpstr>Times New Roman</vt:lpstr>
      <vt:lpstr>Comfortaa</vt:lpstr>
      <vt:lpstr>Bebas Neue</vt:lpstr>
      <vt:lpstr>Arial</vt:lpstr>
      <vt:lpstr>Nunito Light</vt:lpstr>
      <vt:lpstr>Source Code Pro</vt:lpstr>
      <vt:lpstr>Fira Code</vt:lpstr>
      <vt:lpstr>Source Code Pro Medium</vt:lpstr>
      <vt:lpstr>Introduction to Java Programming for High School by Slidesgo</vt:lpstr>
      <vt:lpstr>مشروع  توظيف</vt:lpstr>
      <vt:lpstr>العاملين على هذا المشروع</vt:lpstr>
      <vt:lpstr>PowerPoint Presentation</vt:lpstr>
      <vt:lpstr>اسم المشروع ومحتواه</vt:lpstr>
      <vt:lpstr>مشكلة المشروع</vt:lpstr>
      <vt:lpstr>هدف المشروع</vt:lpstr>
      <vt:lpstr>المنتج النهائي</vt:lpstr>
      <vt:lpstr>PowerPoint Presentation</vt:lpstr>
      <vt:lpstr>الخطوات</vt:lpstr>
      <vt:lpstr>القسم الأول</vt:lpstr>
      <vt:lpstr>القسم الثاني</vt:lpstr>
      <vt:lpstr>PowerPoint Presentation</vt:lpstr>
      <vt:lpstr>مميزات المشروع</vt:lpstr>
      <vt:lpstr>PowerPoint Presentation</vt:lpstr>
      <vt:lpstr>التحديات والصعوبات</vt:lpstr>
      <vt:lpstr>PowerPoint Presentation</vt:lpstr>
      <vt:lpstr>التقنيات المستخدمة</vt:lpstr>
      <vt:lpstr>التقنيات المستخدمة</vt:lpstr>
      <vt:lpstr>PowerPoint Presentation</vt:lpstr>
      <vt:lpstr>ث</vt:lpstr>
      <vt:lpstr>PowerPoint Presentation</vt:lpstr>
      <vt:lpstr>المراجع</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cp:lastModifiedBy>فيصل  عبدالله  قاسم الزهراني</cp:lastModifiedBy>
  <cp:revision>9</cp:revision>
  <dcterms:modified xsi:type="dcterms:W3CDTF">2023-05-31T19:19:46Z</dcterms:modified>
</cp:coreProperties>
</file>