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343E76-903C-4F04-A312-106A890FA89F}">
  <a:tblStyle styleId="{50343E76-903C-4F04-A312-106A890FA8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0c2adf14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0c2adf14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0c2adf14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0c2adf14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0c2adf14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0c2adf14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0c2adf14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0c2adf14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0c2adf14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0c2adf14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0c2adf14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0c2adf14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0c2adf14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0c2adf14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0c2adf14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0c2adf14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0c2adf14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0c2adf14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0c2adf14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0c2adf14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1078452c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1078452c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0c2adf14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0c2adf14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0c2adf14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0c2adf14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1f7a7c80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1f7a7c80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1f7a7c80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1f7a7c80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1f7a7c80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1f7a7c80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1f7a7c80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1f7a7c80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1f7a7c80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01f7a7c80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1f7a7c80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01f7a7c80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01f7a7c80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01f7a7c80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01f7a7c80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01f7a7c80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1078452c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1078452c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01f7a7c80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01f7a7c80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01f7a7c80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01f7a7c80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1078452c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1078452c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1078452c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1078452c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1078452c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1078452c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0c2adf1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0c2adf1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0c2adf14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0c2adf14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0c2adf14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0c2adf14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Introducción Sistemas Informáticos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Conversiones: Binario a decimal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Para calcular su valor decimal, utilizamos el Teorema Fundamental de la  Numeración.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350" y="2002975"/>
            <a:ext cx="639127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Conversiones: Base X a Base 10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Para calcular su valor decimal, utilizamos el Teorema Fundamental de la  Numeración.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267" y="2140475"/>
            <a:ext cx="7492575" cy="14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Conversiones: Octal a Decimal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Para calcular su valor decimal, utilizamos el Teorema Fundamental de la  Numeración.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 rotWithShape="1">
          <a:blip r:embed="rId3">
            <a:alphaModFix/>
          </a:blip>
          <a:srcRect b="1047" l="0" r="0" t="74412"/>
          <a:stretch/>
        </p:blipFill>
        <p:spPr>
          <a:xfrm>
            <a:off x="1504950" y="3587872"/>
            <a:ext cx="6134100" cy="9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 b="72864" l="0" r="0" t="0"/>
          <a:stretch/>
        </p:blipFill>
        <p:spPr>
          <a:xfrm>
            <a:off x="1504950" y="2193441"/>
            <a:ext cx="6134100" cy="10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Conversiones: Decimal a octal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Uno de los métodos más sencillos es el de divisiones sucesivas.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478" y="1864525"/>
            <a:ext cx="3417025" cy="19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Conversiones: Octal a binario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2721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Transformaremos cada cifra a binario usando la siguiente tabla:</a:t>
            </a:r>
            <a:endParaRPr/>
          </a:p>
        </p:txBody>
      </p:sp>
      <p:graphicFrame>
        <p:nvGraphicFramePr>
          <p:cNvPr id="143" name="Google Shape;143;p26"/>
          <p:cNvGraphicFramePr/>
          <p:nvPr/>
        </p:nvGraphicFramePr>
        <p:xfrm>
          <a:off x="926875" y="16950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{50343E76-903C-4F04-A312-106A890FA89F}</a:tableStyleId>
              </a:tblPr>
              <a:tblGrid>
                <a:gridCol w="1473625"/>
                <a:gridCol w="1327325"/>
              </a:tblGrid>
              <a:tr h="23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/>
                        <a:t>OCTAL</a:t>
                      </a:r>
                      <a:endParaRPr b="1" sz="1000"/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/>
                        <a:t>BINARI</a:t>
                      </a:r>
                      <a:endParaRPr b="1" sz="1000"/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23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</a:rPr>
                        <a:t>000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</a:rPr>
                        <a:t>001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</a:rPr>
                        <a:t>010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</a:rPr>
                        <a:t>011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</a:rPr>
                        <a:t>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</a:rPr>
                        <a:t>100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</a:rPr>
                        <a:t>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</a:rPr>
                        <a:t>101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</a:rPr>
                        <a:t>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</a:rPr>
                        <a:t>110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</a:rPr>
                        <a:t>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</a:rPr>
                        <a:t>111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4" name="Google Shape;144;p26"/>
          <p:cNvPicPr preferRelativeResize="0"/>
          <p:nvPr/>
        </p:nvPicPr>
        <p:blipFill rotWithShape="1">
          <a:blip r:embed="rId3">
            <a:alphaModFix/>
          </a:blip>
          <a:srcRect b="0" l="0" r="38321" t="0"/>
          <a:stretch/>
        </p:blipFill>
        <p:spPr>
          <a:xfrm>
            <a:off x="4684550" y="1695025"/>
            <a:ext cx="3818601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Conversiones: Binario a octal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2721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Transformaremos cada cifra a octal usando la siguiente tabla:</a:t>
            </a:r>
            <a:endParaRPr/>
          </a:p>
        </p:txBody>
      </p:sp>
      <p:graphicFrame>
        <p:nvGraphicFramePr>
          <p:cNvPr id="151" name="Google Shape;151;p27"/>
          <p:cNvGraphicFramePr/>
          <p:nvPr/>
        </p:nvGraphicFramePr>
        <p:xfrm>
          <a:off x="926875" y="16950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{50343E76-903C-4F04-A312-106A890FA89F}</a:tableStyleId>
              </a:tblPr>
              <a:tblGrid>
                <a:gridCol w="1473625"/>
                <a:gridCol w="1327325"/>
              </a:tblGrid>
              <a:tr h="23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/>
                        <a:t>OCTAL</a:t>
                      </a:r>
                      <a:endParaRPr b="1" sz="1000"/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/>
                        <a:t>BINARI</a:t>
                      </a:r>
                      <a:endParaRPr b="1" sz="1000"/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23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</a:rPr>
                        <a:t>000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</a:rPr>
                        <a:t>001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</a:rPr>
                        <a:t>010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</a:rPr>
                        <a:t>011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</a:rPr>
                        <a:t>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</a:rPr>
                        <a:t>100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</a:rPr>
                        <a:t>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</a:rPr>
                        <a:t>101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</a:rPr>
                        <a:t>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</a:rPr>
                        <a:t>110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</a:rPr>
                        <a:t>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dk1"/>
                          </a:solidFill>
                        </a:rPr>
                        <a:t>111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413" y="1743075"/>
            <a:ext cx="429577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Conversiones: Hexadecimal a binario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2721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Transformaremos cada cifra a binario usando la siguiente tabla: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675" y="1841500"/>
            <a:ext cx="1609250" cy="1121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4">
            <a:alphaModFix/>
          </a:blip>
          <a:srcRect b="0" l="0" r="0" t="12472"/>
          <a:stretch/>
        </p:blipFill>
        <p:spPr>
          <a:xfrm>
            <a:off x="1314815" y="2963454"/>
            <a:ext cx="1604981" cy="1875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7700" y="2268688"/>
            <a:ext cx="394335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Conversiones: Binario a hexadecimal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2721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Transformaremos cada bloque de bits a hexadecimal usando la siguiente tabla: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675" y="1841500"/>
            <a:ext cx="1609250" cy="1121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 rotWithShape="1">
          <a:blip r:embed="rId4">
            <a:alphaModFix/>
          </a:blip>
          <a:srcRect b="0" l="0" r="0" t="12472"/>
          <a:stretch/>
        </p:blipFill>
        <p:spPr>
          <a:xfrm>
            <a:off x="1314815" y="2963454"/>
            <a:ext cx="1604981" cy="1875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 rotWithShape="1">
          <a:blip r:embed="rId5">
            <a:alphaModFix/>
          </a:blip>
          <a:srcRect b="0" l="0" r="51524" t="0"/>
          <a:stretch/>
        </p:blipFill>
        <p:spPr>
          <a:xfrm>
            <a:off x="4193125" y="2325150"/>
            <a:ext cx="3398300" cy="7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Conversiones: Hexadecimal a decimal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2721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Utilizaremos el TFN de nuevo:</a:t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675" y="1841500"/>
            <a:ext cx="1609250" cy="1121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 rotWithShape="1">
          <a:blip r:embed="rId4">
            <a:alphaModFix/>
          </a:blip>
          <a:srcRect b="0" l="0" r="0" t="12472"/>
          <a:stretch/>
        </p:blipFill>
        <p:spPr>
          <a:xfrm>
            <a:off x="1314815" y="2963454"/>
            <a:ext cx="1604981" cy="1875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5053" y="1995600"/>
            <a:ext cx="3993146" cy="18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Conversiones: Decimal a Hexadecimal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2721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Utilizaremos la división sucesiva:</a:t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675" y="1841500"/>
            <a:ext cx="1609250" cy="1121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 rotWithShape="1">
          <a:blip r:embed="rId4">
            <a:alphaModFix/>
          </a:blip>
          <a:srcRect b="0" l="0" r="0" t="12472"/>
          <a:stretch/>
        </p:blipFill>
        <p:spPr>
          <a:xfrm>
            <a:off x="1314815" y="2963454"/>
            <a:ext cx="1604981" cy="1875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982488"/>
            <a:ext cx="33718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¿Qué es un sistema informático?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Es un sistema que permite almacenar y procesar información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Está formado por: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ca"/>
              <a:t>Datos: </a:t>
            </a:r>
            <a:r>
              <a:rPr lang="ca"/>
              <a:t>Aquellos datos que manipula el sistema informático.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a"/>
              <a:t>Hardware: </a:t>
            </a:r>
            <a:r>
              <a:rPr lang="ca"/>
              <a:t>Toda los componentes físicos del ordenador ( CPU, memoria, sistemas de almacenamiento, etc 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a"/>
              <a:t>Software: </a:t>
            </a:r>
            <a:r>
              <a:rPr lang="ca"/>
              <a:t>El código que se ejecuta en el ordenador, ya sea para comunicarse con el ordenador, o el propio sistema operativo y aplicaciones.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a"/>
              <a:t>Personal </a:t>
            </a:r>
            <a:r>
              <a:rPr b="1" lang="ca"/>
              <a:t>Informático: </a:t>
            </a:r>
            <a:r>
              <a:rPr lang="ca"/>
              <a:t>Personal que utiliza el sistema ( programadores, analistas, usuario final 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Conversiones: Hexadecimal a Octal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2721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Transformaremos hexadecimal a binario y de binario a octal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Conversiones: Octal a hexadecimal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12721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Transformaremos octal a binario y de binario a hexadecimal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Operaciones bit a bit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Son operaciones rápidas soportadas por los procesadores.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Hay diferentes tipos de operaciones a escala de bit: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ca"/>
              <a:t>Operaciones bit a bit: </a:t>
            </a:r>
            <a:r>
              <a:rPr lang="ca"/>
              <a:t>Ejecutan las operaciones lógicas AND, OR, XOR, NOT, etc. Sobre los bits individuales.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a"/>
              <a:t>Operaciones de desplazamiento:</a:t>
            </a:r>
            <a:r>
              <a:rPr lang="ca"/>
              <a:t> Se desplazan los bits en un sentido u otro una o más posiciones.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a"/>
              <a:t>Operaciones de rotación: </a:t>
            </a:r>
            <a:r>
              <a:rPr lang="ca"/>
              <a:t>Se rotan los bits en un sentido u otro una o más posiciones.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Operaciones bit a bit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Como los ordenadores trabajan en binario, </a:t>
            </a:r>
            <a:r>
              <a:rPr lang="ca"/>
              <a:t>llevarán</a:t>
            </a:r>
            <a:r>
              <a:rPr lang="ca"/>
              <a:t> a cabo múltiples operaciones binarias para obtener resultados, se destacan las siguientes: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ca"/>
              <a:t>Invertir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a"/>
              <a:t>Sumar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a"/>
              <a:t>Multiplicar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a"/>
              <a:t>Combinación de las anteriores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Estas operaciones son de gran importancia y se han diseñado pequeños circuitos para realizarlas ( </a:t>
            </a:r>
            <a:r>
              <a:rPr b="1" lang="ca"/>
              <a:t>puertas lógicas ).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Inversor - Puerta NOT	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Esta puerta lógica invierte el bit: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313" y="1780500"/>
            <a:ext cx="3693375" cy="27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Multiplicación Lógica </a:t>
            </a:r>
            <a:r>
              <a:rPr lang="ca"/>
              <a:t>- Puerta AND	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Multiplica el valor de los bits de entrada, puede tener 2 o más entradas.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64" y="1902900"/>
            <a:ext cx="3421325" cy="25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7525" y="2245800"/>
            <a:ext cx="1552100" cy="11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Suma</a:t>
            </a:r>
            <a:r>
              <a:rPr lang="ca"/>
              <a:t> Lógica - Puerta OR	</a:t>
            </a:r>
            <a:endParaRPr/>
          </a:p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Suma los bits de entrada, puede tener 2 o más entradas.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8"/>
          <p:cNvPicPr preferRelativeResize="0"/>
          <p:nvPr/>
        </p:nvPicPr>
        <p:blipFill rotWithShape="1">
          <a:blip r:embed="rId3">
            <a:alphaModFix/>
          </a:blip>
          <a:srcRect b="58881" l="0" r="0" t="0"/>
          <a:stretch/>
        </p:blipFill>
        <p:spPr>
          <a:xfrm>
            <a:off x="2995613" y="1770813"/>
            <a:ext cx="3152775" cy="15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8"/>
          <p:cNvPicPr preferRelativeResize="0"/>
          <p:nvPr/>
        </p:nvPicPr>
        <p:blipFill rotWithShape="1">
          <a:blip r:embed="rId3">
            <a:alphaModFix/>
          </a:blip>
          <a:srcRect b="0" l="0" r="0" t="84473"/>
          <a:stretch/>
        </p:blipFill>
        <p:spPr>
          <a:xfrm>
            <a:off x="2995613" y="3353088"/>
            <a:ext cx="3152775" cy="5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Puerta NAND	</a:t>
            </a:r>
            <a:endParaRPr/>
          </a:p>
        </p:txBody>
      </p:sp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Combina la puerta AND y NOT, puede tener 2 o más entradas.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525" y="1845413"/>
            <a:ext cx="511492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Puerta NOR	</a:t>
            </a:r>
            <a:endParaRPr/>
          </a:p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Combina la puerta OR y NOT, puede tener 2 o más entradas.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588" y="1751638"/>
            <a:ext cx="507682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Puerta XOR	</a:t>
            </a:r>
            <a:endParaRPr/>
          </a:p>
        </p:txBody>
      </p:sp>
      <p:sp>
        <p:nvSpPr>
          <p:cNvPr id="255" name="Google Shape;25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Combina las puertas (NOT, AND y OR ) de manera que el valor de salida solo será 1 en caso de que ambas entradas tengan diferentes valores.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150" y="2032438"/>
            <a:ext cx="44577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Sistemas de representación de la información numérica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Sistema de numeración:</a:t>
            </a:r>
            <a:r>
              <a:rPr lang="ca"/>
              <a:t> Conjuntos de </a:t>
            </a:r>
            <a:r>
              <a:rPr lang="ca"/>
              <a:t>dígitos</a:t>
            </a:r>
            <a:r>
              <a:rPr lang="ca"/>
              <a:t> utilizados para representar cantidades.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Hay múltiples sistemas de numeración, entre los cuales destacaremos los siguientes:</a:t>
            </a:r>
            <a:endParaRPr/>
          </a:p>
          <a:p>
            <a:pPr indent="-334327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a"/>
              <a:t>Decimal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a"/>
              <a:t>Binario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a"/>
              <a:t>Octal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a"/>
              <a:t>Hexadecimal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Cada sistema de numeración tiene una </a:t>
            </a:r>
            <a:r>
              <a:rPr b="1" lang="ca"/>
              <a:t>base </a:t>
            </a:r>
            <a:r>
              <a:rPr lang="ca"/>
              <a:t>que determina el </a:t>
            </a:r>
            <a:r>
              <a:rPr lang="ca"/>
              <a:t>número</a:t>
            </a:r>
            <a:r>
              <a:rPr lang="ca"/>
              <a:t> de </a:t>
            </a:r>
            <a:r>
              <a:rPr lang="ca"/>
              <a:t>símbolos</a:t>
            </a:r>
            <a:r>
              <a:rPr lang="ca"/>
              <a:t> disponibles</a:t>
            </a:r>
            <a:r>
              <a:rPr lang="ca"/>
              <a:t>.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Puerta XNOR	</a:t>
            </a:r>
            <a:endParaRPr/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Combina las puertas (NOT y XOR ) de manera que se invierte el valor de salida de una operación XOR.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50" y="2075013"/>
            <a:ext cx="53721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Introducción a los sistemas operativos</a:t>
            </a:r>
            <a:endParaRPr/>
          </a:p>
        </p:txBody>
      </p:sp>
      <p:sp>
        <p:nvSpPr>
          <p:cNvPr id="269" name="Google Shape;26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 sistema operativo es imprescindible para un ordenador, es el software que permite utilizar el hardware para el uso de cualquier aplicación informática.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Se define como el conjunto de </a:t>
            </a:r>
            <a:r>
              <a:rPr b="1" lang="ca"/>
              <a:t>programas, servicios y funciones</a:t>
            </a:r>
            <a:r>
              <a:rPr lang="ca"/>
              <a:t> que </a:t>
            </a:r>
            <a:r>
              <a:rPr b="1" lang="ca"/>
              <a:t>gestionan y coordinan</a:t>
            </a:r>
            <a:r>
              <a:rPr lang="ca"/>
              <a:t> el funcionamiento del hardware y aplicaciones.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Sistemas analógicos y digitales	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Dependiendo del tipo de dispositivo que estemos utilizando, este puede utilizar magnitudes analógicas o digitales: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/>
              <a:t>Magnitud analógica: </a:t>
            </a:r>
            <a:r>
              <a:rPr lang="ca"/>
              <a:t>Puede tener cualquier tipo de valor dentro de un intervalo continuo. Ej: Un coche se mueve a </a:t>
            </a:r>
            <a:r>
              <a:rPr lang="ca"/>
              <a:t>100 km</a:t>
            </a:r>
            <a:r>
              <a:rPr lang="ca"/>
              <a:t>/h.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a"/>
              <a:t>Magnitud digital: </a:t>
            </a:r>
            <a:r>
              <a:rPr lang="ca"/>
              <a:t>No pueden tener cualquier tipo de valor. Ej: El tiempo se representa en horas, minutos y segundos.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Sistemas de numeración y sus bases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La tecnología digital utiliza muchos sistemas de numeración, entre los que se encuentran: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ca"/>
              <a:t>Sistema decimal (10):</a:t>
            </a:r>
            <a:r>
              <a:rPr lang="ca"/>
              <a:t> Utilizado en nuestro día a día, formado por 10 símbolos (0,1,2,3,4,5,6,7,8,9).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a"/>
              <a:t>Sistema binario (2): </a:t>
            </a:r>
            <a:r>
              <a:rPr lang="ca"/>
              <a:t>Utilizado internamente por los circuitos internos del ordenador, formado por dos </a:t>
            </a:r>
            <a:r>
              <a:rPr lang="ca"/>
              <a:t>símbolos</a:t>
            </a:r>
            <a:r>
              <a:rPr lang="ca"/>
              <a:t> (0,1).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a"/>
              <a:t>Sistema octal (8): </a:t>
            </a:r>
            <a:r>
              <a:rPr lang="ca"/>
              <a:t>Los </a:t>
            </a:r>
            <a:r>
              <a:rPr lang="ca"/>
              <a:t>símbolos</a:t>
            </a:r>
            <a:r>
              <a:rPr lang="ca"/>
              <a:t> disponibles </a:t>
            </a:r>
            <a:r>
              <a:rPr lang="ca"/>
              <a:t>son</a:t>
            </a:r>
            <a:r>
              <a:rPr lang="ca"/>
              <a:t> (0,1,2,3,4,5,6,7).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a"/>
              <a:t>Sistema hexadecimal (16): </a:t>
            </a:r>
            <a:r>
              <a:rPr lang="ca"/>
              <a:t>Se utilizan 16 símbolos ( 0,1,2,3,4,5,6,7,8,9,A,B,C,D,E,F 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Teoría</a:t>
            </a:r>
            <a:r>
              <a:rPr lang="ca"/>
              <a:t> fundamental de la numeración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269625" y="1186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 TFN nos sirve para obtener el valor decimal de un número expresado en otro sistema de numeración, de la siguiente manera: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Ej: Conversión de 1110 ( binario ) a decimal: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1110 -&gt; 0*</a:t>
            </a:r>
            <a:r>
              <a:rPr lang="ca"/>
              <a:t>2^0+1*2^1+1*2^2+1*2^3 = 2+4+8 = 14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000" y="2138350"/>
            <a:ext cx="284797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 sistema binario	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Es un sistema numérico que utiliza dos </a:t>
            </a:r>
            <a:r>
              <a:rPr lang="ca"/>
              <a:t>símbolos</a:t>
            </a:r>
            <a:r>
              <a:rPr lang="ca"/>
              <a:t> para representar </a:t>
            </a:r>
            <a:r>
              <a:rPr lang="ca"/>
              <a:t>números (0,1).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Cada uno de estos valores se llama cifra binaria o bit, y se define como la cantidad más pequeña de representar información.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Las agrupaciones de bits, dependiendo de su longitud reciben un nombre propio.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650" y="2911525"/>
            <a:ext cx="311467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Unidades de medida de cantidad de información	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El bit y byte son unidades de medida de cantidad de información.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Antes estas unidades eran suficientes, pero ahora resultan demasiado pequeñas para los grandes </a:t>
            </a:r>
            <a:r>
              <a:rPr lang="ca"/>
              <a:t>volúmenes</a:t>
            </a:r>
            <a:r>
              <a:rPr lang="ca"/>
              <a:t> de información utilizados en la actualidad.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Hoy en </a:t>
            </a:r>
            <a:r>
              <a:rPr lang="ca"/>
              <a:t>día</a:t>
            </a:r>
            <a:r>
              <a:rPr lang="ca"/>
              <a:t> se utilizan prefijos del SI o bien </a:t>
            </a:r>
            <a:r>
              <a:rPr lang="ca"/>
              <a:t>prefijos</a:t>
            </a:r>
            <a:r>
              <a:rPr lang="ca"/>
              <a:t> binarios.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375" y="2948100"/>
            <a:ext cx="2057400" cy="173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650" y="2948100"/>
            <a:ext cx="2066925" cy="17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Conversiones: Decimal a binario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Uno de los métodos más sencillos es el de divisiones sucesivas.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975" y="2038050"/>
            <a:ext cx="54006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