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594" r:id="rId2"/>
    <p:sldId id="609" r:id="rId3"/>
    <p:sldId id="620" r:id="rId4"/>
    <p:sldId id="608" r:id="rId5"/>
    <p:sldId id="619" r:id="rId6"/>
    <p:sldId id="616" r:id="rId7"/>
    <p:sldId id="617" r:id="rId8"/>
    <p:sldId id="618" r:id="rId9"/>
    <p:sldId id="621" r:id="rId10"/>
    <p:sldId id="623" r:id="rId11"/>
    <p:sldId id="622" r:id="rId12"/>
    <p:sldId id="624" r:id="rId13"/>
    <p:sldId id="611" r:id="rId14"/>
    <p:sldId id="613" r:id="rId15"/>
    <p:sldId id="262" r:id="rId16"/>
    <p:sldId id="258" r:id="rId17"/>
    <p:sldId id="259" r:id="rId18"/>
    <p:sldId id="260" r:id="rId19"/>
    <p:sldId id="261" r:id="rId20"/>
    <p:sldId id="263" r:id="rId21"/>
    <p:sldId id="264" r:id="rId22"/>
    <p:sldId id="265" r:id="rId23"/>
    <p:sldId id="266" r:id="rId24"/>
    <p:sldId id="267" r:id="rId25"/>
    <p:sldId id="632" r:id="rId26"/>
    <p:sldId id="633" r:id="rId27"/>
    <p:sldId id="635" r:id="rId28"/>
    <p:sldId id="634" r:id="rId29"/>
    <p:sldId id="629" r:id="rId30"/>
    <p:sldId id="630" r:id="rId31"/>
    <p:sldId id="625" r:id="rId32"/>
    <p:sldId id="627" r:id="rId33"/>
    <p:sldId id="626" r:id="rId34"/>
    <p:sldId id="631" r:id="rId35"/>
    <p:sldId id="628" r:id="rId36"/>
    <p:sldId id="614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0C0"/>
    <a:srgbClr val="60040D"/>
    <a:srgbClr val="3DBAFF"/>
    <a:srgbClr val="F7B0FF"/>
    <a:srgbClr val="00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0" autoAdjust="0"/>
    <p:restoredTop sz="95073" autoAdjust="0"/>
  </p:normalViewPr>
  <p:slideViewPr>
    <p:cSldViewPr snapToGrid="0">
      <p:cViewPr varScale="1">
        <p:scale>
          <a:sx n="94" d="100"/>
          <a:sy n="94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5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996CB-55A8-4147-A58F-ABD19AC627D3}" type="datetimeFigureOut">
              <a:rPr kumimoji="1" lang="zh-TW" altLang="en-US" smtClean="0"/>
              <a:t>2018/10/6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326A8-0802-2649-8568-3EAD7545F5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82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3A612-CBBD-724A-9304-1C0CE4C584E2}" type="datetimeFigureOut">
              <a:rPr kumimoji="1" lang="zh-TW" altLang="en-US" smtClean="0"/>
              <a:t>2018/10/6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0B92A-C075-9E4B-B0CD-66C966D64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6036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0B92A-C075-9E4B-B0CD-66C966D6491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966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B92A-C075-9E4B-B0CD-66C966D6491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272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B92A-C075-9E4B-B0CD-66C966D6491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2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B92A-C075-9E4B-B0CD-66C966D6491D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1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B92A-C075-9E4B-B0CD-66C966D6491D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036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0B92A-C075-9E4B-B0CD-66C966D6491D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65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613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292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6227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968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692150"/>
            <a:ext cx="2058988" cy="5400675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9325" cy="5400675"/>
          </a:xfrm>
        </p:spPr>
        <p:txBody>
          <a:bodyPr vert="eaVert"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 baseline="0">
                <a:latin typeface="Times New Roman" panose="02020603050405020304" pitchFamily="18" charset="0"/>
              </a:defRPr>
            </a:lvl1pPr>
            <a:lvl2pPr>
              <a:spcBef>
                <a:spcPts val="600"/>
              </a:spcBef>
              <a:defRPr baseline="0">
                <a:latin typeface="Times New Roman" panose="02020603050405020304" pitchFamily="18" charset="0"/>
                <a:ea typeface="+mn-ea"/>
                <a:cs typeface="BiauKai" charset="-120"/>
              </a:defRPr>
            </a:lvl2pPr>
            <a:lvl3pPr>
              <a:spcBef>
                <a:spcPts val="600"/>
              </a:spcBef>
              <a:defRPr baseline="0">
                <a:latin typeface="Times New Roman" panose="02020603050405020304" pitchFamily="18" charset="0"/>
                <a:ea typeface="+mn-ea"/>
                <a:cs typeface="BiauKai" charset="-120"/>
              </a:defRPr>
            </a:lvl3pPr>
            <a:lvl4pPr>
              <a:spcBef>
                <a:spcPts val="600"/>
              </a:spcBef>
              <a:defRPr baseline="0">
                <a:latin typeface="Times New Roman" panose="02020603050405020304" pitchFamily="18" charset="0"/>
                <a:ea typeface="+mn-ea"/>
                <a:cs typeface="BiauKai" charset="-120"/>
              </a:defRPr>
            </a:lvl4pPr>
            <a:lvl5pPr>
              <a:spcBef>
                <a:spcPts val="600"/>
              </a:spcBef>
              <a:defRPr baseline="0">
                <a:latin typeface="Times New Roman" panose="02020603050405020304" pitchFamily="18" charset="0"/>
                <a:ea typeface="+mn-ea"/>
                <a:cs typeface="BiauKai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95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29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705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706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80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21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5798" y="199234"/>
            <a:ext cx="8305087" cy="77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5799" y="1058429"/>
            <a:ext cx="8305087" cy="530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18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FF60489A-2773-1D46-A72D-F0D1CB87AAE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2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A5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005A58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r.itc.ntnu.edu.tw/lre/clp14csc_release1.1.z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r.itc.ntnu.edu.tw/lre/sighan8csc_release1.0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s11643.gov.tw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ntnu.edu.tw/~samtseng/papers/p429-tseng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r.itc.ntnu.edu.tw/lre/sighan7csc_release1.0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15B68-6D26-8840-939B-71ED0254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700088"/>
            <a:ext cx="8229601" cy="3369888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華語文教學應用軟體競賽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五、文本中錯別字偵測改錯系統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rgbClr val="002060"/>
                </a:solidFill>
              </a:rPr>
              <a:t>NTNU-NCU</a:t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zh-TW" altLang="en-US" dirty="0">
                <a:solidFill>
                  <a:srgbClr val="002060"/>
                </a:solidFill>
              </a:rPr>
              <a:t>中文錯別字</a:t>
            </a:r>
            <a:br>
              <a:rPr lang="en-US" altLang="zh-TW" dirty="0">
                <a:solidFill>
                  <a:srgbClr val="002060"/>
                </a:solidFill>
              </a:rPr>
            </a:br>
            <a:r>
              <a:rPr lang="zh-TW" altLang="en-US" dirty="0">
                <a:solidFill>
                  <a:srgbClr val="002060"/>
                </a:solidFill>
              </a:rPr>
              <a:t>偵測改錯系統</a:t>
            </a:r>
            <a:endParaRPr kumimoji="1"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5CCF72-EDB2-8243-80EB-ABCA7E62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8858" y="4554071"/>
            <a:ext cx="4554272" cy="1470212"/>
          </a:xfrm>
        </p:spPr>
        <p:txBody>
          <a:bodyPr/>
          <a:lstStyle/>
          <a:p>
            <a:pPr algn="ctr"/>
            <a:r>
              <a:rPr kumimoji="1" lang="zh-Hant" altLang="en-US" dirty="0"/>
              <a:t>曾元顯</a:t>
            </a:r>
            <a:r>
              <a:rPr kumimoji="1" lang="en-US" altLang="zh-Hant" dirty="0"/>
              <a:t>, </a:t>
            </a:r>
            <a:r>
              <a:rPr lang="zh-CN" altLang="en-US" dirty="0"/>
              <a:t>李龍豪</a:t>
            </a:r>
            <a:endParaRPr lang="en-US" altLang="zh-CN" dirty="0"/>
          </a:p>
          <a:p>
            <a:pPr algn="ctr"/>
            <a:r>
              <a:rPr lang="zh-TW" altLang="en-US" dirty="0"/>
              <a:t>李葵慶</a:t>
            </a:r>
            <a:r>
              <a:rPr lang="en-US" altLang="zh-TW" dirty="0"/>
              <a:t>, </a:t>
            </a:r>
            <a:r>
              <a:rPr lang="zh-TW" altLang="en-US" dirty="0"/>
              <a:t>林郁綺</a:t>
            </a:r>
            <a:r>
              <a:rPr lang="en-US" altLang="zh-TW" dirty="0"/>
              <a:t>, </a:t>
            </a:r>
            <a:r>
              <a:rPr lang="zh-TW" altLang="en-US" dirty="0"/>
              <a:t>吳玟萱</a:t>
            </a:r>
          </a:p>
          <a:p>
            <a:pPr algn="ctr"/>
            <a:r>
              <a:rPr kumimoji="1" lang="en-US" altLang="zh-TW" dirty="0"/>
              <a:t>2018/10/06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04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FFCC-39B5-C64C-8F8D-9D255773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4D33E-C077-814B-B07D-913AC1EA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TW" dirty="0"/>
          </a:p>
          <a:p>
            <a:r>
              <a:rPr lang="en-GB" altLang="zh-TW" dirty="0"/>
              <a:t>Liang-</a:t>
            </a:r>
            <a:r>
              <a:rPr lang="en-GB" altLang="zh-TW" dirty="0" err="1"/>
              <a:t>Chih</a:t>
            </a:r>
            <a:r>
              <a:rPr lang="en-GB" altLang="zh-TW" dirty="0"/>
              <a:t> Yu, </a:t>
            </a:r>
            <a:r>
              <a:rPr lang="en-GB" altLang="zh-TW" b="1" dirty="0"/>
              <a:t>Lung-Hao Lee</a:t>
            </a:r>
            <a:r>
              <a:rPr lang="en-GB" altLang="zh-TW" dirty="0"/>
              <a:t>, </a:t>
            </a:r>
            <a:r>
              <a:rPr lang="en-GB" altLang="zh-TW" b="1" dirty="0"/>
              <a:t>Yuen-Hsien Tseng</a:t>
            </a:r>
            <a:r>
              <a:rPr lang="en-GB" altLang="zh-TW" dirty="0"/>
              <a:t> and </a:t>
            </a:r>
            <a:r>
              <a:rPr lang="en-GB" altLang="zh-TW" dirty="0" err="1"/>
              <a:t>Hsin-Hsi</a:t>
            </a:r>
            <a:r>
              <a:rPr lang="en-GB" altLang="zh-TW" dirty="0"/>
              <a:t> Chen (2014). </a:t>
            </a:r>
            <a:r>
              <a:rPr lang="en-GB" altLang="zh-TW" b="1" dirty="0">
                <a:solidFill>
                  <a:srgbClr val="60040D"/>
                </a:solidFill>
              </a:rPr>
              <a:t>Overview of SIGHAN 2014 Bake-off for Chinese Spelling Check</a:t>
            </a:r>
            <a:r>
              <a:rPr lang="en-GB" altLang="zh-TW" dirty="0"/>
              <a:t>. In Proceedings of CLP'14,  pp. 126-132.</a:t>
            </a:r>
          </a:p>
          <a:p>
            <a:endParaRPr lang="en-GB" altLang="zh-TW" dirty="0"/>
          </a:p>
          <a:p>
            <a:r>
              <a:rPr lang="en-GB" altLang="zh-TW" dirty="0"/>
              <a:t>CLP </a:t>
            </a:r>
            <a:r>
              <a:rPr lang="en-GB" altLang="zh-TW" b="1" dirty="0">
                <a:solidFill>
                  <a:srgbClr val="60040D"/>
                </a:solidFill>
              </a:rPr>
              <a:t>2014</a:t>
            </a:r>
            <a:r>
              <a:rPr lang="en-GB" altLang="zh-TW" dirty="0"/>
              <a:t> Bake-off</a:t>
            </a:r>
            <a:r>
              <a:rPr lang="zh-TW" altLang="en-US" dirty="0"/>
              <a:t> </a:t>
            </a:r>
            <a:r>
              <a:rPr lang="en-US" altLang="zh-TW" dirty="0"/>
              <a:t>Dataset </a:t>
            </a:r>
            <a:r>
              <a:rPr lang="en-GB" altLang="zh-TW" dirty="0"/>
              <a:t>:  </a:t>
            </a:r>
            <a:r>
              <a:rPr lang="en-GB" altLang="zh-TW" dirty="0">
                <a:hlinkClick r:id="rId2"/>
              </a:rPr>
              <a:t>http://ir.itc.ntnu.edu.tw/lre/clp14csc_release1.1.zip</a:t>
            </a:r>
            <a:endParaRPr lang="en-GB" altLang="zh-TW" dirty="0"/>
          </a:p>
          <a:p>
            <a:endParaRPr lang="en-GB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2F9C50-0A94-D44D-9519-36B8DB020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9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574D8-668A-AD42-99DD-93FC414F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2DB94-CDFB-8946-ADD8-DF2798F9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TW" b="1" dirty="0"/>
          </a:p>
          <a:p>
            <a:r>
              <a:rPr lang="en-GB" altLang="zh-TW" b="1" dirty="0"/>
              <a:t>Yuen-Hsien Tseng</a:t>
            </a:r>
            <a:r>
              <a:rPr lang="en-GB" altLang="zh-TW" dirty="0"/>
              <a:t>, </a:t>
            </a:r>
            <a:r>
              <a:rPr lang="en-GB" altLang="zh-TW" b="1" dirty="0"/>
              <a:t>Lung-Hao Lee</a:t>
            </a:r>
            <a:r>
              <a:rPr lang="en-GB" altLang="zh-TW" dirty="0"/>
              <a:t>, Li-Ping Chang, and </a:t>
            </a:r>
            <a:r>
              <a:rPr lang="en-GB" altLang="zh-TW" dirty="0" err="1"/>
              <a:t>Hsin-Hsi</a:t>
            </a:r>
            <a:r>
              <a:rPr lang="en-GB" altLang="zh-TW" dirty="0"/>
              <a:t> Chen (2015). </a:t>
            </a:r>
            <a:r>
              <a:rPr lang="en-GB" altLang="zh-TW" b="1" dirty="0">
                <a:solidFill>
                  <a:srgbClr val="60040D"/>
                </a:solidFill>
              </a:rPr>
              <a:t>Introduction to SIGHAN 2015 Bake-off for Chinese Spelling Check</a:t>
            </a:r>
            <a:r>
              <a:rPr lang="en-GB" altLang="zh-TW" dirty="0"/>
              <a:t>. In Proceedings of SIGHAN'15, pp. 32-37. </a:t>
            </a:r>
          </a:p>
          <a:p>
            <a:endParaRPr lang="en-GB" altLang="zh-TW" dirty="0"/>
          </a:p>
          <a:p>
            <a:r>
              <a:rPr lang="en-GB" altLang="zh-TW" dirty="0"/>
              <a:t>SIGHAN </a:t>
            </a:r>
            <a:r>
              <a:rPr lang="en-GB" altLang="zh-TW" b="1" dirty="0">
                <a:solidFill>
                  <a:srgbClr val="60040D"/>
                </a:solidFill>
              </a:rPr>
              <a:t>2015</a:t>
            </a:r>
            <a:r>
              <a:rPr lang="en-GB" altLang="zh-TW" dirty="0"/>
              <a:t> Bake-off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r>
              <a:rPr lang="en-GB" altLang="zh-TW" dirty="0"/>
              <a:t>:  </a:t>
            </a:r>
            <a:r>
              <a:rPr lang="en-GB" altLang="zh-TW" sz="2800" dirty="0">
                <a:hlinkClick r:id="rId2"/>
              </a:rPr>
              <a:t>http://ir.itc.ntnu.edu.tw/lre/sighan8csc_release1.0.zip</a:t>
            </a:r>
            <a:endParaRPr lang="en-GB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58717-C5F1-AC4C-8740-68274FB1E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35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2B7BE-6618-B249-8D3E-8834B445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ECFDF-69C4-7C4D-BFC1-67E307DA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今年參賽，希望培養學生，延續這樣的研究</a:t>
            </a:r>
            <a:endParaRPr lang="en-US" altLang="zh-CN" sz="3200" dirty="0"/>
          </a:p>
          <a:p>
            <a:endParaRPr kumimoji="1"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DB1E89-0124-2745-990E-F15DCE73B6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92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CA2C8-6FFC-6E44-833F-8BDC334E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kumimoji="1" lang="zh-TW" altLang="en-US" sz="3600" b="1" baseline="0" dirty="0">
                <a:solidFill>
                  <a:srgbClr val="005A58"/>
                </a:solidFill>
                <a:effectLst/>
                <a:latin typeface="+mj-lt"/>
                <a:ea typeface="+mj-ea"/>
                <a:cs typeface="+mj-cs"/>
              </a:rPr>
              <a:t>核心功能描述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F9730-BC85-5340-B0EF-08E682B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核心功能：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輸入：一句中文句子</a:t>
            </a:r>
            <a:endParaRPr kumimoji="1" lang="en-US" altLang="zh-TW" dirty="0"/>
          </a:p>
          <a:p>
            <a:pPr lvl="1"/>
            <a:r>
              <a:rPr lang="zh-TW" altLang="en-US" dirty="0"/>
              <a:t>輸出：偵測輸入句子中的錯字，並給出候選字</a:t>
            </a:r>
            <a:endParaRPr lang="en-US" altLang="zh-TW" dirty="0"/>
          </a:p>
          <a:p>
            <a:endParaRPr lang="en-US" altLang="zh-TW" dirty="0"/>
          </a:p>
          <a:p>
            <a:r>
              <a:rPr lang="zh-CN" altLang="en-US" dirty="0"/>
              <a:t>基本的演算法：</a:t>
            </a:r>
            <a:endParaRPr lang="en-US" altLang="zh-CN" dirty="0"/>
          </a:p>
          <a:p>
            <a:pPr lvl="1"/>
            <a:r>
              <a:rPr lang="zh-CN" altLang="en-US" dirty="0"/>
              <a:t>以資料驅動方式，偵測、改錯</a:t>
            </a:r>
            <a:endParaRPr lang="en-US" altLang="zh-CN" dirty="0"/>
          </a:p>
          <a:p>
            <a:pPr lvl="1"/>
            <a:r>
              <a:rPr lang="zh-CN" altLang="en-US" dirty="0"/>
              <a:t>正確的斷詞語料越多，效果越好</a:t>
            </a:r>
            <a:endParaRPr lang="en-US" altLang="zh-CN" dirty="0"/>
          </a:p>
          <a:p>
            <a:pPr lvl="1"/>
            <a:endParaRPr lang="en-US" altLang="zh-TW" dirty="0"/>
          </a:p>
          <a:p>
            <a:r>
              <a:rPr lang="zh-CN" altLang="en-US" dirty="0"/>
              <a:t>透過雲端大數據技術，讓客戶端軟體彈性使用</a:t>
            </a:r>
            <a:endParaRPr lang="en-US" altLang="zh-TW" dirty="0"/>
          </a:p>
          <a:p>
            <a:r>
              <a:rPr lang="zh-TW" altLang="en-US" dirty="0"/>
              <a:t>以 </a:t>
            </a:r>
            <a:r>
              <a:rPr lang="en-US" altLang="zh-TW" dirty="0"/>
              <a:t>RESTful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r>
              <a:rPr lang="zh-TW" altLang="en-US" dirty="0"/>
              <a:t> 當作輸入、輸出之溝通媒介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8E3E79-A39F-2749-B56B-7986C6E88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523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C4C7BC3-31A4-764C-8404-682A132B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8" y="199234"/>
            <a:ext cx="8305087" cy="1286666"/>
          </a:xfrm>
        </p:spPr>
        <p:txBody>
          <a:bodyPr/>
          <a:lstStyle/>
          <a:p>
            <a:r>
              <a:rPr lang="zh-TW" altLang="en-US" sz="4800" dirty="0"/>
              <a:t>系統架構</a:t>
            </a:r>
            <a:endParaRPr kumimoji="1" lang="zh-TW" altLang="en-US" sz="4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AF2CC-4FD1-2C4B-B047-64F2DDE8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004645-C3D1-1C45-A62F-F177BB1476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1485900"/>
            <a:ext cx="8278585" cy="47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 (Web service)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91" y="1467045"/>
            <a:ext cx="8674227" cy="346165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We adopt “</a:t>
            </a:r>
            <a:r>
              <a:rPr lang="en-US" altLang="zh-TW" sz="2000" b="1" dirty="0">
                <a:hlinkClick r:id="rId2"/>
              </a:rPr>
              <a:t>Flask</a:t>
            </a:r>
            <a:r>
              <a:rPr lang="en-US" altLang="zh-TW" sz="2000" dirty="0"/>
              <a:t>” to implement the web service (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index.py</a:t>
            </a:r>
            <a:r>
              <a:rPr lang="en-US" altLang="zh-TW" sz="2000" dirty="0"/>
              <a:t>). Currently, we open two interfaces:</a:t>
            </a:r>
          </a:p>
          <a:p>
            <a:pPr lvl="1"/>
            <a:r>
              <a:rPr lang="en-US" altLang="zh-TW" sz="1800" b="1" dirty="0">
                <a:solidFill>
                  <a:srgbClr val="7030A0"/>
                </a:solidFill>
              </a:rPr>
              <a:t>/api/v1/query </a:t>
            </a:r>
            <a:r>
              <a:rPr lang="en-US" altLang="zh-TW" sz="1800" dirty="0"/>
              <a:t>: Receive query from front end. One received data example as below: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lvl="1"/>
            <a:r>
              <a:rPr lang="en-US" altLang="zh-TW" sz="1800" b="1" dirty="0">
                <a:solidFill>
                  <a:srgbClr val="7030A0"/>
                </a:solidFill>
              </a:rPr>
              <a:t>/</a:t>
            </a:r>
            <a:r>
              <a:rPr lang="en-US" altLang="zh-TW" sz="1800" b="1" dirty="0" err="1">
                <a:solidFill>
                  <a:srgbClr val="7030A0"/>
                </a:solidFill>
              </a:rPr>
              <a:t>api</a:t>
            </a:r>
            <a:r>
              <a:rPr lang="en-US" altLang="zh-TW" sz="1800" b="1" dirty="0">
                <a:solidFill>
                  <a:srgbClr val="7030A0"/>
                </a:solidFill>
              </a:rPr>
              <a:t>/v1/task/&lt;</a:t>
            </a:r>
            <a:r>
              <a:rPr lang="en-US" altLang="zh-TW" sz="1800" b="1" i="1" dirty="0">
                <a:solidFill>
                  <a:srgbClr val="7030A0"/>
                </a:solidFill>
              </a:rPr>
              <a:t>task_id</a:t>
            </a:r>
            <a:r>
              <a:rPr lang="en-US" altLang="zh-TW" sz="1800" b="1" dirty="0">
                <a:solidFill>
                  <a:srgbClr val="7030A0"/>
                </a:solidFill>
              </a:rPr>
              <a:t>&gt; </a:t>
            </a:r>
            <a:r>
              <a:rPr lang="en-US" altLang="zh-TW" sz="1800" dirty="0"/>
              <a:t>:  Front end will use this API to retrieve processed result. One output example as below: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176EFAF-B755-2847-9970-BF3FC3C72E66}"/>
              </a:ext>
            </a:extLst>
          </p:cNvPr>
          <p:cNvGrpSpPr/>
          <p:nvPr/>
        </p:nvGrpSpPr>
        <p:grpSpPr>
          <a:xfrm>
            <a:off x="167950" y="2491114"/>
            <a:ext cx="8908403" cy="1132043"/>
            <a:chOff x="167950" y="2491114"/>
            <a:chExt cx="8908403" cy="113204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66BCA9C-6977-45D6-B517-64E655037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51" y="2491114"/>
              <a:ext cx="8908402" cy="1132043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7E4FB4C-A441-485D-9281-F2A72B8402CA}"/>
                </a:ext>
              </a:extLst>
            </p:cNvPr>
            <p:cNvCxnSpPr/>
            <p:nvPr/>
          </p:nvCxnSpPr>
          <p:spPr>
            <a:xfrm>
              <a:off x="167950" y="2774827"/>
              <a:ext cx="85876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7AA4F8-F807-4118-865C-5016E41C22D9}"/>
                </a:ext>
              </a:extLst>
            </p:cNvPr>
            <p:cNvSpPr/>
            <p:nvPr/>
          </p:nvSpPr>
          <p:spPr>
            <a:xfrm>
              <a:off x="719091" y="3127714"/>
              <a:ext cx="2303756" cy="246347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7548809-1365-4144-A5BB-50588094150F}"/>
                </a:ext>
              </a:extLst>
            </p:cNvPr>
            <p:cNvSpPr txBox="1"/>
            <p:nvPr/>
          </p:nvSpPr>
          <p:spPr>
            <a:xfrm>
              <a:off x="6182287" y="2781676"/>
              <a:ext cx="278153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rgbClr val="FF0000"/>
                  </a:solidFill>
                </a:rPr>
                <a:t>Backend/Frontend exchange data</a:t>
              </a:r>
            </a:p>
            <a:p>
              <a:r>
                <a:rPr lang="en-US" altLang="zh-TW" sz="1350" dirty="0">
                  <a:solidFill>
                    <a:srgbClr val="FF0000"/>
                  </a:solidFill>
                </a:rPr>
                <a:t>in json format.</a:t>
              </a:r>
              <a:endParaRPr lang="zh-TW" altLang="en-US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A6E762-1C99-4002-8420-7CBBF6E9ABA5}"/>
                </a:ext>
              </a:extLst>
            </p:cNvPr>
            <p:cNvSpPr txBox="1"/>
            <p:nvPr/>
          </p:nvSpPr>
          <p:spPr>
            <a:xfrm>
              <a:off x="3022847" y="3097062"/>
              <a:ext cx="147348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rgbClr val="FFFF00"/>
                  </a:solidFill>
                </a:rPr>
                <a:t>Processed result</a:t>
              </a:r>
              <a:endParaRPr lang="zh-TW" altLang="en-US" sz="135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2277E3-4749-3641-8B47-B72C97573853}"/>
              </a:ext>
            </a:extLst>
          </p:cNvPr>
          <p:cNvGrpSpPr/>
          <p:nvPr/>
        </p:nvGrpSpPr>
        <p:grpSpPr>
          <a:xfrm>
            <a:off x="1090595" y="4558625"/>
            <a:ext cx="4444651" cy="1821911"/>
            <a:chOff x="1090595" y="4558625"/>
            <a:chExt cx="4444651" cy="182191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27B80602-68DC-429B-8041-C3CE93E4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595" y="4558625"/>
              <a:ext cx="4079651" cy="1821911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32D2B7F-60D5-4E37-8FAF-487D0DE87A29}"/>
                </a:ext>
              </a:extLst>
            </p:cNvPr>
            <p:cNvSpPr txBox="1"/>
            <p:nvPr/>
          </p:nvSpPr>
          <p:spPr>
            <a:xfrm>
              <a:off x="3130420" y="4674784"/>
              <a:ext cx="2404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C000"/>
                  </a:solidFill>
                </a:rPr>
                <a:t>The word position in sentence</a:t>
              </a:r>
              <a:endParaRPr lang="zh-TW" altLang="en-US" sz="12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4F541D8-DF24-41E0-B922-796E4A2B094D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2283783" y="4813284"/>
              <a:ext cx="846637" cy="18906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483C14E-998F-4E25-8E23-F428FD112AF0}"/>
                </a:ext>
              </a:extLst>
            </p:cNvPr>
            <p:cNvSpPr txBox="1"/>
            <p:nvPr/>
          </p:nvSpPr>
          <p:spPr>
            <a:xfrm>
              <a:off x="3442562" y="4928700"/>
              <a:ext cx="2060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0070C0"/>
                  </a:solidFill>
                </a:rPr>
                <a:t>The reason of suggestion</a:t>
              </a:r>
              <a:endParaRPr lang="zh-TW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840F9AE4-611A-4BB3-A7DD-61A15E08628B}"/>
                </a:ext>
              </a:extLst>
            </p:cNvPr>
            <p:cNvCxnSpPr/>
            <p:nvPr/>
          </p:nvCxnSpPr>
          <p:spPr>
            <a:xfrm flipH="1">
              <a:off x="2707101" y="5050837"/>
              <a:ext cx="728558" cy="2437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AAA4EA-DDAB-4F3E-B2CF-122A4B4D84A3}"/>
                </a:ext>
              </a:extLst>
            </p:cNvPr>
            <p:cNvSpPr/>
            <p:nvPr/>
          </p:nvSpPr>
          <p:spPr>
            <a:xfrm>
              <a:off x="1511423" y="5415164"/>
              <a:ext cx="1195677" cy="52600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2B9454-D0EA-4CEE-8CF9-49F6DF26077A}"/>
                </a:ext>
              </a:extLst>
            </p:cNvPr>
            <p:cNvSpPr txBox="1"/>
            <p:nvPr/>
          </p:nvSpPr>
          <p:spPr>
            <a:xfrm>
              <a:off x="2692371" y="5377087"/>
              <a:ext cx="2323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00B050"/>
                  </a:solidFill>
                </a:rPr>
                <a:t>Character list for suggestion </a:t>
              </a:r>
              <a:endParaRPr lang="zh-TW" alt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49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 (Sentence Processor)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3" y="1349115"/>
            <a:ext cx="8244590" cy="3383377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 backend integrated two approaches in processing sentence:</a:t>
            </a:r>
          </a:p>
          <a:p>
            <a:pPr lvl="1"/>
            <a:r>
              <a:rPr lang="en-US" altLang="zh-TW" sz="1800" dirty="0"/>
              <a:t>Adopt </a:t>
            </a:r>
            <a:r>
              <a:rPr lang="en-US" altLang="zh-TW" sz="1800" b="1" dirty="0">
                <a:hlinkClick r:id="rId2"/>
              </a:rPr>
              <a:t>Spark</a:t>
            </a:r>
            <a:r>
              <a:rPr lang="en-US" altLang="zh-TW" sz="1800" dirty="0"/>
              <a:t> in handling big data with tons of pre-processed sentences. So we can pick up the sentence with best similarity and look for possible suggestion/correction if any. (</a:t>
            </a:r>
            <a:r>
              <a:rPr lang="en-US" altLang="zh-TW" sz="1800" dirty="0">
                <a:solidFill>
                  <a:schemeClr val="accent2">
                    <a:lumMod val="50000"/>
                  </a:schemeClr>
                </a:solidFill>
              </a:rPr>
              <a:t>Check </a:t>
            </a:r>
            <a:r>
              <a:rPr lang="en-US" altLang="zh-TW" sz="1800" dirty="0">
                <a:solidFill>
                  <a:schemeClr val="accent6">
                    <a:lumMod val="50000"/>
                  </a:schemeClr>
                </a:solidFill>
              </a:rPr>
              <a:t>test_submit.sh</a:t>
            </a:r>
            <a:r>
              <a:rPr lang="en-US" altLang="zh-TW" sz="1800" dirty="0"/>
              <a:t>)</a:t>
            </a:r>
          </a:p>
          <a:p>
            <a:pPr lvl="1"/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342900" lvl="1" indent="0">
              <a:buNone/>
            </a:pPr>
            <a:endParaRPr lang="en-US" altLang="zh-TW" sz="1800" dirty="0"/>
          </a:p>
          <a:p>
            <a:pPr lvl="1"/>
            <a:r>
              <a:rPr lang="en-US" altLang="zh-TW" sz="1800" dirty="0"/>
              <a:t>Implement TPS (Token Path Search) algorithm to look for best tokenized result based on given sentence.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7E8C87B-FF9F-EC49-BDCE-DB764F39E252}"/>
              </a:ext>
            </a:extLst>
          </p:cNvPr>
          <p:cNvGrpSpPr/>
          <p:nvPr/>
        </p:nvGrpSpPr>
        <p:grpSpPr>
          <a:xfrm>
            <a:off x="1199142" y="2662991"/>
            <a:ext cx="7226905" cy="1294671"/>
            <a:chOff x="1199142" y="2662991"/>
            <a:chExt cx="7226905" cy="129467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DFDBBFC-AB85-4916-B716-EEAE4286A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142" y="2662991"/>
              <a:ext cx="7137602" cy="121460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61339B-7F81-4A1D-B2CF-4C2C4F35C99D}"/>
                </a:ext>
              </a:extLst>
            </p:cNvPr>
            <p:cNvSpPr/>
            <p:nvPr/>
          </p:nvSpPr>
          <p:spPr>
            <a:xfrm>
              <a:off x="4100805" y="3114397"/>
              <a:ext cx="671804" cy="1997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29EE59-E3A6-44A2-BFF7-CD659A544148}"/>
                </a:ext>
              </a:extLst>
            </p:cNvPr>
            <p:cNvCxnSpPr/>
            <p:nvPr/>
          </p:nvCxnSpPr>
          <p:spPr>
            <a:xfrm>
              <a:off x="6891291" y="3314892"/>
              <a:ext cx="116519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905A02-B399-42D9-AE1B-DB157A526987}"/>
                </a:ext>
              </a:extLst>
            </p:cNvPr>
            <p:cNvSpPr/>
            <p:nvPr/>
          </p:nvSpPr>
          <p:spPr>
            <a:xfrm>
              <a:off x="1737804" y="3429000"/>
              <a:ext cx="2834196" cy="19142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A0F8670-28A3-4954-9900-3BEC808DCDE0}"/>
                </a:ext>
              </a:extLst>
            </p:cNvPr>
            <p:cNvSpPr txBox="1"/>
            <p:nvPr/>
          </p:nvSpPr>
          <p:spPr>
            <a:xfrm>
              <a:off x="5955835" y="3323817"/>
              <a:ext cx="2470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B050"/>
                  </a:solidFill>
                </a:rPr>
                <a:t>The sentence in corpus with best similarity from input sentence.</a:t>
              </a:r>
              <a:endParaRPr lang="zh-TW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013B7D-7DB1-4958-B936-2462BF1A1C60}"/>
                </a:ext>
              </a:extLst>
            </p:cNvPr>
            <p:cNvSpPr txBox="1"/>
            <p:nvPr/>
          </p:nvSpPr>
          <p:spPr>
            <a:xfrm>
              <a:off x="1839393" y="3680663"/>
              <a:ext cx="4116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FF00"/>
                  </a:solidFill>
                </a:rPr>
                <a:t>Look for suggestion by difference between two sentences.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0E82E95-9915-A94C-A4EE-5F21804DB00A}"/>
              </a:ext>
            </a:extLst>
          </p:cNvPr>
          <p:cNvGrpSpPr/>
          <p:nvPr/>
        </p:nvGrpSpPr>
        <p:grpSpPr>
          <a:xfrm>
            <a:off x="1204578" y="4732492"/>
            <a:ext cx="4751257" cy="1112709"/>
            <a:chOff x="1211577" y="4349660"/>
            <a:chExt cx="4751257" cy="111270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28C846A8-3924-433B-A10A-2E734FC03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577" y="4349660"/>
              <a:ext cx="4751257" cy="614448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1A1A76-16A6-4C85-98A4-A29B5379B472}"/>
                </a:ext>
              </a:extLst>
            </p:cNvPr>
            <p:cNvSpPr/>
            <p:nvPr/>
          </p:nvSpPr>
          <p:spPr>
            <a:xfrm>
              <a:off x="1737804" y="4656885"/>
              <a:ext cx="1712190" cy="23838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10334914-AD26-4EF6-BB5C-D2E496B3407D}"/>
                </a:ext>
              </a:extLst>
            </p:cNvPr>
            <p:cNvSpPr txBox="1"/>
            <p:nvPr/>
          </p:nvSpPr>
          <p:spPr>
            <a:xfrm>
              <a:off x="1671606" y="5000704"/>
              <a:ext cx="3831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7030A0"/>
                  </a:solidFill>
                </a:rPr>
                <a:t>The algorithm will look for best tokenized result and seek suggestion during searching process.</a:t>
              </a:r>
              <a:endParaRPr lang="zh-TW" altLang="en-US" sz="12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61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Approach</a:t>
            </a:r>
            <a:r>
              <a:rPr lang="zh-TW" altLang="en-US" sz="3200" dirty="0"/>
              <a:t> </a:t>
            </a:r>
            <a:r>
              <a:rPr lang="en-US" altLang="zh-TW" sz="3200" dirty="0"/>
              <a:t>1 – Spark Solution In Action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8" y="1107440"/>
            <a:ext cx="8444042" cy="514096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Here we will introduce the working flow of first approach which currently have corpus with up to </a:t>
            </a:r>
            <a:r>
              <a:rPr lang="en-US" altLang="zh-TW" sz="2000" b="1" dirty="0"/>
              <a:t>435,901</a:t>
            </a:r>
            <a:r>
              <a:rPr lang="en-US" altLang="zh-TW" sz="2000" dirty="0"/>
              <a:t> preprocessed sentences</a:t>
            </a:r>
            <a:r>
              <a:rPr lang="en-US" altLang="zh-TW" sz="2000" b="1" dirty="0"/>
              <a:t>. It is intuitively that more large the corpus, the great performance this approach can reach</a:t>
            </a:r>
            <a:r>
              <a:rPr lang="en-US" altLang="zh-TW" sz="2000" dirty="0"/>
              <a:t>. </a:t>
            </a:r>
          </a:p>
          <a:p>
            <a:r>
              <a:rPr lang="en-US" altLang="zh-TW" sz="2000" b="1" dirty="0">
                <a:solidFill>
                  <a:srgbClr val="0F10C0"/>
                </a:solidFill>
              </a:rPr>
              <a:t>Pro:</a:t>
            </a:r>
          </a:p>
          <a:p>
            <a:pPr lvl="1"/>
            <a:r>
              <a:rPr lang="en-US" altLang="zh-TW" sz="1800" dirty="0"/>
              <a:t>The algorithm is simple and it is data driven solution</a:t>
            </a:r>
          </a:p>
          <a:p>
            <a:pPr lvl="1"/>
            <a:r>
              <a:rPr lang="en-US" altLang="zh-TW" sz="1800" dirty="0"/>
              <a:t>NER (Name Entity Recognition) task is quite straight forward in this solution.</a:t>
            </a:r>
          </a:p>
          <a:p>
            <a:pPr lvl="1"/>
            <a:r>
              <a:rPr lang="en-US" altLang="zh-TW" sz="1800" dirty="0"/>
              <a:t>The solution is built on Big-data platform for better scalability, extensibility and better fault tolerance.</a:t>
            </a:r>
          </a:p>
          <a:p>
            <a:pPr lvl="1"/>
            <a:r>
              <a:rPr lang="en-US" altLang="zh-TW" sz="1800" dirty="0"/>
              <a:t>No training is required.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en-US" altLang="zh-TW" sz="1800" dirty="0"/>
              <a:t>If the quantity of corpus doesn’t reach certain scope, the performance of this solution may be low. Need more experiment to bring in more accuracy data.</a:t>
            </a:r>
          </a:p>
          <a:p>
            <a:pPr lvl="1"/>
            <a:r>
              <a:rPr lang="en-US" altLang="zh-TW" sz="1800" dirty="0"/>
              <a:t>It needs cluster to process the big data which means the cost and environment preparation may not be friendly to normal user.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589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Approach</a:t>
            </a:r>
            <a:r>
              <a:rPr lang="zh-TW" altLang="en-US" sz="3200" dirty="0"/>
              <a:t> </a:t>
            </a:r>
            <a:r>
              <a:rPr lang="en-US" altLang="zh-TW" sz="3200" dirty="0"/>
              <a:t>1 – Spark Solution In Action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8" y="1454045"/>
            <a:ext cx="8305087" cy="1254199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Let’s take a few examples to know how this solution work. Firstly, let’s take a look at </a:t>
            </a:r>
            <a:r>
              <a:rPr lang="en-US" altLang="zh-TW" sz="2000" b="1" dirty="0">
                <a:solidFill>
                  <a:srgbClr val="7030A0"/>
                </a:solidFill>
              </a:rPr>
              <a:t>perfect match </a:t>
            </a:r>
            <a:r>
              <a:rPr lang="en-US" altLang="zh-TW" sz="2000" dirty="0"/>
              <a:t>as our first example. Consider one tokenized result from our corpus:</a:t>
            </a:r>
          </a:p>
          <a:p>
            <a:pPr lvl="1"/>
            <a:r>
              <a:rPr lang="en-US" altLang="zh-TW" sz="1800" b="1" dirty="0">
                <a:solidFill>
                  <a:srgbClr val="FFC000"/>
                </a:solidFill>
              </a:rPr>
              <a:t>{BRAND} </a:t>
            </a:r>
            <a:r>
              <a:rPr lang="zh-TW" altLang="en-US" sz="1800" b="1" dirty="0">
                <a:solidFill>
                  <a:srgbClr val="002060"/>
                </a:solidFill>
              </a:rPr>
              <a:t>去年 </a:t>
            </a:r>
            <a:r>
              <a:rPr lang="en-US" altLang="zh-TW" sz="1800" b="1" dirty="0">
                <a:solidFill>
                  <a:srgbClr val="FFC000"/>
                </a:solidFill>
              </a:rPr>
              <a:t>{MONTH} </a:t>
            </a:r>
            <a:r>
              <a:rPr lang="zh-TW" altLang="en-US" sz="1800" b="1" dirty="0">
                <a:solidFill>
                  <a:srgbClr val="002060"/>
                </a:solidFill>
              </a:rPr>
              <a:t>營收 為 </a:t>
            </a:r>
            <a:r>
              <a:rPr lang="en-US" altLang="zh-TW" sz="1800" b="1" dirty="0">
                <a:solidFill>
                  <a:srgbClr val="FFC000"/>
                </a:solidFill>
              </a:rPr>
              <a:t>{ANUM} </a:t>
            </a:r>
            <a:r>
              <a:rPr lang="zh-TW" altLang="en-US" sz="1800" b="1" dirty="0">
                <a:solidFill>
                  <a:srgbClr val="002060"/>
                </a:solidFill>
              </a:rPr>
              <a:t>元</a:t>
            </a:r>
            <a:endParaRPr lang="en-US" altLang="zh-TW" sz="1800" b="1" dirty="0">
              <a:solidFill>
                <a:srgbClr val="002060"/>
              </a:solidFill>
            </a:endParaRPr>
          </a:p>
          <a:p>
            <a:endParaRPr lang="en-US" altLang="zh-TW" sz="20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CFFF2B4-5E1A-7E47-8F71-D1FC1D6C59A0}"/>
              </a:ext>
            </a:extLst>
          </p:cNvPr>
          <p:cNvGrpSpPr/>
          <p:nvPr/>
        </p:nvGrpSpPr>
        <p:grpSpPr>
          <a:xfrm>
            <a:off x="925498" y="2708244"/>
            <a:ext cx="7969928" cy="3096088"/>
            <a:chOff x="925498" y="2708244"/>
            <a:chExt cx="7969928" cy="30960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C2B680-1F85-4CA8-B201-2D1AB65A558C}"/>
                </a:ext>
              </a:extLst>
            </p:cNvPr>
            <p:cNvSpPr/>
            <p:nvPr/>
          </p:nvSpPr>
          <p:spPr>
            <a:xfrm>
              <a:off x="925498" y="2708244"/>
              <a:ext cx="7969928" cy="3096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350" b="1" dirty="0">
                  <a:solidFill>
                    <a:schemeClr val="bg1"/>
                  </a:solidFill>
                </a:rPr>
                <a:t>#</a:t>
              </a:r>
              <a:r>
                <a:rPr lang="en-US" altLang="zh-TW" sz="1350" dirty="0">
                  <a:solidFill>
                    <a:schemeClr val="bg1"/>
                  </a:solidFill>
                </a:rPr>
                <a:t> ./test_submit.sh </a:t>
              </a:r>
              <a:r>
                <a:rPr lang="zh-TW" altLang="en-US" sz="1350" dirty="0">
                  <a:solidFill>
                    <a:schemeClr val="bg1"/>
                  </a:solidFill>
                </a:rPr>
                <a:t>台積電去年八月營收為一百萬元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…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number=2,846...(5 sec)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Tokenized Result (score=13.00 by '</a:t>
              </a:r>
              <a:r>
                <a:rPr lang="en-US" altLang="zh-TW" sz="1350" dirty="0">
                  <a:solidFill>
                    <a:srgbClr val="FF99FF"/>
                  </a:solidFill>
                </a:rPr>
                <a:t>{BRAND} </a:t>
              </a:r>
              <a:r>
                <a:rPr lang="zh-TW" altLang="en-US" sz="1350" dirty="0">
                  <a:solidFill>
                    <a:srgbClr val="FF99FF"/>
                  </a:solidFill>
                </a:rPr>
                <a:t>去年 </a:t>
              </a:r>
              <a:r>
                <a:rPr lang="en-US" altLang="zh-TW" sz="1350" dirty="0">
                  <a:solidFill>
                    <a:srgbClr val="FF99FF"/>
                  </a:solidFill>
                </a:rPr>
                <a:t>{MONTH} </a:t>
              </a:r>
              <a:r>
                <a:rPr lang="zh-TW" altLang="en-US" sz="1350" dirty="0">
                  <a:solidFill>
                    <a:srgbClr val="FF99FF"/>
                  </a:solidFill>
                </a:rPr>
                <a:t>營收 為 </a:t>
              </a:r>
              <a:r>
                <a:rPr lang="en-US" altLang="zh-TW" sz="1350" dirty="0">
                  <a:solidFill>
                    <a:srgbClr val="FF99FF"/>
                  </a:solidFill>
                </a:rPr>
                <a:t>{ANUM} </a:t>
              </a:r>
              <a:r>
                <a:rPr lang="zh-TW" altLang="en-US" sz="1350" dirty="0">
                  <a:solidFill>
                    <a:srgbClr val="FF99FF"/>
                  </a:solidFill>
                </a:rPr>
                <a:t>元</a:t>
              </a:r>
              <a:r>
                <a:rPr lang="en-US" altLang="zh-TW" sz="1350" dirty="0">
                  <a:solidFill>
                    <a:srgbClr val="00FF00"/>
                  </a:solidFill>
                </a:rPr>
                <a:t>'):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台積電</a:t>
              </a:r>
              <a:r>
                <a:rPr lang="en-US" altLang="zh-TW" sz="1350" dirty="0">
                  <a:solidFill>
                    <a:srgbClr val="00FF00"/>
                  </a:solidFill>
                </a:rPr>
                <a:t>:{BRAND}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去年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八月</a:t>
              </a:r>
              <a:r>
                <a:rPr lang="en-US" altLang="zh-TW" sz="1350" dirty="0">
                  <a:solidFill>
                    <a:srgbClr val="00FF00"/>
                  </a:solidFill>
                </a:rPr>
                <a:t>:{MONTH}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營收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為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一百萬</a:t>
              </a:r>
              <a:r>
                <a:rPr lang="en-US" altLang="zh-TW" sz="1350" dirty="0">
                  <a:solidFill>
                    <a:srgbClr val="00FF00"/>
                  </a:solidFill>
                </a:rPr>
                <a:t>:{ANUM}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元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3CC9514-312D-4715-B872-CB809515EF06}"/>
                </a:ext>
              </a:extLst>
            </p:cNvPr>
            <p:cNvSpPr txBox="1"/>
            <p:nvPr/>
          </p:nvSpPr>
          <p:spPr>
            <a:xfrm>
              <a:off x="2842797" y="3993287"/>
              <a:ext cx="5862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FF00"/>
                  </a:solidFill>
                </a:rPr>
                <a:t>Here we got 2,846 candidate matching from corpus. The algorithm will pick up the one with highest score. For example here, the record “</a:t>
              </a:r>
              <a:r>
                <a:rPr lang="en-US" altLang="zh-TW" sz="1200" dirty="0">
                  <a:solidFill>
                    <a:srgbClr val="FF99FF"/>
                  </a:solidFill>
                </a:rPr>
                <a:t>{BRAND} </a:t>
              </a:r>
              <a:r>
                <a:rPr lang="zh-TW" altLang="en-US" sz="1200" dirty="0">
                  <a:solidFill>
                    <a:srgbClr val="FF99FF"/>
                  </a:solidFill>
                </a:rPr>
                <a:t>去年 </a:t>
              </a:r>
              <a:r>
                <a:rPr lang="en-US" altLang="zh-TW" sz="1200" dirty="0">
                  <a:solidFill>
                    <a:srgbClr val="FF99FF"/>
                  </a:solidFill>
                </a:rPr>
                <a:t>{MONTH} </a:t>
              </a:r>
              <a:r>
                <a:rPr lang="zh-TW" altLang="en-US" sz="1200" dirty="0">
                  <a:solidFill>
                    <a:srgbClr val="FF99FF"/>
                  </a:solidFill>
                </a:rPr>
                <a:t>營收 為 </a:t>
              </a:r>
              <a:r>
                <a:rPr lang="en-US" altLang="zh-TW" sz="1200" dirty="0">
                  <a:solidFill>
                    <a:srgbClr val="FF99FF"/>
                  </a:solidFill>
                </a:rPr>
                <a:t>{ANUM} </a:t>
              </a:r>
              <a:r>
                <a:rPr lang="zh-TW" altLang="en-US" sz="1200" dirty="0">
                  <a:solidFill>
                    <a:srgbClr val="FF99FF"/>
                  </a:solidFill>
                </a:rPr>
                <a:t>元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is selected with highest score as 13. So we have perfect match here. The tokenized result is on the left. The token with prefix “</a:t>
              </a:r>
              <a:r>
                <a:rPr lang="en-US" altLang="zh-TW" sz="1200" dirty="0">
                  <a:solidFill>
                    <a:srgbClr val="FF0000"/>
                  </a:solidFill>
                </a:rPr>
                <a:t>+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means it is matched.</a:t>
              </a:r>
            </a:p>
            <a:p>
              <a:endParaRPr lang="en-US" altLang="zh-TW" sz="1200" dirty="0">
                <a:solidFill>
                  <a:srgbClr val="FFFF00"/>
                </a:solidFill>
              </a:endParaRPr>
            </a:p>
            <a:p>
              <a:r>
                <a:rPr lang="en-US" altLang="zh-TW" sz="1200" dirty="0">
                  <a:solidFill>
                    <a:srgbClr val="FFFF00"/>
                  </a:solidFill>
                </a:rPr>
                <a:t>Here we can also notice that the token “</a:t>
              </a:r>
              <a:r>
                <a:rPr lang="zh-TW" altLang="en-US" sz="1200" dirty="0">
                  <a:solidFill>
                    <a:srgbClr val="FFFF00"/>
                  </a:solidFill>
                </a:rPr>
                <a:t>台積電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</a:t>
              </a:r>
              <a:r>
                <a:rPr lang="zh-TW" altLang="en-US" sz="1200" dirty="0">
                  <a:solidFill>
                    <a:srgbClr val="FFFF00"/>
                  </a:solidFill>
                </a:rPr>
                <a:t> </a:t>
              </a:r>
              <a:r>
                <a:rPr lang="en-US" altLang="zh-TW" sz="1200" dirty="0">
                  <a:solidFill>
                    <a:srgbClr val="FFFF00"/>
                  </a:solidFill>
                </a:rPr>
                <a:t>is recognized as “BRAND”; “</a:t>
              </a:r>
              <a:r>
                <a:rPr lang="zh-TW" altLang="en-US" sz="1200" dirty="0">
                  <a:solidFill>
                    <a:srgbClr val="FFFF00"/>
                  </a:solidFill>
                </a:rPr>
                <a:t>八月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</a:t>
              </a:r>
              <a:r>
                <a:rPr lang="zh-TW" altLang="en-US" sz="1200" dirty="0">
                  <a:solidFill>
                    <a:srgbClr val="FFFF00"/>
                  </a:solidFill>
                </a:rPr>
                <a:t> </a:t>
              </a:r>
              <a:r>
                <a:rPr lang="en-US" altLang="zh-TW" sz="1200" dirty="0">
                  <a:solidFill>
                    <a:srgbClr val="FFFF00"/>
                  </a:solidFill>
                </a:rPr>
                <a:t>is recognized as “MONTH” and “</a:t>
              </a:r>
              <a:r>
                <a:rPr lang="zh-TW" altLang="en-US" sz="1200" dirty="0">
                  <a:solidFill>
                    <a:srgbClr val="FFFF00"/>
                  </a:solidFill>
                </a:rPr>
                <a:t>一百萬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</a:t>
              </a:r>
              <a:r>
                <a:rPr lang="zh-TW" altLang="en-US" sz="1200" dirty="0">
                  <a:solidFill>
                    <a:srgbClr val="FFFF00"/>
                  </a:solidFill>
                </a:rPr>
                <a:t> </a:t>
              </a:r>
              <a:r>
                <a:rPr lang="en-US" altLang="zh-TW" sz="1200" dirty="0">
                  <a:solidFill>
                    <a:srgbClr val="FFFF00"/>
                  </a:solidFill>
                </a:rPr>
                <a:t>is recognized as “ANUM” (A number)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0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Approach1 – Spark Solution In Action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8" y="1452400"/>
            <a:ext cx="8305086" cy="125584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Then let’s take a look at </a:t>
            </a:r>
            <a:r>
              <a:rPr lang="en-US" altLang="zh-TW" sz="2400" b="1" dirty="0">
                <a:solidFill>
                  <a:srgbClr val="7030A0"/>
                </a:solidFill>
              </a:rPr>
              <a:t>partial match(1) </a:t>
            </a:r>
            <a:r>
              <a:rPr lang="en-US" altLang="zh-TW" sz="2400" dirty="0"/>
              <a:t>as our second example below. Consider one tokenized result from our corpus:</a:t>
            </a:r>
          </a:p>
          <a:p>
            <a:pPr lvl="1"/>
            <a:r>
              <a:rPr lang="zh-TW" altLang="en-US" sz="2000" b="1" dirty="0">
                <a:solidFill>
                  <a:srgbClr val="002060"/>
                </a:solidFill>
              </a:rPr>
              <a:t>在 今天 的 比賽 中 人才輩出</a:t>
            </a:r>
            <a:endParaRPr lang="en-US" altLang="zh-TW" sz="2400" dirty="0">
              <a:solidFill>
                <a:srgbClr val="002060"/>
              </a:solidFill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marL="0" indent="0">
              <a:buNone/>
            </a:pPr>
            <a:endParaRPr lang="zh-TW" altLang="en-US" sz="24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5585D3-A138-884A-9506-17A6CE1340ED}"/>
              </a:ext>
            </a:extLst>
          </p:cNvPr>
          <p:cNvGrpSpPr/>
          <p:nvPr/>
        </p:nvGrpSpPr>
        <p:grpSpPr>
          <a:xfrm>
            <a:off x="775598" y="2708244"/>
            <a:ext cx="7969928" cy="3096088"/>
            <a:chOff x="925498" y="2708244"/>
            <a:chExt cx="7969928" cy="30960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C2B680-1F85-4CA8-B201-2D1AB65A558C}"/>
                </a:ext>
              </a:extLst>
            </p:cNvPr>
            <p:cNvSpPr/>
            <p:nvPr/>
          </p:nvSpPr>
          <p:spPr>
            <a:xfrm>
              <a:off x="925498" y="2708244"/>
              <a:ext cx="7969928" cy="3096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350" b="1" dirty="0">
                  <a:solidFill>
                    <a:schemeClr val="bg1"/>
                  </a:solidFill>
                </a:rPr>
                <a:t>#</a:t>
              </a:r>
              <a:r>
                <a:rPr lang="en-US" altLang="zh-TW" sz="1350" dirty="0">
                  <a:solidFill>
                    <a:schemeClr val="bg1"/>
                  </a:solidFill>
                </a:rPr>
                <a:t> ./test_submit.sh </a:t>
              </a:r>
              <a:r>
                <a:rPr lang="zh-TW" altLang="en-US" sz="1350" dirty="0">
                  <a:solidFill>
                    <a:schemeClr val="bg1"/>
                  </a:solidFill>
                </a:rPr>
                <a:t>在今天的比賽中人才倍出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…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number=570...(4 sec)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Tokenized Result (score=10.20 by '</a:t>
              </a:r>
              <a:r>
                <a:rPr lang="zh-TW" altLang="en-US" sz="1350" dirty="0">
                  <a:solidFill>
                    <a:srgbClr val="00FF00"/>
                  </a:solidFill>
                </a:rPr>
                <a:t>在 今天 的 比賽 中 人才輩出</a:t>
              </a:r>
              <a:r>
                <a:rPr lang="en-US" altLang="zh-TW" sz="1350" dirty="0">
                  <a:solidFill>
                    <a:srgbClr val="00FF00"/>
                  </a:solidFill>
                </a:rPr>
                <a:t>'):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在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今天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的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比賽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中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zh-TW" altLang="en-US" sz="1350" dirty="0">
                  <a:solidFill>
                    <a:srgbClr val="FFC000"/>
                  </a:solidFill>
                </a:rPr>
                <a:t>*人才倍出</a:t>
              </a:r>
            </a:p>
            <a:p>
              <a:endParaRPr lang="zh-TW" altLang="en-US" sz="1350" dirty="0">
                <a:solidFill>
                  <a:srgbClr val="00FF00"/>
                </a:solidFill>
              </a:endParaRP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Look for collocation correction...(6)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Add suggestion token=</a:t>
              </a:r>
              <a:r>
                <a:rPr lang="zh-TW" altLang="en-US" sz="1350" dirty="0">
                  <a:solidFill>
                    <a:srgbClr val="00FF00"/>
                  </a:solidFill>
                </a:rPr>
                <a:t>人才輩出 </a:t>
              </a:r>
              <a:r>
                <a:rPr lang="en-US" altLang="zh-TW" sz="1350" dirty="0">
                  <a:solidFill>
                    <a:srgbClr val="00FF00"/>
                  </a:solidFill>
                </a:rPr>
                <a:t>for </a:t>
              </a:r>
              <a:r>
                <a:rPr lang="zh-TW" altLang="en-US" sz="1350" dirty="0">
                  <a:solidFill>
                    <a:srgbClr val="00FF00"/>
                  </a:solidFill>
                </a:rPr>
                <a:t>人才倍出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A9C7BA3-8B26-4E77-9292-3D649A947549}"/>
                </a:ext>
              </a:extLst>
            </p:cNvPr>
            <p:cNvSpPr txBox="1"/>
            <p:nvPr/>
          </p:nvSpPr>
          <p:spPr>
            <a:xfrm>
              <a:off x="2896064" y="3826830"/>
              <a:ext cx="5862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FF00"/>
                  </a:solidFill>
                </a:rPr>
                <a:t>Here we got one token “</a:t>
              </a:r>
              <a:r>
                <a:rPr lang="zh-TW" altLang="en-US" sz="1200" dirty="0">
                  <a:solidFill>
                    <a:srgbClr val="FFC000"/>
                  </a:solidFill>
                </a:rPr>
                <a:t>人才倍出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missing during matching. Then we will use collocation to look for suggestion and select the candidate with best similarity to feedback. 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16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8987A-4064-F747-8D18-722253BC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8" y="199234"/>
            <a:ext cx="8305087" cy="1070008"/>
          </a:xfrm>
        </p:spPr>
        <p:txBody>
          <a:bodyPr/>
          <a:lstStyle/>
          <a:p>
            <a:r>
              <a:rPr kumimoji="1"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A8274-98E8-134D-848C-978EA03C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8" y="2151529"/>
            <a:ext cx="3294463" cy="2748017"/>
          </a:xfrm>
        </p:spPr>
        <p:txBody>
          <a:bodyPr/>
          <a:lstStyle/>
          <a:p>
            <a:r>
              <a:rPr kumimoji="1" lang="zh-TW" altLang="en-US" sz="3600" dirty="0"/>
              <a:t>背景動機</a:t>
            </a:r>
            <a:endParaRPr kumimoji="1" lang="en-US" altLang="zh-TW" sz="3600" dirty="0"/>
          </a:p>
          <a:p>
            <a:r>
              <a:rPr lang="zh-TW" altLang="en-US" sz="3600" dirty="0"/>
              <a:t>系統架構</a:t>
            </a:r>
            <a:endParaRPr lang="en-US" altLang="zh-TW" sz="3600" dirty="0"/>
          </a:p>
          <a:p>
            <a:r>
              <a:rPr lang="zh-TW" altLang="en-US" sz="3600" dirty="0"/>
              <a:t>功能描述</a:t>
            </a:r>
            <a:endParaRPr lang="en-US" altLang="zh-TW" sz="3600" dirty="0"/>
          </a:p>
          <a:p>
            <a:r>
              <a:rPr kumimoji="1" lang="zh-CN" altLang="en-US" sz="3600" dirty="0"/>
              <a:t>系統展示</a:t>
            </a:r>
            <a:endParaRPr kumimoji="1" lang="zh-TW" altLang="en-US" sz="3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B8291B-DB03-8A43-B733-8F8E0464B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2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Approach1 – Spark Solution In Action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98" y="1351281"/>
            <a:ext cx="8108596" cy="1212037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Then let’s take a look at </a:t>
            </a:r>
            <a:r>
              <a:rPr lang="en-US" altLang="zh-TW" sz="2000" b="1" dirty="0">
                <a:solidFill>
                  <a:srgbClr val="7030A0"/>
                </a:solidFill>
              </a:rPr>
              <a:t>partial match(2) </a:t>
            </a:r>
            <a:r>
              <a:rPr lang="en-US" altLang="zh-TW" sz="2000" dirty="0"/>
              <a:t>as our third example below. Consider one tokenized result from our corpus:</a:t>
            </a:r>
          </a:p>
          <a:p>
            <a:pPr lvl="1"/>
            <a:r>
              <a:rPr lang="zh-TW" altLang="en-US" sz="1800" b="1" dirty="0">
                <a:solidFill>
                  <a:srgbClr val="002060"/>
                </a:solidFill>
              </a:rPr>
              <a:t>容 大家 給 我 一點 時間 熟悉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7E7FFF8-634C-D549-81E6-C81F8F807F6A}"/>
              </a:ext>
            </a:extLst>
          </p:cNvPr>
          <p:cNvGrpSpPr/>
          <p:nvPr/>
        </p:nvGrpSpPr>
        <p:grpSpPr>
          <a:xfrm>
            <a:off x="603377" y="2438421"/>
            <a:ext cx="7969928" cy="3096088"/>
            <a:chOff x="925498" y="2708244"/>
            <a:chExt cx="7969928" cy="30960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C2B680-1F85-4CA8-B201-2D1AB65A558C}"/>
                </a:ext>
              </a:extLst>
            </p:cNvPr>
            <p:cNvSpPr/>
            <p:nvPr/>
          </p:nvSpPr>
          <p:spPr>
            <a:xfrm>
              <a:off x="925498" y="2708244"/>
              <a:ext cx="7969928" cy="3096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350" b="1" dirty="0">
                  <a:solidFill>
                    <a:schemeClr val="bg1"/>
                  </a:solidFill>
                </a:rPr>
                <a:t>#</a:t>
              </a:r>
              <a:r>
                <a:rPr lang="en-US" altLang="zh-TW" sz="1350" dirty="0">
                  <a:solidFill>
                    <a:schemeClr val="bg1"/>
                  </a:solidFill>
                </a:rPr>
                <a:t> ./test_submit.sh </a:t>
              </a:r>
              <a:r>
                <a:rPr lang="zh-TW" altLang="en-US" sz="1350" dirty="0">
                  <a:solidFill>
                    <a:schemeClr val="bg1"/>
                  </a:solidFill>
                </a:rPr>
                <a:t>容大家給我一點時間考慮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…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number=177...(5 sec)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Tokenized Result (score=12.80 by '</a:t>
              </a:r>
              <a:r>
                <a:rPr lang="zh-TW" altLang="en-US" sz="1350" dirty="0">
                  <a:solidFill>
                    <a:srgbClr val="00FF00"/>
                  </a:solidFill>
                </a:rPr>
                <a:t>容 大家 給 我 一點 時間 熟悉</a:t>
              </a:r>
              <a:r>
                <a:rPr lang="en-US" altLang="zh-TW" sz="1350" dirty="0">
                  <a:solidFill>
                    <a:srgbClr val="00FF00"/>
                  </a:solidFill>
                </a:rPr>
                <a:t>'):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容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大家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給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我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一點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時間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00B0F0"/>
                  </a:solidFill>
                </a:rPr>
                <a:t>~</a:t>
              </a:r>
              <a:r>
                <a:rPr lang="zh-TW" altLang="en-US" sz="1350" dirty="0">
                  <a:solidFill>
                    <a:srgbClr val="00B0F0"/>
                  </a:solidFill>
                </a:rPr>
                <a:t>考慮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A9C7BA3-8B26-4E77-9292-3D649A947549}"/>
                </a:ext>
              </a:extLst>
            </p:cNvPr>
            <p:cNvSpPr txBox="1"/>
            <p:nvPr/>
          </p:nvSpPr>
          <p:spPr>
            <a:xfrm>
              <a:off x="1979165" y="4036997"/>
              <a:ext cx="5862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FF00"/>
                  </a:solidFill>
                </a:rPr>
                <a:t>Here we got one token “</a:t>
              </a:r>
              <a:r>
                <a:rPr lang="zh-TW" altLang="en-US" sz="1200" dirty="0">
                  <a:solidFill>
                    <a:srgbClr val="00B0F0"/>
                  </a:solidFill>
                </a:rPr>
                <a:t>考慮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missing during matching. However, according to the context and collocation, it is ever seen in corpus that the token “</a:t>
              </a:r>
              <a:r>
                <a:rPr lang="zh-TW" altLang="en-US" sz="1200" dirty="0">
                  <a:solidFill>
                    <a:srgbClr val="00B0F0"/>
                  </a:solidFill>
                </a:rPr>
                <a:t>考慮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coexist with “</a:t>
              </a:r>
              <a:r>
                <a:rPr lang="zh-TW" altLang="en-US" sz="1200" dirty="0">
                  <a:solidFill>
                    <a:srgbClr val="00FF00"/>
                  </a:solidFill>
                </a:rPr>
                <a:t>時間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”. Therefore, we use a special prefix “</a:t>
              </a:r>
              <a:r>
                <a:rPr lang="en-US" altLang="zh-TW" sz="1200" dirty="0">
                  <a:solidFill>
                    <a:srgbClr val="00B0F0"/>
                  </a:solidFill>
                </a:rPr>
                <a:t>~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to indicate this occasion.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3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Approach</a:t>
            </a:r>
            <a:r>
              <a:rPr lang="zh-TW" altLang="en-US" sz="3200" dirty="0"/>
              <a:t> </a:t>
            </a:r>
            <a:r>
              <a:rPr lang="en-US" altLang="zh-TW" sz="3200" dirty="0"/>
              <a:t>1 – Spark Solution In Action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524000"/>
            <a:ext cx="8161764" cy="1184245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Then let’s take a look at </a:t>
            </a:r>
            <a:r>
              <a:rPr lang="en-US" altLang="zh-TW" sz="2000" b="1" dirty="0">
                <a:solidFill>
                  <a:srgbClr val="7030A0"/>
                </a:solidFill>
              </a:rPr>
              <a:t>partial match(3) </a:t>
            </a:r>
            <a:r>
              <a:rPr lang="en-US" altLang="zh-TW" sz="2000" dirty="0"/>
              <a:t>as our fourth example below. Consider one tokenized result from our corpus:</a:t>
            </a:r>
          </a:p>
          <a:p>
            <a:pPr lvl="1"/>
            <a:r>
              <a:rPr lang="zh-TW" altLang="en-US" sz="1800" b="1" dirty="0">
                <a:solidFill>
                  <a:srgbClr val="002060"/>
                </a:solidFill>
              </a:rPr>
              <a:t>今天 的 電影 相當 好看</a:t>
            </a:r>
            <a:endParaRPr lang="en-US" altLang="zh-TW" sz="2000" dirty="0">
              <a:solidFill>
                <a:srgbClr val="002060"/>
              </a:solidFill>
            </a:endParaRP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B68E6C-F42C-9549-91E4-B40E0FE7E88F}"/>
              </a:ext>
            </a:extLst>
          </p:cNvPr>
          <p:cNvGrpSpPr/>
          <p:nvPr/>
        </p:nvGrpSpPr>
        <p:grpSpPr>
          <a:xfrm>
            <a:off x="925498" y="2708244"/>
            <a:ext cx="7969928" cy="3096088"/>
            <a:chOff x="925498" y="2708244"/>
            <a:chExt cx="7969928" cy="30960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AC2B680-1F85-4CA8-B201-2D1AB65A558C}"/>
                </a:ext>
              </a:extLst>
            </p:cNvPr>
            <p:cNvSpPr/>
            <p:nvPr/>
          </p:nvSpPr>
          <p:spPr>
            <a:xfrm>
              <a:off x="925498" y="2708244"/>
              <a:ext cx="7969928" cy="3096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350" b="1" dirty="0">
                  <a:solidFill>
                    <a:schemeClr val="bg1"/>
                  </a:solidFill>
                </a:rPr>
                <a:t># </a:t>
              </a:r>
              <a:r>
                <a:rPr lang="en-US" altLang="zh-TW" sz="1350" dirty="0">
                  <a:solidFill>
                    <a:schemeClr val="bg1"/>
                  </a:solidFill>
                </a:rPr>
                <a:t>./test_submit.sh </a:t>
              </a:r>
              <a:r>
                <a:rPr lang="zh-TW" altLang="en-US" sz="1350" dirty="0">
                  <a:solidFill>
                    <a:schemeClr val="bg1"/>
                  </a:solidFill>
                </a:rPr>
                <a:t>今天的電影好看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…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number=261...(4 sec)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Candidate Tokenized Result (score=7.40 by '</a:t>
              </a:r>
              <a:r>
                <a:rPr lang="zh-TW" altLang="en-US" sz="1350" dirty="0">
                  <a:solidFill>
                    <a:srgbClr val="00FF00"/>
                  </a:solidFill>
                </a:rPr>
                <a:t>今天 的 電影 </a:t>
              </a:r>
              <a:r>
                <a:rPr lang="zh-TW" altLang="en-US" sz="1350" dirty="0">
                  <a:solidFill>
                    <a:srgbClr val="FF99FF"/>
                  </a:solidFill>
                </a:rPr>
                <a:t>相當</a:t>
              </a:r>
              <a:r>
                <a:rPr lang="zh-TW" altLang="en-US" sz="1350" dirty="0">
                  <a:solidFill>
                    <a:srgbClr val="00FF00"/>
                  </a:solidFill>
                </a:rPr>
                <a:t> 好看</a:t>
              </a:r>
              <a:r>
                <a:rPr lang="en-US" altLang="zh-TW" sz="1350" dirty="0">
                  <a:solidFill>
                    <a:srgbClr val="00FF00"/>
                  </a:solidFill>
                </a:rPr>
                <a:t>'):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今天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的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電影</a:t>
              </a:r>
            </a:p>
            <a:p>
              <a:r>
                <a:rPr lang="zh-TW" altLang="en-US" sz="1350" dirty="0">
                  <a:solidFill>
                    <a:srgbClr val="00FF00"/>
                  </a:solidFill>
                </a:rPr>
                <a:t>        </a:t>
              </a:r>
              <a:r>
                <a:rPr lang="en-US" altLang="zh-TW" sz="1350" dirty="0">
                  <a:solidFill>
                    <a:srgbClr val="FF0000"/>
                  </a:solidFill>
                </a:rPr>
                <a:t>+</a:t>
              </a:r>
              <a:r>
                <a:rPr lang="zh-TW" altLang="en-US" sz="1350" dirty="0">
                  <a:solidFill>
                    <a:srgbClr val="00FF00"/>
                  </a:solidFill>
                </a:rPr>
                <a:t>好看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A9C7BA3-8B26-4E77-9292-3D649A947549}"/>
                </a:ext>
              </a:extLst>
            </p:cNvPr>
            <p:cNvSpPr txBox="1"/>
            <p:nvPr/>
          </p:nvSpPr>
          <p:spPr>
            <a:xfrm>
              <a:off x="2109557" y="4398010"/>
              <a:ext cx="5862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FF00"/>
                  </a:solidFill>
                </a:rPr>
                <a:t>The algorithm can handle extra token “</a:t>
              </a:r>
              <a:r>
                <a:rPr lang="zh-TW" altLang="en-US" sz="1200" dirty="0">
                  <a:solidFill>
                    <a:srgbClr val="FF99FF"/>
                  </a:solidFill>
                </a:rPr>
                <a:t>相當</a:t>
              </a:r>
              <a:r>
                <a:rPr lang="en-US" altLang="zh-TW" sz="1200" dirty="0">
                  <a:solidFill>
                    <a:srgbClr val="FFFF00"/>
                  </a:solidFill>
                </a:rPr>
                <a:t>” here from candidate during matching.</a:t>
              </a:r>
              <a:endParaRPr lang="zh-TW" altLang="en-US" sz="12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40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99234"/>
            <a:ext cx="8568165" cy="948846"/>
          </a:xfrm>
        </p:spPr>
        <p:txBody>
          <a:bodyPr/>
          <a:lstStyle/>
          <a:p>
            <a:r>
              <a:rPr lang="en-US" altLang="zh-TW" dirty="0"/>
              <a:t>Approach</a:t>
            </a:r>
            <a:r>
              <a:rPr lang="zh-TW" altLang="en-US" dirty="0"/>
              <a:t> </a:t>
            </a:r>
            <a:r>
              <a:rPr lang="en-US" altLang="zh-TW" dirty="0"/>
              <a:t>2 – Token</a:t>
            </a:r>
            <a:r>
              <a:rPr lang="zh-TW" altLang="en-US" dirty="0"/>
              <a:t> 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  <a:r>
              <a:rPr lang="zh-TW" altLang="en-US" dirty="0"/>
              <a:t> </a:t>
            </a:r>
            <a:r>
              <a:rPr lang="en-US" altLang="zh-TW" dirty="0"/>
              <a:t>(TPS)</a:t>
            </a:r>
            <a:br>
              <a:rPr lang="en-US" altLang="zh-TW" dirty="0"/>
            </a:br>
            <a:r>
              <a:rPr lang="en-US" altLang="zh-TW" dirty="0"/>
              <a:t> In 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452880"/>
            <a:ext cx="8412480" cy="481584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Here we will introduce the working flow of second approach which leverage </a:t>
            </a:r>
            <a:r>
              <a:rPr lang="en-US" altLang="zh-TW" sz="2000" b="1" dirty="0"/>
              <a:t>213,931</a:t>
            </a:r>
            <a:r>
              <a:rPr lang="en-US" altLang="zh-TW" sz="2000" dirty="0"/>
              <a:t> unique words we build/collect form the corpus. Basically, TPS is an algorithm to look for all possible words path to constitute the sentence. </a:t>
            </a:r>
          </a:p>
          <a:p>
            <a:r>
              <a:rPr lang="en-US" altLang="zh-TW" sz="2000" dirty="0"/>
              <a:t>Corpora:</a:t>
            </a:r>
            <a:r>
              <a:rPr lang="zh-TW" altLang="en-US" sz="2000" dirty="0"/>
              <a:t> 國家教育研究院</a:t>
            </a:r>
            <a:r>
              <a:rPr lang="en-US" altLang="zh-TW" sz="2000" dirty="0"/>
              <a:t>500</a:t>
            </a:r>
            <a:r>
              <a:rPr lang="zh-TW" altLang="en-US" sz="2000" dirty="0"/>
              <a:t>萬字語料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zh-CN" altLang="en-US" sz="2000" dirty="0"/>
              <a:t>中研院</a:t>
            </a:r>
            <a:r>
              <a:rPr lang="zh-TW" altLang="en-US" sz="2000" dirty="0"/>
              <a:t> </a:t>
            </a:r>
            <a:r>
              <a:rPr lang="en-US" altLang="zh-TW" sz="2000" dirty="0"/>
              <a:t>500</a:t>
            </a:r>
            <a:r>
              <a:rPr lang="zh-TW" altLang="en-US" sz="2000" dirty="0"/>
              <a:t> 萬字平衡語料</a:t>
            </a:r>
            <a:endParaRPr lang="en-US" altLang="zh-TW" sz="2000" dirty="0"/>
          </a:p>
          <a:p>
            <a:r>
              <a:rPr lang="en-US" altLang="zh-TW" sz="2000" b="1" dirty="0">
                <a:solidFill>
                  <a:srgbClr val="0F10C0"/>
                </a:solidFill>
              </a:rPr>
              <a:t>Pro:</a:t>
            </a:r>
          </a:p>
          <a:p>
            <a:pPr lvl="1"/>
            <a:r>
              <a:rPr lang="en-US" altLang="zh-TW" sz="1800" dirty="0"/>
              <a:t>The algorithm is simple and it is data driven solution</a:t>
            </a:r>
          </a:p>
          <a:p>
            <a:pPr lvl="1"/>
            <a:r>
              <a:rPr lang="en-US" altLang="zh-TW" sz="1800" dirty="0"/>
              <a:t>The execution cost is low and the execution time is fast compared to first approach.</a:t>
            </a:r>
          </a:p>
          <a:p>
            <a:pPr lvl="1"/>
            <a:r>
              <a:rPr lang="en-US" altLang="zh-TW" sz="1800" dirty="0"/>
              <a:t>No training is required.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en-US" altLang="zh-TW" sz="1800" dirty="0"/>
              <a:t>Current algorithm version doesn’t take semantic meaning into consideration. (Greedy search)</a:t>
            </a:r>
          </a:p>
          <a:p>
            <a:pPr lvl="1"/>
            <a:r>
              <a:rPr lang="en-US" altLang="zh-TW" sz="1800" dirty="0"/>
              <a:t>May</a:t>
            </a:r>
            <a:r>
              <a:rPr lang="zh-TW" altLang="en-US" sz="1800" dirty="0"/>
              <a:t> </a:t>
            </a:r>
            <a:r>
              <a:rPr lang="en-US" altLang="zh-TW" sz="1800" dirty="0"/>
              <a:t>fall</a:t>
            </a:r>
            <a:r>
              <a:rPr lang="zh-TW" altLang="en-US" sz="1800" dirty="0"/>
              <a:t> </a:t>
            </a:r>
            <a:r>
              <a:rPr lang="en-US" altLang="zh-TW" sz="1800" dirty="0"/>
              <a:t>for</a:t>
            </a:r>
            <a:r>
              <a:rPr lang="zh-TW" altLang="en-US" sz="1800" dirty="0"/>
              <a:t> </a:t>
            </a:r>
            <a:r>
              <a:rPr lang="en-US" altLang="zh-TW" sz="1800" dirty="0"/>
              <a:t>ambiguous</a:t>
            </a:r>
            <a:r>
              <a:rPr lang="zh-TW" altLang="en-US" sz="1800" dirty="0"/>
              <a:t> </a:t>
            </a:r>
            <a:r>
              <a:rPr lang="en-US" altLang="zh-TW" sz="1800" dirty="0"/>
              <a:t>sentence</a:t>
            </a:r>
          </a:p>
          <a:p>
            <a:pPr lvl="1"/>
            <a:r>
              <a:rPr lang="en-US" altLang="zh-TW" sz="1800" dirty="0"/>
              <a:t>Under exhaustive search window, the algorithm may be slow. 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867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r>
              <a:rPr lang="zh-TW" altLang="en-US" dirty="0"/>
              <a:t> </a:t>
            </a:r>
            <a:r>
              <a:rPr lang="en-US" altLang="zh-TW" dirty="0"/>
              <a:t>2 – TPS In 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59" y="1463041"/>
            <a:ext cx="8171925" cy="100193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Let’s take a few examples to know how this solution work. Firstly, let’s take a look at </a:t>
            </a:r>
            <a:r>
              <a:rPr lang="en-US" altLang="zh-TW" sz="2000" b="1" dirty="0">
                <a:solidFill>
                  <a:srgbClr val="7030A0"/>
                </a:solidFill>
              </a:rPr>
              <a:t>perfect match </a:t>
            </a:r>
            <a:r>
              <a:rPr lang="en-US" altLang="zh-TW" sz="2000" dirty="0"/>
              <a:t>as our first example. 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004AB41-8280-7D44-985E-9112382649E2}"/>
              </a:ext>
            </a:extLst>
          </p:cNvPr>
          <p:cNvGrpSpPr/>
          <p:nvPr/>
        </p:nvGrpSpPr>
        <p:grpSpPr>
          <a:xfrm>
            <a:off x="435798" y="2612065"/>
            <a:ext cx="8189653" cy="3172400"/>
            <a:chOff x="435798" y="2612065"/>
            <a:chExt cx="8189653" cy="317240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EF7CBC9-1547-2F4C-97B5-5CC883AA395D}"/>
                </a:ext>
              </a:extLst>
            </p:cNvPr>
            <p:cNvSpPr/>
            <p:nvPr/>
          </p:nvSpPr>
          <p:spPr>
            <a:xfrm>
              <a:off x="435798" y="2612065"/>
              <a:ext cx="8189653" cy="317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350" b="1" dirty="0">
                  <a:solidFill>
                    <a:schemeClr val="bg1"/>
                  </a:solidFill>
                </a:rPr>
                <a:t># </a:t>
              </a:r>
              <a:r>
                <a:rPr lang="en-US" altLang="zh-TW" sz="1350" dirty="0">
                  <a:solidFill>
                    <a:schemeClr val="bg1"/>
                  </a:solidFill>
                </a:rPr>
                <a:t>./tc.sh </a:t>
              </a:r>
              <a:r>
                <a:rPr lang="zh-TW" altLang="en-US" sz="1350" dirty="0">
                  <a:solidFill>
                    <a:schemeClr val="bg1"/>
                  </a:solidFill>
                </a:rPr>
                <a:t>台積電去年八月營收為一百萬元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…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[Info] 124 solution(s) found: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	…</a:t>
              </a:r>
            </a:p>
            <a:p>
              <a:r>
                <a:rPr lang="en-US" altLang="zh-TW" sz="1350" dirty="0">
                  <a:solidFill>
                    <a:srgbClr val="00FF00"/>
                  </a:solidFill>
                </a:rPr>
                <a:t>	</a:t>
              </a:r>
              <a:r>
                <a:rPr lang="zh-TW" altLang="en-US" sz="1350" dirty="0">
                  <a:solidFill>
                    <a:srgbClr val="00FF00"/>
                  </a:solidFill>
                </a:rPr>
                <a:t>台積電</a:t>
              </a:r>
              <a:r>
                <a:rPr lang="en-US" altLang="zh-TW" sz="1350" dirty="0">
                  <a:solidFill>
                    <a:srgbClr val="00FF00"/>
                  </a:solidFill>
                </a:rPr>
                <a:t>|</a:t>
              </a:r>
              <a:r>
                <a:rPr lang="zh-TW" altLang="en-US" sz="1350" dirty="0">
                  <a:solidFill>
                    <a:srgbClr val="00FF00"/>
                  </a:solidFill>
                </a:rPr>
                <a:t>去年</a:t>
              </a:r>
              <a:r>
                <a:rPr lang="en-US" altLang="zh-TW" sz="1350" dirty="0">
                  <a:solidFill>
                    <a:srgbClr val="00FF00"/>
                  </a:solidFill>
                </a:rPr>
                <a:t>|</a:t>
              </a:r>
              <a:r>
                <a:rPr lang="zh-TW" altLang="en-US" sz="1350" dirty="0">
                  <a:solidFill>
                    <a:srgbClr val="00FF00"/>
                  </a:solidFill>
                </a:rPr>
                <a:t>八月</a:t>
              </a:r>
              <a:r>
                <a:rPr lang="en-US" altLang="zh-TW" sz="1350" dirty="0">
                  <a:solidFill>
                    <a:srgbClr val="00FF00"/>
                  </a:solidFill>
                </a:rPr>
                <a:t>|</a:t>
              </a:r>
              <a:r>
                <a:rPr lang="zh-TW" altLang="en-US" sz="1350" dirty="0">
                  <a:solidFill>
                    <a:srgbClr val="00FF00"/>
                  </a:solidFill>
                </a:rPr>
                <a:t>營收</a:t>
              </a:r>
              <a:r>
                <a:rPr lang="en-US" altLang="zh-TW" sz="1350" dirty="0">
                  <a:solidFill>
                    <a:srgbClr val="00FF00"/>
                  </a:solidFill>
                </a:rPr>
                <a:t>|</a:t>
              </a:r>
              <a:r>
                <a:rPr lang="zh-TW" altLang="en-US" sz="1350" dirty="0">
                  <a:solidFill>
                    <a:srgbClr val="00FF00"/>
                  </a:solidFill>
                </a:rPr>
                <a:t>為</a:t>
              </a:r>
              <a:r>
                <a:rPr lang="en-US" altLang="zh-TW" sz="1350" dirty="0">
                  <a:solidFill>
                    <a:srgbClr val="00FF00"/>
                  </a:solidFill>
                </a:rPr>
                <a:t>|</a:t>
              </a:r>
              <a:r>
                <a:rPr lang="zh-TW" altLang="en-US" sz="1350" dirty="0">
                  <a:solidFill>
                    <a:srgbClr val="00FF00"/>
                  </a:solidFill>
                </a:rPr>
                <a:t>一百萬</a:t>
              </a:r>
              <a:r>
                <a:rPr lang="en-US" altLang="zh-TW" sz="1350" dirty="0">
                  <a:solidFill>
                    <a:srgbClr val="00FF00"/>
                  </a:solidFill>
                </a:rPr>
                <a:t>|</a:t>
              </a:r>
              <a:r>
                <a:rPr lang="zh-TW" altLang="en-US" sz="1350" dirty="0">
                  <a:solidFill>
                    <a:srgbClr val="00FF00"/>
                  </a:solidFill>
                </a:rPr>
                <a:t>元</a:t>
              </a:r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BE3BA0B-78A9-5D42-91F4-A2DF464C9227}"/>
                </a:ext>
              </a:extLst>
            </p:cNvPr>
            <p:cNvGrpSpPr/>
            <p:nvPr/>
          </p:nvGrpSpPr>
          <p:grpSpPr>
            <a:xfrm>
              <a:off x="3721603" y="2640820"/>
              <a:ext cx="4729579" cy="3105030"/>
              <a:chOff x="3721603" y="2640820"/>
              <a:chExt cx="4729579" cy="3105030"/>
            </a:xfrm>
          </p:grpSpPr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B35DE0F2-211A-6D4E-B5EE-B79FF9864269}"/>
                  </a:ext>
                </a:extLst>
              </p:cNvPr>
              <p:cNvSpPr txBox="1"/>
              <p:nvPr/>
            </p:nvSpPr>
            <p:spPr>
              <a:xfrm>
                <a:off x="3721603" y="2640820"/>
                <a:ext cx="4729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solidFill>
                      <a:srgbClr val="FFFF00"/>
                    </a:solidFill>
                  </a:rPr>
                  <a:t>The TPS will look for all possible token path to constitute the given sentence. Our example here will find a token path as below:</a:t>
                </a:r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57C60F50-F3C6-D245-BD26-2E6B79602A30}"/>
                  </a:ext>
                </a:extLst>
              </p:cNvPr>
              <p:cNvSpPr txBox="1"/>
              <p:nvPr/>
            </p:nvSpPr>
            <p:spPr>
              <a:xfrm>
                <a:off x="4457847" y="3661581"/>
                <a:ext cx="57579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去年</a:t>
                </a:r>
                <a:r>
                  <a:rPr lang="en-US" altLang="zh-TW" sz="1350" dirty="0">
                    <a:solidFill>
                      <a:srgbClr val="FFFF00"/>
                    </a:solidFill>
                  </a:rPr>
                  <a:t>|</a:t>
                </a:r>
                <a:endParaRPr lang="zh-TW" altLang="en-US" sz="135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33F98BC-DC7B-C24A-A038-710961B7A2D5}"/>
                  </a:ext>
                </a:extLst>
              </p:cNvPr>
              <p:cNvSpPr txBox="1"/>
              <p:nvPr/>
            </p:nvSpPr>
            <p:spPr>
              <a:xfrm>
                <a:off x="3799975" y="3048752"/>
                <a:ext cx="7489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台積電</a:t>
                </a:r>
                <a:r>
                  <a:rPr lang="en-US" altLang="zh-TW" sz="1350" dirty="0">
                    <a:solidFill>
                      <a:srgbClr val="FFFF00"/>
                    </a:solidFill>
                  </a:rPr>
                  <a:t>|</a:t>
                </a:r>
                <a:endParaRPr lang="zh-TW" altLang="en-US" sz="1350" dirty="0"/>
              </a:p>
            </p:txBody>
          </p:sp>
          <p:cxnSp>
            <p:nvCxnSpPr>
              <p:cNvPr id="61" name="接點: 弧形 11">
                <a:extLst>
                  <a:ext uri="{FF2B5EF4-FFF2-40B4-BE49-F238E27FC236}">
                    <a16:creationId xmlns:a16="http://schemas.microsoft.com/office/drawing/2014/main" id="{6067ECC3-C817-B245-B431-3EC5482ADDA4}"/>
                  </a:ext>
                </a:extLst>
              </p:cNvPr>
              <p:cNvCxnSpPr>
                <a:stCxn id="60" idx="2"/>
                <a:endCxn id="59" idx="1"/>
              </p:cNvCxnSpPr>
              <p:nvPr/>
            </p:nvCxnSpPr>
            <p:spPr>
              <a:xfrm rot="16200000" flipH="1">
                <a:off x="4084748" y="3438523"/>
                <a:ext cx="462788" cy="283410"/>
              </a:xfrm>
              <a:prstGeom prst="curvedConnector2">
                <a:avLst/>
              </a:prstGeom>
              <a:ln w="28575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9DE3C5FC-2A47-2C44-B63C-3DA6DD80E4D5}"/>
                  </a:ext>
                </a:extLst>
              </p:cNvPr>
              <p:cNvSpPr txBox="1"/>
              <p:nvPr/>
            </p:nvSpPr>
            <p:spPr>
              <a:xfrm>
                <a:off x="4898134" y="4277591"/>
                <a:ext cx="57579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八月</a:t>
                </a:r>
                <a:r>
                  <a:rPr lang="en-US" altLang="zh-TW" sz="1350" dirty="0">
                    <a:solidFill>
                      <a:srgbClr val="FFFF00"/>
                    </a:solidFill>
                  </a:rPr>
                  <a:t>|</a:t>
                </a:r>
                <a:endParaRPr lang="zh-TW" altLang="en-US" sz="1350" dirty="0"/>
              </a:p>
            </p:txBody>
          </p:sp>
          <p:cxnSp>
            <p:nvCxnSpPr>
              <p:cNvPr id="63" name="接點: 弧形 15">
                <a:extLst>
                  <a:ext uri="{FF2B5EF4-FFF2-40B4-BE49-F238E27FC236}">
                    <a16:creationId xmlns:a16="http://schemas.microsoft.com/office/drawing/2014/main" id="{2E233554-0261-5A4A-969A-2D6F3BCF6D12}"/>
                  </a:ext>
                </a:extLst>
              </p:cNvPr>
              <p:cNvCxnSpPr>
                <a:stCxn id="59" idx="2"/>
                <a:endCxn id="62" idx="1"/>
              </p:cNvCxnSpPr>
              <p:nvPr/>
            </p:nvCxnSpPr>
            <p:spPr>
              <a:xfrm rot="16200000" flipH="1">
                <a:off x="4588956" y="4118453"/>
                <a:ext cx="465969" cy="152387"/>
              </a:xfrm>
              <a:prstGeom prst="curvedConnector2">
                <a:avLst/>
              </a:prstGeom>
              <a:ln w="28575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1481074-ADD4-FD45-AC6F-049726B864E5}"/>
                  </a:ext>
                </a:extLst>
              </p:cNvPr>
              <p:cNvSpPr txBox="1"/>
              <p:nvPr/>
            </p:nvSpPr>
            <p:spPr>
              <a:xfrm>
                <a:off x="5342933" y="4688784"/>
                <a:ext cx="57579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營收</a:t>
                </a:r>
                <a:r>
                  <a:rPr lang="en-US" altLang="zh-TW" sz="1350" dirty="0">
                    <a:solidFill>
                      <a:srgbClr val="FFFF00"/>
                    </a:solidFill>
                  </a:rPr>
                  <a:t>|</a:t>
                </a:r>
                <a:endParaRPr lang="zh-TW" altLang="en-US" sz="1350" dirty="0"/>
              </a:p>
            </p:txBody>
          </p:sp>
          <p:cxnSp>
            <p:nvCxnSpPr>
              <p:cNvPr id="65" name="接點: 弧形 19">
                <a:extLst>
                  <a:ext uri="{FF2B5EF4-FFF2-40B4-BE49-F238E27FC236}">
                    <a16:creationId xmlns:a16="http://schemas.microsoft.com/office/drawing/2014/main" id="{CE9C1BB6-22A5-CC4D-B293-7F76C6FA0C3B}"/>
                  </a:ext>
                </a:extLst>
              </p:cNvPr>
              <p:cNvCxnSpPr>
                <a:stCxn id="62" idx="2"/>
                <a:endCxn id="64" idx="1"/>
              </p:cNvCxnSpPr>
              <p:nvPr/>
            </p:nvCxnSpPr>
            <p:spPr>
              <a:xfrm rot="16200000" flipH="1">
                <a:off x="5133907" y="4629799"/>
                <a:ext cx="261152" cy="156899"/>
              </a:xfrm>
              <a:prstGeom prst="curvedConnector2">
                <a:avLst/>
              </a:prstGeom>
              <a:ln w="28575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F7BCEE29-8638-5A46-A1F1-8603572DEC6A}"/>
                  </a:ext>
                </a:extLst>
              </p:cNvPr>
              <p:cNvSpPr txBox="1"/>
              <p:nvPr/>
            </p:nvSpPr>
            <p:spPr>
              <a:xfrm>
                <a:off x="5737341" y="4897981"/>
                <a:ext cx="4026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為</a:t>
                </a:r>
                <a:r>
                  <a:rPr lang="en-US" altLang="zh-TW" sz="1350" dirty="0">
                    <a:solidFill>
                      <a:srgbClr val="FFFF00"/>
                    </a:solidFill>
                  </a:rPr>
                  <a:t>|</a:t>
                </a:r>
                <a:endParaRPr lang="zh-TW" altLang="en-US" sz="135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EB8D1DE5-FC41-F145-BB3C-B8E60B8C0EDB}"/>
                  </a:ext>
                </a:extLst>
              </p:cNvPr>
              <p:cNvSpPr txBox="1"/>
              <p:nvPr/>
            </p:nvSpPr>
            <p:spPr>
              <a:xfrm>
                <a:off x="6144862" y="5115249"/>
                <a:ext cx="74892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一百萬</a:t>
                </a:r>
                <a:r>
                  <a:rPr lang="en-US" altLang="zh-TW" sz="1350" dirty="0">
                    <a:solidFill>
                      <a:srgbClr val="FFFF00"/>
                    </a:solidFill>
                  </a:rPr>
                  <a:t>|</a:t>
                </a:r>
                <a:endParaRPr lang="zh-TW" altLang="en-US" sz="1350" dirty="0"/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60EC921-8E25-5541-803C-FA4BFE84A803}"/>
                  </a:ext>
                </a:extLst>
              </p:cNvPr>
              <p:cNvSpPr txBox="1"/>
              <p:nvPr/>
            </p:nvSpPr>
            <p:spPr>
              <a:xfrm>
                <a:off x="7287143" y="5445768"/>
                <a:ext cx="34772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>
                    <a:solidFill>
                      <a:srgbClr val="FFFF00"/>
                    </a:solidFill>
                  </a:rPr>
                  <a:t>元</a:t>
                </a:r>
                <a:endParaRPr lang="zh-TW" altLang="en-US" sz="1350" dirty="0"/>
              </a:p>
            </p:txBody>
          </p:sp>
          <p:cxnSp>
            <p:nvCxnSpPr>
              <p:cNvPr id="69" name="接點: 弧形 34">
                <a:extLst>
                  <a:ext uri="{FF2B5EF4-FFF2-40B4-BE49-F238E27FC236}">
                    <a16:creationId xmlns:a16="http://schemas.microsoft.com/office/drawing/2014/main" id="{6495FC10-FE57-3146-9AFB-F3C612042CF0}"/>
                  </a:ext>
                </a:extLst>
              </p:cNvPr>
              <p:cNvCxnSpPr>
                <a:stCxn id="64" idx="2"/>
                <a:endCxn id="66" idx="1"/>
              </p:cNvCxnSpPr>
              <p:nvPr/>
            </p:nvCxnSpPr>
            <p:spPr>
              <a:xfrm rot="16200000" flipH="1">
                <a:off x="5654509" y="4965190"/>
                <a:ext cx="59156" cy="106508"/>
              </a:xfrm>
              <a:prstGeom prst="curvedConnector2">
                <a:avLst/>
              </a:prstGeom>
              <a:ln w="28575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接點: 弧形 36">
                <a:extLst>
                  <a:ext uri="{FF2B5EF4-FFF2-40B4-BE49-F238E27FC236}">
                    <a16:creationId xmlns:a16="http://schemas.microsoft.com/office/drawing/2014/main" id="{EA5586A9-87A5-0846-8886-79660F17712A}"/>
                  </a:ext>
                </a:extLst>
              </p:cNvPr>
              <p:cNvCxnSpPr>
                <a:stCxn id="66" idx="2"/>
                <a:endCxn id="67" idx="1"/>
              </p:cNvCxnSpPr>
              <p:nvPr/>
            </p:nvCxnSpPr>
            <p:spPr>
              <a:xfrm rot="16200000" flipH="1">
                <a:off x="6008157" y="5128584"/>
                <a:ext cx="67227" cy="206184"/>
              </a:xfrm>
              <a:prstGeom prst="curvedConnector2">
                <a:avLst/>
              </a:prstGeom>
              <a:ln w="28575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接點: 弧形 42">
                <a:extLst>
                  <a:ext uri="{FF2B5EF4-FFF2-40B4-BE49-F238E27FC236}">
                    <a16:creationId xmlns:a16="http://schemas.microsoft.com/office/drawing/2014/main" id="{B3061568-40BC-B849-BB65-415FBC5DA54F}"/>
                  </a:ext>
                </a:extLst>
              </p:cNvPr>
              <p:cNvCxnSpPr>
                <a:stCxn id="67" idx="2"/>
                <a:endCxn id="68" idx="1"/>
              </p:cNvCxnSpPr>
              <p:nvPr/>
            </p:nvCxnSpPr>
            <p:spPr>
              <a:xfrm rot="16200000" flipH="1">
                <a:off x="6812994" y="5121660"/>
                <a:ext cx="180478" cy="767819"/>
              </a:xfrm>
              <a:prstGeom prst="curvedConnector2">
                <a:avLst/>
              </a:prstGeom>
              <a:ln w="28575">
                <a:solidFill>
                  <a:srgbClr val="FF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CA4AE9D7-7383-0348-BCD5-94C23AC1036B}"/>
                  </a:ext>
                </a:extLst>
              </p:cNvPr>
              <p:cNvSpPr txBox="1"/>
              <p:nvPr/>
            </p:nvSpPr>
            <p:spPr>
              <a:xfrm>
                <a:off x="4458035" y="3286463"/>
                <a:ext cx="530915" cy="401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zh-TW" altLang="en-US" sz="1350" dirty="0">
                    <a:solidFill>
                      <a:srgbClr val="FFFF00"/>
                    </a:solidFill>
                  </a:rPr>
                  <a:t>營收</a:t>
                </a:r>
                <a:endParaRPr lang="en-US" altLang="zh-TW" sz="1350" dirty="0">
                  <a:solidFill>
                    <a:srgbClr val="FFFF00"/>
                  </a:solidFill>
                </a:endParaRPr>
              </a:p>
              <a:p>
                <a:pPr>
                  <a:lnSpc>
                    <a:spcPts val="1200"/>
                  </a:lnSpc>
                </a:pPr>
                <a:r>
                  <a:rPr lang="en-US" altLang="zh-TW" sz="1350" dirty="0">
                    <a:solidFill>
                      <a:srgbClr val="FFFF00"/>
                    </a:solidFill>
                  </a:rPr>
                  <a:t>...</a:t>
                </a:r>
                <a:endParaRPr lang="zh-TW" altLang="en-US" sz="135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7B73A954-4D43-1C4E-9FA4-9D87C4C4CC36}"/>
                  </a:ext>
                </a:extLst>
              </p:cNvPr>
              <p:cNvSpPr txBox="1"/>
              <p:nvPr/>
            </p:nvSpPr>
            <p:spPr>
              <a:xfrm>
                <a:off x="4916435" y="3952945"/>
                <a:ext cx="530915" cy="401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zh-CN" altLang="en-US" sz="1350" dirty="0">
                    <a:solidFill>
                      <a:srgbClr val="FFFF00"/>
                    </a:solidFill>
                  </a:rPr>
                  <a:t>上生</a:t>
                </a:r>
                <a:endParaRPr lang="en-US" altLang="zh-TW" sz="1350" dirty="0">
                  <a:solidFill>
                    <a:srgbClr val="FFFF00"/>
                  </a:solidFill>
                </a:endParaRPr>
              </a:p>
              <a:p>
                <a:pPr>
                  <a:lnSpc>
                    <a:spcPts val="1200"/>
                  </a:lnSpc>
                </a:pPr>
                <a:r>
                  <a:rPr lang="en-US" altLang="zh-TW" sz="1350" dirty="0">
                    <a:solidFill>
                      <a:srgbClr val="FFFF00"/>
                    </a:solidFill>
                  </a:rPr>
                  <a:t>...</a:t>
                </a:r>
                <a:endParaRPr lang="zh-TW" altLang="en-US" sz="1350" dirty="0"/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7BDA8CB-0DD1-F740-854C-01724CA2227D}"/>
                  </a:ext>
                </a:extLst>
              </p:cNvPr>
              <p:cNvSpPr txBox="1"/>
              <p:nvPr/>
            </p:nvSpPr>
            <p:spPr>
              <a:xfrm>
                <a:off x="5374965" y="4501044"/>
                <a:ext cx="328936" cy="247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en-US" altLang="zh-TW" sz="1350" dirty="0">
                    <a:solidFill>
                      <a:srgbClr val="FFFF00"/>
                    </a:solidFill>
                  </a:rPr>
                  <a:t>...</a:t>
                </a:r>
                <a:endParaRPr lang="zh-TW" altLang="en-US" sz="13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53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40A8-A219-4FB5-94E5-785DCF66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Approach2 – TPS In 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8A15-E51D-492F-89EA-9F478649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478777"/>
            <a:ext cx="8088630" cy="97994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Let’s take a few examples to know how this solution work. Secondly, let’s take a look at </a:t>
            </a:r>
            <a:r>
              <a:rPr lang="en-US" altLang="zh-TW" sz="2000" b="1" dirty="0">
                <a:solidFill>
                  <a:srgbClr val="7030A0"/>
                </a:solidFill>
              </a:rPr>
              <a:t>partial match </a:t>
            </a:r>
            <a:r>
              <a:rPr lang="en-US" altLang="zh-TW" sz="2000" dirty="0"/>
              <a:t>as our next example. 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C2B680-1F85-4CA8-B201-2D1AB65A558C}"/>
              </a:ext>
            </a:extLst>
          </p:cNvPr>
          <p:cNvSpPr/>
          <p:nvPr/>
        </p:nvSpPr>
        <p:spPr>
          <a:xfrm>
            <a:off x="657214" y="2653628"/>
            <a:ext cx="8189653" cy="317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350" b="1" dirty="0">
                <a:solidFill>
                  <a:schemeClr val="bg1"/>
                </a:solidFill>
              </a:rPr>
              <a:t># </a:t>
            </a:r>
            <a:r>
              <a:rPr lang="en-US" altLang="zh-TW" sz="1350" dirty="0">
                <a:solidFill>
                  <a:schemeClr val="bg1"/>
                </a:solidFill>
              </a:rPr>
              <a:t>./tc.sh </a:t>
            </a:r>
            <a:r>
              <a:rPr lang="zh-TW" altLang="en-US" sz="1350" dirty="0">
                <a:solidFill>
                  <a:schemeClr val="bg1"/>
                </a:solidFill>
              </a:rPr>
              <a:t>台積電去年八月</a:t>
            </a:r>
            <a:r>
              <a:rPr lang="zh-TW" altLang="en-US" sz="1350" dirty="0">
                <a:solidFill>
                  <a:srgbClr val="FF0000"/>
                </a:solidFill>
              </a:rPr>
              <a:t>盈</a:t>
            </a:r>
            <a:r>
              <a:rPr lang="zh-TW" altLang="en-US" sz="1350" dirty="0">
                <a:solidFill>
                  <a:schemeClr val="bg1"/>
                </a:solidFill>
              </a:rPr>
              <a:t>收為一百萬元</a:t>
            </a:r>
          </a:p>
          <a:p>
            <a:r>
              <a:rPr lang="en-US" altLang="zh-TW" sz="1350" dirty="0">
                <a:solidFill>
                  <a:srgbClr val="00FF00"/>
                </a:solidFill>
              </a:rPr>
              <a:t>…</a:t>
            </a:r>
          </a:p>
          <a:p>
            <a:r>
              <a:rPr lang="en-US" altLang="zh-TW" sz="1350" dirty="0">
                <a:solidFill>
                  <a:srgbClr val="00FF00"/>
                </a:solidFill>
              </a:rPr>
              <a:t>[Info] 218 solution(s) found:	</a:t>
            </a:r>
          </a:p>
          <a:p>
            <a:r>
              <a:rPr lang="zh-TW" altLang="en-US" sz="1350" dirty="0">
                <a:solidFill>
                  <a:srgbClr val="00FF00"/>
                </a:solidFill>
              </a:rPr>
              <a:t>   </a:t>
            </a:r>
            <a:r>
              <a:rPr lang="en-US" altLang="zh-TW" sz="1350" dirty="0">
                <a:solidFill>
                  <a:srgbClr val="00FF00"/>
                </a:solidFill>
              </a:rPr>
              <a:t>	…</a:t>
            </a:r>
          </a:p>
          <a:p>
            <a:r>
              <a:rPr lang="en-US" altLang="zh-TW" sz="1350" dirty="0">
                <a:solidFill>
                  <a:srgbClr val="00FF00"/>
                </a:solidFill>
              </a:rPr>
              <a:t>	</a:t>
            </a:r>
            <a:r>
              <a:rPr lang="zh-TW" altLang="en-US" sz="1350" dirty="0">
                <a:solidFill>
                  <a:srgbClr val="00FF00"/>
                </a:solidFill>
              </a:rPr>
              <a:t>台積電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去年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八月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盈收</a:t>
            </a:r>
            <a:r>
              <a:rPr lang="en-US" altLang="zh-TW" sz="1350" dirty="0">
                <a:solidFill>
                  <a:srgbClr val="00FF00"/>
                </a:solidFill>
              </a:rPr>
              <a:t>:</a:t>
            </a:r>
            <a:r>
              <a:rPr lang="zh-TW" altLang="en-US" sz="1350" dirty="0">
                <a:solidFill>
                  <a:srgbClr val="FF99FF"/>
                </a:solidFill>
              </a:rPr>
              <a:t>營</a:t>
            </a:r>
            <a:r>
              <a:rPr lang="zh-TW" altLang="en-US" sz="1350" dirty="0">
                <a:solidFill>
                  <a:srgbClr val="00FF00"/>
                </a:solidFill>
              </a:rPr>
              <a:t>收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為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一百萬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元</a:t>
            </a:r>
            <a:endParaRPr lang="en-US" altLang="zh-TW" sz="1350" dirty="0">
              <a:solidFill>
                <a:srgbClr val="00FF00"/>
              </a:solidFill>
            </a:endParaRPr>
          </a:p>
          <a:p>
            <a:r>
              <a:rPr lang="en-US" altLang="zh-TW" sz="1350" dirty="0">
                <a:solidFill>
                  <a:srgbClr val="00FF00"/>
                </a:solidFill>
              </a:rPr>
              <a:t>	</a:t>
            </a:r>
            <a:r>
              <a:rPr lang="zh-TW" altLang="en-US" sz="1350" dirty="0">
                <a:solidFill>
                  <a:srgbClr val="00FF00"/>
                </a:solidFill>
              </a:rPr>
              <a:t>台積電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去年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八月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盈收</a:t>
            </a:r>
            <a:r>
              <a:rPr lang="en-US" altLang="zh-TW" sz="1350" dirty="0">
                <a:solidFill>
                  <a:srgbClr val="00FF00"/>
                </a:solidFill>
              </a:rPr>
              <a:t>:</a:t>
            </a:r>
            <a:r>
              <a:rPr lang="zh-TW" altLang="en-US" sz="1350" dirty="0">
                <a:solidFill>
                  <a:srgbClr val="00FF00"/>
                </a:solidFill>
              </a:rPr>
              <a:t>盈</a:t>
            </a:r>
            <a:r>
              <a:rPr lang="zh-TW" altLang="en-US" sz="1350" dirty="0">
                <a:solidFill>
                  <a:srgbClr val="FF99FF"/>
                </a:solidFill>
              </a:rPr>
              <a:t>餘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為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一百萬</a:t>
            </a:r>
            <a:r>
              <a:rPr lang="en-US" altLang="zh-TW" sz="1350" dirty="0">
                <a:solidFill>
                  <a:srgbClr val="00FF00"/>
                </a:solidFill>
              </a:rPr>
              <a:t>|</a:t>
            </a:r>
            <a:r>
              <a:rPr lang="zh-TW" altLang="en-US" sz="1350" dirty="0">
                <a:solidFill>
                  <a:srgbClr val="00FF00"/>
                </a:solidFill>
              </a:rPr>
              <a:t>元</a:t>
            </a:r>
            <a:endParaRPr lang="en-US" altLang="zh-TW" sz="1350" dirty="0">
              <a:solidFill>
                <a:srgbClr val="00FF00"/>
              </a:solidFill>
            </a:endParaRPr>
          </a:p>
          <a:p>
            <a:r>
              <a:rPr lang="en-US" altLang="zh-TW" sz="1350" dirty="0">
                <a:solidFill>
                  <a:srgbClr val="00FF00"/>
                </a:solidFill>
              </a:rPr>
              <a:t>	</a:t>
            </a:r>
            <a:endParaRPr lang="zh-TW" altLang="en-US" sz="1350" dirty="0">
              <a:solidFill>
                <a:srgbClr val="00FF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EDD521-4044-413B-B653-E50CAFF73C67}"/>
              </a:ext>
            </a:extLst>
          </p:cNvPr>
          <p:cNvSpPr txBox="1"/>
          <p:nvPr/>
        </p:nvSpPr>
        <p:spPr>
          <a:xfrm>
            <a:off x="3913101" y="3108749"/>
            <a:ext cx="493376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>
                <a:solidFill>
                  <a:srgbClr val="FFFF00"/>
                </a:solidFill>
              </a:rPr>
              <a:t>For example here, the TPS will be blocked at token “</a:t>
            </a:r>
            <a:r>
              <a:rPr lang="zh-TW" altLang="en-US" sz="1350" dirty="0">
                <a:solidFill>
                  <a:srgbClr val="00FF00"/>
                </a:solidFill>
              </a:rPr>
              <a:t>八月</a:t>
            </a:r>
            <a:r>
              <a:rPr lang="en-US" altLang="zh-TW" sz="1350" dirty="0">
                <a:solidFill>
                  <a:srgbClr val="FFFF00"/>
                </a:solidFill>
              </a:rPr>
              <a:t>”. Then it will try to look for all possible tokens after token “</a:t>
            </a:r>
            <a:r>
              <a:rPr lang="zh-TW" altLang="en-US" sz="1350" dirty="0">
                <a:solidFill>
                  <a:srgbClr val="00FF00"/>
                </a:solidFill>
              </a:rPr>
              <a:t>八月</a:t>
            </a:r>
            <a:r>
              <a:rPr lang="en-US" altLang="zh-TW" sz="1350" dirty="0">
                <a:solidFill>
                  <a:srgbClr val="FFFF00"/>
                </a:solidFill>
              </a:rPr>
              <a:t>” with highest similarity with “</a:t>
            </a:r>
            <a:r>
              <a:rPr lang="zh-TW" altLang="en-US" sz="1350" dirty="0">
                <a:solidFill>
                  <a:srgbClr val="FF0000"/>
                </a:solidFill>
              </a:rPr>
              <a:t>盈</a:t>
            </a:r>
            <a:r>
              <a:rPr lang="zh-TW" altLang="en-US" sz="1350" dirty="0">
                <a:solidFill>
                  <a:schemeClr val="bg1"/>
                </a:solidFill>
              </a:rPr>
              <a:t>收</a:t>
            </a:r>
            <a:r>
              <a:rPr lang="en-US" altLang="zh-TW" sz="1350" dirty="0">
                <a:solidFill>
                  <a:srgbClr val="FFFF00"/>
                </a:solidFill>
              </a:rPr>
              <a:t>” and use the found token(s) to continue searching. (Here we got two candidates “</a:t>
            </a:r>
            <a:r>
              <a:rPr lang="zh-TW" altLang="en-US" sz="1350" dirty="0">
                <a:solidFill>
                  <a:srgbClr val="FF99FF"/>
                </a:solidFill>
              </a:rPr>
              <a:t>營</a:t>
            </a:r>
            <a:r>
              <a:rPr lang="zh-TW" altLang="en-US" sz="1350" dirty="0">
                <a:solidFill>
                  <a:srgbClr val="00FF00"/>
                </a:solidFill>
              </a:rPr>
              <a:t>收</a:t>
            </a:r>
            <a:r>
              <a:rPr lang="en-US" altLang="zh-TW" sz="1350" dirty="0">
                <a:solidFill>
                  <a:srgbClr val="FFFF00"/>
                </a:solidFill>
              </a:rPr>
              <a:t>” &amp; “</a:t>
            </a:r>
            <a:r>
              <a:rPr lang="zh-TW" altLang="en-US" sz="1350" dirty="0">
                <a:solidFill>
                  <a:srgbClr val="00FF00"/>
                </a:solidFill>
              </a:rPr>
              <a:t>盈</a:t>
            </a:r>
            <a:r>
              <a:rPr lang="zh-TW" altLang="en-US" sz="1350" dirty="0">
                <a:solidFill>
                  <a:srgbClr val="FF99FF"/>
                </a:solidFill>
              </a:rPr>
              <a:t>餘</a:t>
            </a:r>
            <a:r>
              <a:rPr lang="en-US" altLang="zh-TW" sz="1350" dirty="0">
                <a:solidFill>
                  <a:srgbClr val="FFFF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57375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混淆字集（</a:t>
            </a:r>
            <a:r>
              <a:rPr lang="en-US" altLang="zh-TW" dirty="0"/>
              <a:t>1/4</a:t>
            </a:r>
            <a:r>
              <a:rPr lang="zh-TW" altLang="en-US" dirty="0"/>
              <a:t>）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混淆字集：</a:t>
            </a:r>
            <a:r>
              <a:rPr lang="zh-CN" altLang="en-US" dirty="0"/>
              <a:t>做</a:t>
            </a:r>
            <a:r>
              <a:rPr lang="zh-TW" altLang="en-US" dirty="0"/>
              <a:t>為錯別字之推薦字</a:t>
            </a:r>
            <a:endParaRPr lang="en-US" altLang="zh-CN" dirty="0"/>
          </a:p>
          <a:p>
            <a:r>
              <a:rPr lang="zh-CN" altLang="en-US" dirty="0"/>
              <a:t>建立依據：</a:t>
            </a:r>
            <a:endParaRPr lang="en-US" altLang="zh-TW" dirty="0"/>
          </a:p>
          <a:p>
            <a:pPr lvl="1"/>
            <a:r>
              <a:rPr lang="zh-TW" altLang="en-US" dirty="0"/>
              <a:t>錯誤實例</a:t>
            </a:r>
            <a:endParaRPr lang="en-US" altLang="zh-TW" dirty="0"/>
          </a:p>
          <a:p>
            <a:pPr lvl="1"/>
            <a:r>
              <a:rPr lang="zh-TW" altLang="en-US" dirty="0"/>
              <a:t>字形</a:t>
            </a:r>
            <a:endParaRPr lang="en-US" altLang="zh-TW" dirty="0"/>
          </a:p>
          <a:p>
            <a:pPr lvl="1"/>
            <a:r>
              <a:rPr lang="zh-TW" altLang="en-US" dirty="0"/>
              <a:t>字音</a:t>
            </a:r>
            <a:endParaRPr lang="en-US" altLang="zh-TW" dirty="0"/>
          </a:p>
          <a:p>
            <a:r>
              <a:rPr lang="zh-TW" altLang="en-US" dirty="0"/>
              <a:t>混淆詞表：</a:t>
            </a:r>
            <a:endParaRPr lang="en-US" altLang="zh-TW" dirty="0"/>
          </a:p>
          <a:p>
            <a:pPr lvl="1"/>
            <a:r>
              <a:rPr lang="zh-TW" altLang="en-US" dirty="0"/>
              <a:t>據中研院平衡語料庫</a:t>
            </a:r>
            <a:r>
              <a:rPr lang="en-US" altLang="zh-TW" dirty="0"/>
              <a:t>3.0</a:t>
            </a:r>
            <a:r>
              <a:rPr lang="zh-TW" altLang="en-US" dirty="0"/>
              <a:t>版的詞頻統計，最後得出</a:t>
            </a:r>
            <a:r>
              <a:rPr lang="en-US" altLang="zh-TW" dirty="0"/>
              <a:t>4743</a:t>
            </a:r>
            <a:r>
              <a:rPr lang="zh-TW" altLang="en-US" dirty="0"/>
              <a:t>個漢字常用字，做為詞表</a:t>
            </a:r>
            <a:endParaRPr lang="en-US" altLang="zh-TW" dirty="0"/>
          </a:p>
          <a:p>
            <a:pPr lvl="1"/>
            <a:r>
              <a:rPr lang="zh-TW" altLang="en-US" dirty="0"/>
              <a:t>混淆字集每一列的第一個字為詞表字，而每一個詞表字後面則會接續前十名容易混淆的字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19113" cy="365125"/>
          </a:xfrm>
        </p:spPr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434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混淆字集（</a:t>
            </a:r>
            <a:r>
              <a:rPr lang="en-US" altLang="zh-TW" dirty="0"/>
              <a:t>2/4</a:t>
            </a:r>
            <a:r>
              <a:rPr lang="zh-TW" altLang="en-US" dirty="0"/>
              <a:t>）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435800" y="1058429"/>
            <a:ext cx="8134460" cy="1505477"/>
          </a:xfrm>
        </p:spPr>
        <p:txBody>
          <a:bodyPr/>
          <a:lstStyle/>
          <a:p>
            <a:r>
              <a:rPr lang="zh-TW" altLang="en-US" dirty="0"/>
              <a:t>錯誤實例：</a:t>
            </a:r>
            <a:endParaRPr lang="en-US" altLang="zh-TW" dirty="0"/>
          </a:p>
          <a:p>
            <a:pPr lvl="1"/>
            <a:r>
              <a:rPr lang="zh-TW" altLang="en-US" dirty="0"/>
              <a:t>依據 </a:t>
            </a:r>
            <a:r>
              <a:rPr lang="en-US" altLang="zh-TW" dirty="0"/>
              <a:t>SIGHAN Bake-off Dataset</a:t>
            </a:r>
            <a:r>
              <a:rPr lang="zh-TW" altLang="en-US" dirty="0"/>
              <a:t> </a:t>
            </a:r>
            <a:r>
              <a:rPr lang="en-US" altLang="zh-TW" dirty="0"/>
              <a:t>(2013-2105)</a:t>
            </a:r>
            <a:r>
              <a:rPr lang="zh-TW" altLang="en-US" dirty="0"/>
              <a:t> 之測試集，統計實際錯別字出現的次數</a:t>
            </a:r>
            <a:endParaRPr lang="en-US" altLang="zh-TW" sz="3200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492875"/>
            <a:ext cx="519113" cy="365125"/>
          </a:xfrm>
        </p:spPr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26</a:t>
            </a:fld>
            <a:endParaRPr kumimoji="1"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0CB567E-E813-4540-88E6-3D783BB53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422061"/>
              </p:ext>
            </p:extLst>
          </p:nvPr>
        </p:nvGraphicFramePr>
        <p:xfrm>
          <a:off x="519113" y="2563906"/>
          <a:ext cx="822177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2230">
                  <a:extLst>
                    <a:ext uri="{9D8B030D-6E8A-4147-A177-3AD203B41FA5}">
                      <a16:colId xmlns:a16="http://schemas.microsoft.com/office/drawing/2014/main" val="2274364476"/>
                    </a:ext>
                  </a:extLst>
                </a:gridCol>
                <a:gridCol w="1684094">
                  <a:extLst>
                    <a:ext uri="{9D8B030D-6E8A-4147-A177-3AD203B41FA5}">
                      <a16:colId xmlns:a16="http://schemas.microsoft.com/office/drawing/2014/main" val="3918788551"/>
                    </a:ext>
                  </a:extLst>
                </a:gridCol>
                <a:gridCol w="1469932">
                  <a:extLst>
                    <a:ext uri="{9D8B030D-6E8A-4147-A177-3AD203B41FA5}">
                      <a16:colId xmlns:a16="http://schemas.microsoft.com/office/drawing/2014/main" val="620518706"/>
                    </a:ext>
                  </a:extLst>
                </a:gridCol>
                <a:gridCol w="1451162">
                  <a:extLst>
                    <a:ext uri="{9D8B030D-6E8A-4147-A177-3AD203B41FA5}">
                      <a16:colId xmlns:a16="http://schemas.microsoft.com/office/drawing/2014/main" val="412818800"/>
                    </a:ext>
                  </a:extLst>
                </a:gridCol>
                <a:gridCol w="1644354">
                  <a:extLst>
                    <a:ext uri="{9D8B030D-6E8A-4147-A177-3AD203B41FA5}">
                      <a16:colId xmlns:a16="http://schemas.microsoft.com/office/drawing/2014/main" val="557087381"/>
                    </a:ext>
                  </a:extLst>
                </a:gridCol>
              </a:tblGrid>
              <a:tr h="74247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2013</a:t>
                      </a:r>
                      <a:r>
                        <a:rPr lang="zh-TW" altLang="en-US" sz="2400" dirty="0"/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2014</a:t>
                      </a:r>
                      <a:r>
                        <a:rPr lang="zh-TW" altLang="en-US" sz="2400" dirty="0"/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2015</a:t>
                      </a:r>
                      <a:r>
                        <a:rPr lang="zh-TW" altLang="en-US" sz="2400" dirty="0"/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2013~</a:t>
                      </a:r>
                      <a:br>
                        <a:rPr lang="en-US" altLang="zh-TW" sz="2400" dirty="0"/>
                      </a:br>
                      <a:r>
                        <a:rPr lang="en-US" altLang="zh-TW" sz="2400" dirty="0"/>
                        <a:t>2015</a:t>
                      </a:r>
                      <a:endParaRPr lang="zh-TW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181692"/>
                  </a:ext>
                </a:extLst>
              </a:tr>
              <a:tr h="8208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錯別字實例總數量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3142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8772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703984"/>
                  </a:ext>
                </a:extLst>
              </a:tr>
              <a:tr h="7730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不重複之錯別字數量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267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2176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1560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3394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91030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3151241B-A0D2-6F4B-BDD1-809BD3361752}"/>
              </a:ext>
            </a:extLst>
          </p:cNvPr>
          <p:cNvSpPr txBox="1"/>
          <p:nvPr/>
        </p:nvSpPr>
        <p:spPr>
          <a:xfrm>
            <a:off x="519113" y="5105777"/>
            <a:ext cx="8221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1.</a:t>
            </a:r>
            <a:r>
              <a:rPr kumimoji="1" lang="zh-TW" altLang="en-US" sz="2400" dirty="0"/>
              <a:t> 的：得</a:t>
            </a:r>
            <a:r>
              <a:rPr kumimoji="1" lang="en-US" altLang="zh-TW" sz="2400" dirty="0"/>
              <a:t>(161)</a:t>
            </a:r>
            <a:r>
              <a:rPr kumimoji="1" lang="zh-TW" altLang="en-US" sz="2400" dirty="0"/>
              <a:t>、地</a:t>
            </a:r>
            <a:r>
              <a:rPr kumimoji="1" lang="en-US" altLang="zh-TW" sz="2400" dirty="0"/>
              <a:t>(32)</a:t>
            </a:r>
            <a:r>
              <a:rPr kumimoji="1" lang="zh-TW" altLang="en-US" sz="2400" dirty="0"/>
              <a:t>、個</a:t>
            </a:r>
            <a:r>
              <a:rPr kumimoji="1" lang="en-US" altLang="zh-TW" sz="2400" dirty="0"/>
              <a:t>(5)</a:t>
            </a:r>
            <a:r>
              <a:rPr kumimoji="1" lang="zh-TW" altLang="en-US" sz="2400" dirty="0"/>
              <a:t>、色</a:t>
            </a:r>
            <a:r>
              <a:rPr kumimoji="1" lang="en-US" altLang="zh-TW" sz="2400" dirty="0"/>
              <a:t>(3)</a:t>
            </a:r>
            <a:r>
              <a:rPr kumimoji="1" lang="zh-TW" altLang="en-US" sz="2400" dirty="0"/>
              <a:t>、了</a:t>
            </a:r>
            <a:r>
              <a:rPr kumimoji="1" lang="en-US" altLang="zh-TW" sz="2400" dirty="0"/>
              <a:t>(2)</a:t>
            </a:r>
            <a:r>
              <a:rPr kumimoji="1" lang="zh-TW" altLang="en-US" sz="2400" dirty="0"/>
              <a:t>、德</a:t>
            </a:r>
            <a:r>
              <a:rPr kumimoji="1" lang="en-US" altLang="zh-TW" sz="2400" dirty="0"/>
              <a:t>(2)</a:t>
            </a:r>
            <a:r>
              <a:rPr kumimoji="1" lang="zh-TW" altLang="en-US" sz="2400" dirty="0"/>
              <a:t>、熱</a:t>
            </a:r>
            <a:r>
              <a:rPr kumimoji="1" lang="en-US" altLang="zh-TW" sz="2400" dirty="0"/>
              <a:t>(1)</a:t>
            </a:r>
          </a:p>
          <a:p>
            <a:r>
              <a:rPr kumimoji="1" lang="en-US" altLang="zh-TW" sz="2400" dirty="0"/>
              <a:t>2.</a:t>
            </a:r>
            <a:r>
              <a:rPr kumimoji="1" lang="zh-TW" altLang="en-US" sz="2400" dirty="0"/>
              <a:t> </a:t>
            </a:r>
            <a:r>
              <a:rPr kumimoji="1" lang="zh-CN" altLang="en-US" sz="2400" dirty="0"/>
              <a:t>在：</a:t>
            </a:r>
            <a:r>
              <a:rPr kumimoji="1" lang="zh-TW" altLang="en-US" sz="2400" dirty="0"/>
              <a:t>再</a:t>
            </a:r>
            <a:r>
              <a:rPr kumimoji="1" lang="en-US" altLang="zh-TW" sz="2400" dirty="0"/>
              <a:t>(67)</a:t>
            </a:r>
            <a:r>
              <a:rPr kumimoji="1" lang="zh-TW" altLang="en-US" sz="2400" dirty="0"/>
              <a:t>、宰</a:t>
            </a:r>
            <a:r>
              <a:rPr kumimoji="1" lang="en-US" altLang="zh-TW" sz="2400" dirty="0"/>
              <a:t>(4)</a:t>
            </a:r>
            <a:r>
              <a:rPr kumimoji="1" lang="zh-TW" altLang="en-US" sz="2400" dirty="0"/>
              <a:t>、地</a:t>
            </a:r>
            <a:r>
              <a:rPr kumimoji="1" lang="en-US" altLang="zh-TW" sz="2400" dirty="0"/>
              <a:t>(1)</a:t>
            </a:r>
            <a:r>
              <a:rPr kumimoji="1" lang="zh-TW" altLang="en-US" sz="2400" dirty="0"/>
              <a:t>、採</a:t>
            </a:r>
            <a:r>
              <a:rPr kumimoji="1" lang="en-US" altLang="zh-TW" sz="2400" dirty="0"/>
              <a:t>(1)</a:t>
            </a:r>
            <a:r>
              <a:rPr kumimoji="1" lang="zh-TW" altLang="en-US" sz="2400" dirty="0"/>
              <a:t>、治</a:t>
            </a:r>
            <a:r>
              <a:rPr kumimoji="1" lang="en-US" altLang="zh-TW" sz="2400" dirty="0"/>
              <a:t>(1)</a:t>
            </a:r>
            <a:r>
              <a:rPr kumimoji="1" lang="zh-TW" altLang="en-US" sz="2400" dirty="0"/>
              <a:t>、載</a:t>
            </a:r>
            <a:r>
              <a:rPr kumimoji="1" lang="en-US" altLang="zh-TW" sz="2400" dirty="0"/>
              <a:t>(1)</a:t>
            </a:r>
            <a:r>
              <a:rPr kumimoji="1" lang="zh-TW" altLang="en-US" sz="2400" dirty="0"/>
              <a:t>、遭</a:t>
            </a:r>
            <a:r>
              <a:rPr kumimoji="1" lang="en-US" altLang="zh-TW" sz="2400" dirty="0"/>
              <a:t>(1)</a:t>
            </a:r>
          </a:p>
          <a:p>
            <a:r>
              <a:rPr kumimoji="1" lang="en-US" altLang="zh-TW" sz="2400" dirty="0"/>
              <a:t>…</a:t>
            </a:r>
          </a:p>
          <a:p>
            <a:r>
              <a:rPr kumimoji="1" lang="en-US" altLang="zh-TW" sz="2400" dirty="0"/>
              <a:t>3394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…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93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47391-C68B-D648-8945-9A468385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混淆字集（</a:t>
            </a:r>
            <a:r>
              <a:rPr lang="en-US" altLang="zh-TW" dirty="0"/>
              <a:t>3/4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048B6-69A0-5748-ADE5-CD7AEA2B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字形：</a:t>
            </a:r>
            <a:endParaRPr lang="en-US" altLang="zh-TW" dirty="0"/>
          </a:p>
          <a:p>
            <a:pPr lvl="1"/>
            <a:r>
              <a:rPr lang="zh-TW" altLang="en-US" dirty="0"/>
              <a:t>依「</a:t>
            </a:r>
            <a:r>
              <a:rPr lang="zh-TW" altLang="en-US" dirty="0">
                <a:hlinkClick r:id="rId2"/>
              </a:rPr>
              <a:t>全字庫</a:t>
            </a:r>
            <a:r>
              <a:rPr lang="zh-TW" altLang="en-US" dirty="0"/>
              <a:t>」 得出詞表中</a:t>
            </a:r>
            <a:r>
              <a:rPr lang="en-US" altLang="zh-TW" dirty="0"/>
              <a:t>4743</a:t>
            </a:r>
            <a:r>
              <a:rPr lang="zh-TW" altLang="en-US" dirty="0"/>
              <a:t>個常用字之部件組成，再計算與詞表中其他字的 </a:t>
            </a:r>
            <a:r>
              <a:rPr lang="en-US" altLang="zh-TW" dirty="0"/>
              <a:t>Jaccard</a:t>
            </a:r>
            <a:r>
              <a:rPr lang="zh-TW" altLang="en-US" dirty="0"/>
              <a:t>相似度</a:t>
            </a:r>
            <a:endParaRPr lang="en-US" altLang="zh-TW" dirty="0"/>
          </a:p>
          <a:p>
            <a:r>
              <a:rPr lang="zh-TW" altLang="en-US" dirty="0"/>
              <a:t>字音：</a:t>
            </a:r>
            <a:endParaRPr lang="en-US" altLang="zh-TW" dirty="0"/>
          </a:p>
          <a:p>
            <a:pPr lvl="1"/>
            <a:r>
              <a:rPr lang="zh-TW" altLang="en-US" dirty="0"/>
              <a:t>依「全字庫」得出詞表中</a:t>
            </a:r>
            <a:r>
              <a:rPr lang="en-US" altLang="zh-TW" dirty="0"/>
              <a:t>4743</a:t>
            </a:r>
            <a:r>
              <a:rPr lang="zh-TW" altLang="en-US" dirty="0"/>
              <a:t>個常用字之發音</a:t>
            </a:r>
            <a:endParaRPr lang="en-US" altLang="zh-TW" dirty="0"/>
          </a:p>
          <a:p>
            <a:pPr lvl="1"/>
            <a:r>
              <a:rPr lang="zh-TW" altLang="en-US" dirty="0"/>
              <a:t>若有一字多音的狀況則依「中文詞庫</a:t>
            </a:r>
            <a:r>
              <a:rPr lang="en-US" altLang="zh-TW" dirty="0"/>
              <a:t>(</a:t>
            </a:r>
            <a:r>
              <a:rPr lang="zh-TW" altLang="en-US" dirty="0"/>
              <a:t>八萬目詞</a:t>
            </a:r>
            <a:r>
              <a:rPr lang="en-US" altLang="zh-TW" dirty="0"/>
              <a:t>) </a:t>
            </a:r>
            <a:r>
              <a:rPr lang="zh-TW" altLang="en-US" dirty="0"/>
              <a:t>」統計最為常見的發音</a:t>
            </a:r>
            <a:endParaRPr lang="en-US" altLang="zh-TW" dirty="0"/>
          </a:p>
          <a:p>
            <a:pPr lvl="1"/>
            <a:r>
              <a:rPr lang="zh-TW" altLang="en-US" dirty="0"/>
              <a:t>再依發音部位做為座標，計算字與字之間的發音差距，以得出發音的相似度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CE0422-D477-104D-AFF6-1EFCA7D39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23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混淆字集（</a:t>
            </a:r>
            <a:r>
              <a:rPr lang="en-US" altLang="zh-TW" dirty="0"/>
              <a:t>4/4</a:t>
            </a:r>
            <a:r>
              <a:rPr lang="zh-TW" altLang="en-US" dirty="0"/>
              <a:t>）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35799" y="919882"/>
            <a:ext cx="8593332" cy="1616096"/>
          </a:xfrm>
        </p:spPr>
        <p:txBody>
          <a:bodyPr/>
          <a:lstStyle/>
          <a:p>
            <a:r>
              <a:rPr lang="zh-TW" altLang="en-US" dirty="0"/>
              <a:t>最後以「錯誤實例的出現次數」</a:t>
            </a:r>
            <a:r>
              <a:rPr lang="en-US" altLang="zh-TW" dirty="0"/>
              <a:t>+</a:t>
            </a:r>
            <a:r>
              <a:rPr lang="zh-TW" altLang="en-US" dirty="0"/>
              <a:t>「字形相似度」</a:t>
            </a:r>
            <a:r>
              <a:rPr lang="en-US" altLang="zh-TW" dirty="0"/>
              <a:t>+</a:t>
            </a:r>
            <a:r>
              <a:rPr lang="zh-TW" altLang="en-US" dirty="0"/>
              <a:t>「字音相似度」排序得出前十名的易混淆字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28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54" y="1923932"/>
            <a:ext cx="7010131" cy="47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7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CA2C8-6FFC-6E44-833F-8BDC334E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base" hangingPunct="1"/>
            <a:r>
              <a:rPr kumimoji="1" lang="zh-TW" altLang="en-US" sz="3600" b="1" baseline="0" dirty="0">
                <a:solidFill>
                  <a:srgbClr val="005A58"/>
                </a:solidFill>
                <a:effectLst/>
                <a:latin typeface="+mj-lt"/>
                <a:ea typeface="+mj-ea"/>
                <a:cs typeface="+mj-cs"/>
              </a:rPr>
              <a:t>前端技術</a:t>
            </a:r>
            <a:r>
              <a:rPr lang="zh-TW" altLang="en-US" dirty="0"/>
              <a:t>（</a:t>
            </a:r>
            <a:r>
              <a:rPr lang="en-US" altLang="zh-TW" dirty="0"/>
              <a:t>j</a:t>
            </a:r>
            <a:r>
              <a:rPr kumimoji="1" lang="en-US" altLang="zh-TW" sz="3600" b="1" baseline="0" dirty="0">
                <a:solidFill>
                  <a:srgbClr val="005A58"/>
                </a:solidFill>
                <a:effectLst/>
                <a:latin typeface="+mj-lt"/>
                <a:ea typeface="+mj-ea"/>
                <a:cs typeface="+mj-cs"/>
              </a:rPr>
              <a:t>Query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F9730-BC85-5340-B0EF-08E682B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jQuery</a:t>
            </a:r>
            <a:r>
              <a:rPr lang="zh-TW" altLang="zh-TW" dirty="0"/>
              <a:t>是一套跨瀏覽器的</a:t>
            </a:r>
            <a:r>
              <a:rPr lang="en-US" altLang="zh-TW" dirty="0"/>
              <a:t>JavaScript</a:t>
            </a:r>
            <a:r>
              <a:rPr lang="zh-TW" altLang="zh-TW" dirty="0"/>
              <a:t>函式庫，簡化</a:t>
            </a:r>
            <a:r>
              <a:rPr lang="en-US" altLang="zh-TW" dirty="0"/>
              <a:t>HTML</a:t>
            </a:r>
            <a:r>
              <a:rPr lang="zh-TW" altLang="zh-TW" dirty="0"/>
              <a:t>與</a:t>
            </a:r>
            <a:r>
              <a:rPr lang="en-US" altLang="zh-TW" dirty="0"/>
              <a:t>JavaScript</a:t>
            </a:r>
            <a:r>
              <a:rPr lang="zh-TW" altLang="zh-TW" dirty="0"/>
              <a:t>之間的操作。</a:t>
            </a:r>
            <a:endParaRPr lang="en-US" altLang="zh-TW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TW" altLang="zh-TW" dirty="0"/>
              <a:t>主要用途</a:t>
            </a:r>
            <a:r>
              <a:rPr kumimoji="1" lang="zh-CN" altLang="en-US" dirty="0"/>
              <a:t>：</a:t>
            </a:r>
            <a:endParaRPr kumimoji="1" lang="en-US" altLang="zh-TW" dirty="0"/>
          </a:p>
          <a:p>
            <a:pPr lvl="1"/>
            <a:r>
              <a:rPr lang="zh-TW" altLang="zh-TW" dirty="0"/>
              <a:t>控制</a:t>
            </a:r>
            <a:r>
              <a:rPr lang="en-US" altLang="zh-TW" dirty="0"/>
              <a:t>DOM</a:t>
            </a:r>
            <a:r>
              <a:rPr lang="zh-TW" altLang="zh-TW" dirty="0"/>
              <a:t>元素</a:t>
            </a:r>
            <a:r>
              <a:rPr kumimoji="1" lang="zh-TW" altLang="en-US" dirty="0"/>
              <a:t>：</a:t>
            </a:r>
            <a:r>
              <a:rPr lang="en-US" altLang="zh-TW" dirty="0"/>
              <a:t>$('select')</a:t>
            </a:r>
          </a:p>
          <a:p>
            <a:pPr lvl="1"/>
            <a:r>
              <a:rPr lang="en-US" altLang="zh-TW" dirty="0"/>
              <a:t>Ajax</a:t>
            </a:r>
            <a:r>
              <a:rPr lang="zh-TW" altLang="zh-TW" dirty="0"/>
              <a:t>請求</a:t>
            </a:r>
            <a:r>
              <a:rPr lang="zh-TW" altLang="en-US" dirty="0"/>
              <a:t>：</a:t>
            </a:r>
            <a:r>
              <a:rPr lang="en-US" altLang="zh-TW" dirty="0"/>
              <a:t>$.ajax()</a:t>
            </a:r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解析：</a:t>
            </a:r>
            <a:r>
              <a:rPr lang="en-US" altLang="zh-TW" dirty="0" err="1"/>
              <a:t>jQuery.parseJSON</a:t>
            </a:r>
            <a:r>
              <a:rPr lang="en-US" altLang="zh-TW" dirty="0"/>
              <a:t>()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Ajax</a:t>
            </a:r>
            <a:r>
              <a:rPr lang="zh-TW" altLang="en-US" dirty="0"/>
              <a:t>預設為同步執行，</a:t>
            </a:r>
            <a:r>
              <a:rPr lang="zh-TW" altLang="zh-TW" dirty="0"/>
              <a:t>非同步寫法</a:t>
            </a:r>
            <a:r>
              <a:rPr lang="en-US" altLang="zh-TW" dirty="0"/>
              <a:t>: async: false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8E3E79-A39F-2749-B56B-7986C6E88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88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A5B85-273F-5645-A2ED-335AE9FE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2281617"/>
            <a:ext cx="7772400" cy="1362075"/>
          </a:xfrm>
        </p:spPr>
        <p:txBody>
          <a:bodyPr/>
          <a:lstStyle/>
          <a:p>
            <a:r>
              <a:rPr kumimoji="1" lang="zh-TW" altLang="en-US" sz="4400" dirty="0"/>
              <a:t>背景動機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55D3F-4C13-5442-9EE5-F2C285A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40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CA2C8-6FFC-6E44-833F-8BDC334E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3600" b="1" baseline="0" dirty="0">
                <a:solidFill>
                  <a:srgbClr val="005A58"/>
                </a:solidFill>
                <a:effectLst/>
                <a:latin typeface="+mj-lt"/>
                <a:ea typeface="+mj-ea"/>
                <a:cs typeface="+mj-cs"/>
              </a:rPr>
              <a:t>前端技術</a:t>
            </a:r>
            <a:r>
              <a:rPr lang="zh-TW" altLang="en-US" dirty="0"/>
              <a:t>（</a:t>
            </a:r>
            <a:r>
              <a:rPr lang="en-US" altLang="zh-TW" dirty="0"/>
              <a:t>Bootstrap</a:t>
            </a:r>
            <a:r>
              <a:rPr lang="zh-TW" altLang="en-US" dirty="0"/>
              <a:t>）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F9730-BC85-5340-B0EF-08E682B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Bootstrap</a:t>
            </a:r>
            <a:r>
              <a:rPr lang="zh-TW" altLang="zh-TW" dirty="0"/>
              <a:t>是用於網站和網路應用程式開發的開源前端框架，包括</a:t>
            </a:r>
            <a:r>
              <a:rPr lang="en-US" altLang="zh-TW" dirty="0"/>
              <a:t>HTML</a:t>
            </a:r>
            <a:r>
              <a:rPr lang="zh-TW" altLang="zh-TW" dirty="0"/>
              <a:t>、</a:t>
            </a:r>
            <a:r>
              <a:rPr lang="en-US" altLang="zh-TW" dirty="0"/>
              <a:t>CSS</a:t>
            </a:r>
            <a:r>
              <a:rPr lang="zh-TW" altLang="zh-TW" dirty="0"/>
              <a:t>及</a:t>
            </a:r>
            <a:r>
              <a:rPr lang="en-US" altLang="zh-TW" dirty="0"/>
              <a:t>JavaScript</a:t>
            </a:r>
            <a:r>
              <a:rPr lang="zh-TW" altLang="zh-TW" dirty="0"/>
              <a:t>，提供各種元件及</a:t>
            </a:r>
            <a:r>
              <a:rPr lang="en-US" altLang="zh-TW" dirty="0" err="1"/>
              <a:t>Javascript</a:t>
            </a:r>
            <a:r>
              <a:rPr lang="zh-TW" altLang="zh-TW" dirty="0"/>
              <a:t>擴充套件</a:t>
            </a:r>
            <a:r>
              <a:rPr lang="zh-TW" altLang="en-US" dirty="0"/>
              <a:t>，並符合響應式</a:t>
            </a:r>
            <a:r>
              <a:rPr lang="zh-TW" altLang="zh-TW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2400" dirty="0"/>
              <a:t>&lt;link </a:t>
            </a:r>
            <a:r>
              <a:rPr lang="en-US" altLang="zh-TW" sz="2400" dirty="0" err="1"/>
              <a:t>rel</a:t>
            </a:r>
            <a:r>
              <a:rPr lang="en-US" altLang="zh-TW" sz="2400" dirty="0"/>
              <a:t>="stylesheet"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="https://maxcdn.bootstrapcdn.com/bootstrap/3.3.7/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/bootstrap.min.css"&gt;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使用元件</a:t>
            </a:r>
            <a:r>
              <a:rPr lang="zh-CN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按鈕</a:t>
            </a:r>
            <a:r>
              <a:rPr lang="en-US" altLang="zh-TW" dirty="0"/>
              <a:t>(Buttons)</a:t>
            </a:r>
            <a:r>
              <a:rPr lang="zh-TW" altLang="en-US" dirty="0"/>
              <a:t>、下拉選單 </a:t>
            </a:r>
            <a:r>
              <a:rPr lang="en-US" altLang="zh-TW" dirty="0"/>
              <a:t>(Dropdowns)</a:t>
            </a:r>
            <a:r>
              <a:rPr lang="zh-TW" altLang="en-US" dirty="0"/>
              <a:t>、互動視窗 </a:t>
            </a:r>
            <a:r>
              <a:rPr lang="en-US" altLang="zh-TW" dirty="0"/>
              <a:t>(Modal)</a:t>
            </a:r>
            <a:r>
              <a:rPr lang="zh-TW" altLang="en-US" dirty="0"/>
              <a:t>、進度條 </a:t>
            </a:r>
            <a:r>
              <a:rPr lang="en-US" altLang="zh-TW" dirty="0"/>
              <a:t>(Progress)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8E3E79-A39F-2749-B56B-7986C6E88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25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1DC01-716E-DA44-BD16-1E79110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目前的用戶端系統畫面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66B384-8951-E54D-BEF0-D690847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31</a:t>
            </a:fld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6062F3-C779-A049-96B5-6E2DAB5D5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0" y="840270"/>
            <a:ext cx="7246961" cy="56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EDB08-2FED-2E4C-A437-71BC33A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實作之使用介面展示（</a:t>
            </a:r>
            <a:r>
              <a:rPr lang="en-US" altLang="zh-TW" dirty="0"/>
              <a:t>1/3</a:t>
            </a:r>
            <a:r>
              <a:rPr lang="zh-CN" altLang="en-US" dirty="0"/>
              <a:t>）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F5C20E-F1EB-7947-B2EE-378759F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32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9442D4-0875-7C40-BAD5-83EF3C1DA6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9" y="971265"/>
            <a:ext cx="4750351" cy="43540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E8D218-ACC6-5741-8C62-FF50F29533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31" y="2333768"/>
            <a:ext cx="4821065" cy="41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5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FFCA6-97D1-3148-9948-AE3E8E88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實作之使用介面展示（</a:t>
            </a:r>
            <a:r>
              <a:rPr lang="en-US" altLang="zh-TW" dirty="0"/>
              <a:t>2/3</a:t>
            </a:r>
            <a:r>
              <a:rPr lang="zh-CN" altLang="en-US" dirty="0"/>
              <a:t>）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4FE902-77AD-C14F-A041-A810C4E0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33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DDC59B-BF68-6647-81A3-7F59849348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9" y="1218845"/>
            <a:ext cx="4860605" cy="39331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68A178-2CD4-1B49-8BE9-6584888939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09" y="2813194"/>
            <a:ext cx="4856491" cy="36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0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FFCA6-97D1-3148-9948-AE3E8E88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實作之使用介面展示（</a:t>
            </a:r>
            <a:r>
              <a:rPr lang="en-US" altLang="zh-TW" dirty="0"/>
              <a:t>3/3</a:t>
            </a:r>
            <a:r>
              <a:rPr lang="zh-CN" altLang="en-US" dirty="0"/>
              <a:t>）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4FE902-77AD-C14F-A041-A810C4E0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34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6C840E-D2AC-4600-8521-D494142A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1" y="1157553"/>
            <a:ext cx="7848600" cy="51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1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A5B85-273F-5645-A2ED-335AE9FE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9" y="2281617"/>
            <a:ext cx="7772400" cy="1362075"/>
          </a:xfrm>
        </p:spPr>
        <p:txBody>
          <a:bodyPr/>
          <a:lstStyle/>
          <a:p>
            <a:r>
              <a:rPr kumimoji="1" lang="zh-TW" altLang="en-US" sz="4400" dirty="0"/>
              <a:t>系統展示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55D3F-4C13-5442-9EE5-F2C285A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157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C7763-910E-5D4C-B1CB-12A1487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後續工作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0948B-2209-E443-9350-F2DF0C8C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目前僅將整個系統流程實作出來，用以展示</a:t>
            </a:r>
            <a:endParaRPr kumimoji="1" lang="en-US" altLang="zh-TW" dirty="0"/>
          </a:p>
          <a:p>
            <a:endParaRPr lang="en-US" altLang="zh-TW" dirty="0"/>
          </a:p>
          <a:p>
            <a:r>
              <a:rPr kumimoji="1" lang="zh-TW" altLang="en-US" dirty="0"/>
              <a:t>後續工作</a:t>
            </a:r>
            <a:endParaRPr kumimoji="1" lang="en-US" altLang="zh-TW" dirty="0"/>
          </a:p>
          <a:p>
            <a:pPr lvl="1"/>
            <a:r>
              <a:rPr lang="zh-TW" altLang="en-US" dirty="0"/>
              <a:t>增加斷詞語料，增進精確、召回率，降低誤判</a:t>
            </a:r>
            <a:endParaRPr lang="en-US" altLang="zh-TW" dirty="0"/>
          </a:p>
          <a:p>
            <a:pPr lvl="1"/>
            <a:r>
              <a:rPr kumimoji="1" lang="zh-TW" altLang="en-US" dirty="0"/>
              <a:t>調校系統效率，提升回應速度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正式評估成效</a:t>
            </a:r>
            <a:endParaRPr lang="en-US" altLang="zh-TW" dirty="0"/>
          </a:p>
          <a:p>
            <a:pPr lvl="1"/>
            <a:endParaRPr kumimoji="1" lang="en-US" altLang="zh-TW" dirty="0"/>
          </a:p>
          <a:p>
            <a:r>
              <a:rPr lang="zh-TW" altLang="en-US" dirty="0"/>
              <a:t>未來工作</a:t>
            </a:r>
            <a:endParaRPr lang="en-US" altLang="zh-TW" dirty="0"/>
          </a:p>
          <a:p>
            <a:pPr lvl="1"/>
            <a:r>
              <a:rPr kumimoji="1" lang="zh-TW" altLang="en-US" dirty="0"/>
              <a:t>實作各種演算方法，提升成效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01B43F-0292-E342-BF98-E0BC48671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5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3364842-41BB-B748-B0E3-B1B5D502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B00B986-D682-6141-9E56-CC548BB4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/>
              <a:t>英文的拼字檢查功能，發展已經有四十多年</a:t>
            </a:r>
            <a:endParaRPr kumimoji="1" lang="en-US" altLang="zh-TW" sz="3200" dirty="0"/>
          </a:p>
          <a:p>
            <a:endParaRPr kumimoji="1" lang="en-US" altLang="zh-TW" sz="3200" dirty="0"/>
          </a:p>
          <a:p>
            <a:r>
              <a:rPr kumimoji="1" lang="en-US" altLang="zh-TW" sz="3200" dirty="0"/>
              <a:t>MS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Word</a:t>
            </a:r>
            <a:r>
              <a:rPr kumimoji="1" lang="zh-CN" altLang="en-US" sz="3200" dirty="0"/>
              <a:t>的英文拼字檢查功能，也推出十幾年了</a:t>
            </a:r>
            <a:endParaRPr kumimoji="1"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但是</a:t>
            </a:r>
            <a:r>
              <a:rPr lang="en-US" altLang="zh-TW" sz="3200" dirty="0"/>
              <a:t>MS</a:t>
            </a:r>
            <a:r>
              <a:rPr lang="zh-TW" altLang="en-US" sz="3200" dirty="0"/>
              <a:t> </a:t>
            </a:r>
            <a:r>
              <a:rPr lang="en-US" altLang="zh-TW" sz="3200" dirty="0"/>
              <a:t>Word</a:t>
            </a:r>
            <a:r>
              <a:rPr lang="zh-CN" altLang="en-US" sz="3200" dirty="0"/>
              <a:t>裡，一直沒有中文的錯別字檢查功能</a:t>
            </a:r>
            <a:endParaRPr lang="en-US" altLang="zh-CN" sz="3200" dirty="0"/>
          </a:p>
          <a:p>
            <a:endParaRPr lang="en-US" altLang="zh-TW" sz="3200" dirty="0"/>
          </a:p>
          <a:p>
            <a:r>
              <a:rPr lang="en-US" altLang="zh-TW" sz="3200" dirty="0"/>
              <a:t>=&gt;</a:t>
            </a:r>
            <a:r>
              <a:rPr lang="zh-TW" altLang="en-US" sz="3200" dirty="0"/>
              <a:t> </a:t>
            </a:r>
            <a:r>
              <a:rPr lang="zh-CN" altLang="en-US" sz="3200" dirty="0"/>
              <a:t>中文的錯別字自動偵測與改錯相當困難</a:t>
            </a:r>
            <a:endParaRPr lang="en-US" altLang="zh-CN" sz="3200" dirty="0"/>
          </a:p>
          <a:p>
            <a:endParaRPr kumimoji="1" lang="en-US" altLang="zh-TW" sz="3200" dirty="0"/>
          </a:p>
          <a:p>
            <a:endParaRPr kumimoji="1" lang="zh-TW" altLang="en-US" sz="3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23FA1F-EA5A-B840-ADFC-B1AFD2560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6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C8C46-F3D7-674D-BB64-5F63296D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62FA3-81E7-074E-9FDB-E0C561AA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中文的學習人口越來越多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臺師大希望有相關的教育學習應用軟體，</a:t>
            </a:r>
            <a:br>
              <a:rPr lang="en-US" altLang="zh-CN" sz="3200" dirty="0"/>
            </a:br>
            <a:r>
              <a:rPr lang="zh-CN" altLang="en-US" sz="3200" dirty="0"/>
              <a:t>或是發展相關的語料資源以及支援技術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B112FA-A3EA-0A4D-9DDC-759A2D0C0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878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93098-1343-8744-A4DF-19984EA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8" y="199234"/>
            <a:ext cx="8305087" cy="772031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35B55-0CE0-6449-8911-41FB138A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00" y="894654"/>
            <a:ext cx="8305086" cy="579302"/>
          </a:xfrm>
        </p:spPr>
        <p:txBody>
          <a:bodyPr/>
          <a:lstStyle/>
          <a:p>
            <a:r>
              <a:rPr kumimoji="1" lang="zh-TW" altLang="en-US" dirty="0"/>
              <a:t>過去我們針對</a:t>
            </a:r>
            <a:r>
              <a:rPr kumimoji="1" lang="en-US" altLang="zh-TW" dirty="0"/>
              <a:t>OCR</a:t>
            </a:r>
            <a:r>
              <a:rPr kumimoji="1" lang="zh-TW" altLang="en-US" dirty="0"/>
              <a:t>辨識文字，有做過類似研究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26066-54B2-D645-ADC4-FC9FD9762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  <p:pic>
        <p:nvPicPr>
          <p:cNvPr id="5" name="Picture 4" descr="D:\Sam\present\um2000\data\list3.gif">
            <a:extLst>
              <a:ext uri="{FF2B5EF4-FFF2-40B4-BE49-F238E27FC236}">
                <a16:creationId xmlns:a16="http://schemas.microsoft.com/office/drawing/2014/main" id="{FA092247-9B1E-8C4A-82CD-482C8930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34" y="1431337"/>
            <a:ext cx="5254323" cy="42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0EDDB13C-01AC-0A4C-9B88-D9E4A312E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480" y="2338356"/>
            <a:ext cx="28087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Some term pairs detected by the procedure. </a:t>
            </a:r>
          </a:p>
          <a:p>
            <a:r>
              <a:rPr lang="en-US" altLang="zh-TW" dirty="0"/>
              <a:t>All the terms denote the same word: “Committee”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DA2527-366A-F141-8195-39E7F12EB413}"/>
              </a:ext>
            </a:extLst>
          </p:cNvPr>
          <p:cNvSpPr txBox="1"/>
          <p:nvPr/>
        </p:nvSpPr>
        <p:spPr>
          <a:xfrm>
            <a:off x="818866" y="5728934"/>
            <a:ext cx="7492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1600" b="1" dirty="0"/>
              <a:t>Yuen-Hsien Tseng</a:t>
            </a:r>
            <a:r>
              <a:rPr lang="en-GB" altLang="zh-TW" sz="1600" dirty="0"/>
              <a:t>, "</a:t>
            </a:r>
            <a:r>
              <a:rPr lang="en-GB" altLang="zh-TW" sz="1600" dirty="0">
                <a:hlinkClick r:id="rId3"/>
              </a:rPr>
              <a:t>Error Correction in a Chinese OCR Test Collection</a:t>
            </a:r>
            <a:r>
              <a:rPr lang="en-GB" altLang="zh-TW" sz="1600" dirty="0"/>
              <a:t>," Proceedings of the 25th International ACM SIGIR Conference on Research and Development in Information Retrieval - SIGIR '02, Aug. 11-15, Tampere, Finland, 2002, pp.429-430.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541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8A0C2-06B7-9E4C-B6F7-BF4FB623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CECCB-05A5-9149-8DBF-FDC65ACF9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3000DC-FCAF-1041-B2D4-2EA3C0540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04599"/>
            <a:ext cx="3810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kumimoji="1" sz="30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BiauKai" charset="-120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BiauKai" charset="-120"/>
              </a:defRPr>
            </a:lvl3pPr>
            <a:lvl4pPr marL="1600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BiauKai" charset="-12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BiauKai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charset="-12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charset="-12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charset="-12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charset="-120"/>
              </a:defRPr>
            </a:lvl9pPr>
          </a:lstStyle>
          <a:p>
            <a:pPr>
              <a:buFontTx/>
              <a:buNone/>
            </a:pPr>
            <a:r>
              <a:rPr lang="en-US" altLang="zh-TW" sz="2000" kern="0" dirty="0"/>
              <a:t>Some lists of 4720 confusing pairs given by an OCR software company</a:t>
            </a:r>
          </a:p>
        </p:txBody>
      </p:sp>
      <p:pic>
        <p:nvPicPr>
          <p:cNvPr id="6" name="Picture 6" descr="D:\Sam\present\um2000\data\list2.gif">
            <a:extLst>
              <a:ext uri="{FF2B5EF4-FFF2-40B4-BE49-F238E27FC236}">
                <a16:creationId xmlns:a16="http://schemas.microsoft.com/office/drawing/2014/main" id="{6E90C279-A612-F747-9417-AFAB39EF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161199"/>
            <a:ext cx="24098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:\Sam\present\um2000\data\list1.gif">
            <a:extLst>
              <a:ext uri="{FF2B5EF4-FFF2-40B4-BE49-F238E27FC236}">
                <a16:creationId xmlns:a16="http://schemas.microsoft.com/office/drawing/2014/main" id="{CA7646B9-F630-FE48-8FED-205DEF78A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7399"/>
            <a:ext cx="25939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1F1D5E03-95F1-114A-975C-FC4A58B9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5545874"/>
            <a:ext cx="3721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Some lists of confusing pairs</a:t>
            </a:r>
          </a:p>
          <a:p>
            <a:r>
              <a:rPr lang="en-US" altLang="zh-TW" dirty="0"/>
              <a:t>detected by our procedure</a:t>
            </a:r>
          </a:p>
        </p:txBody>
      </p:sp>
    </p:spTree>
    <p:extLst>
      <p:ext uri="{BB962C8B-B14F-4D97-AF65-F5344CB8AC3E}">
        <p14:creationId xmlns:p14="http://schemas.microsoft.com/office/powerpoint/2010/main" val="63764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9BC17-7A03-CA43-B455-01877AA2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FB4AA-27E1-E84D-B2CB-9C9A3DE0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但是在召回率、精確率之間不易同時提升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lang="zh-TW" altLang="en-US" dirty="0"/>
              <a:t>而且</a:t>
            </a:r>
            <a:r>
              <a:rPr kumimoji="1" lang="zh-TW" altLang="en-US" dirty="0"/>
              <a:t>對於各種應用情境，所使用的技術不同</a:t>
            </a:r>
            <a:endParaRPr kumimoji="1" lang="en-US" altLang="zh-TW" dirty="0"/>
          </a:p>
          <a:p>
            <a:endParaRPr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中文的錯別字偵測、改錯，跟語法、語意有關</a:t>
            </a:r>
            <a:endParaRPr kumimoji="1"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CF7D4-7A6F-BC47-9F26-5EE5FAACD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59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62DD9-E169-2246-9739-93C0FA8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DA5F0-DBC2-F549-9659-6BA0A796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為了鼓勵這類研究，我們</a:t>
            </a:r>
            <a:r>
              <a:rPr lang="zh-TW" altLang="en-US" dirty="0"/>
              <a:t>發展相關語料，</a:t>
            </a:r>
            <a:br>
              <a:rPr lang="en-US" altLang="zh-TW" dirty="0"/>
            </a:br>
            <a:r>
              <a:rPr kumimoji="1" lang="zh-TW" altLang="en-US" dirty="0"/>
              <a:t>主辦了一些國際評比活動</a:t>
            </a:r>
            <a:endParaRPr kumimoji="1" lang="en-US" altLang="zh-TW" dirty="0"/>
          </a:p>
          <a:p>
            <a:endParaRPr lang="en-GB" altLang="zh-TW" dirty="0"/>
          </a:p>
          <a:p>
            <a:r>
              <a:rPr lang="en-GB" altLang="zh-TW" dirty="0"/>
              <a:t>Shih-Hung Wu, Chao-Lin Liu, and </a:t>
            </a:r>
            <a:r>
              <a:rPr lang="en-GB" altLang="zh-TW" b="1" dirty="0"/>
              <a:t>Lung-Hao Lee</a:t>
            </a:r>
            <a:r>
              <a:rPr lang="en-GB" altLang="zh-TW" dirty="0"/>
              <a:t> (2013). </a:t>
            </a:r>
            <a:r>
              <a:rPr lang="en-GB" altLang="zh-TW" b="1" dirty="0">
                <a:solidFill>
                  <a:srgbClr val="60040D"/>
                </a:solidFill>
              </a:rPr>
              <a:t>Chinese Spelling Check Evaluation at SIGHAN Bake-off </a:t>
            </a:r>
            <a:r>
              <a:rPr lang="zh-TW" altLang="en-US" b="1" dirty="0">
                <a:solidFill>
                  <a:srgbClr val="60040D"/>
                </a:solidFill>
              </a:rPr>
              <a:t> </a:t>
            </a:r>
            <a:r>
              <a:rPr lang="en-GB" altLang="zh-TW" b="1" dirty="0">
                <a:solidFill>
                  <a:srgbClr val="60040D"/>
                </a:solidFill>
              </a:rPr>
              <a:t>2013</a:t>
            </a:r>
            <a:r>
              <a:rPr lang="en-GB" altLang="zh-TW" dirty="0"/>
              <a:t>. In Proceedings of SIGHAN'13, pp. 35-42.</a:t>
            </a:r>
          </a:p>
          <a:p>
            <a:endParaRPr lang="en-GB" altLang="zh-TW" dirty="0"/>
          </a:p>
          <a:p>
            <a:r>
              <a:rPr lang="en-GB" altLang="zh-TW" dirty="0"/>
              <a:t>SIGHAN </a:t>
            </a:r>
            <a:r>
              <a:rPr lang="en-GB" altLang="zh-TW" b="1" dirty="0">
                <a:solidFill>
                  <a:srgbClr val="60040D"/>
                </a:solidFill>
              </a:rPr>
              <a:t>2013</a:t>
            </a:r>
            <a:r>
              <a:rPr lang="en-GB" altLang="zh-TW" dirty="0"/>
              <a:t> Bake-off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r>
              <a:rPr lang="en-GB" altLang="zh-TW" dirty="0"/>
              <a:t>:  </a:t>
            </a:r>
            <a:r>
              <a:rPr lang="en-GB" altLang="zh-TW" sz="2800" dirty="0">
                <a:hlinkClick r:id="rId2"/>
              </a:rPr>
              <a:t>http://ir.itc.ntnu.edu.tw/lre/sighan7csc_release1.0.zip</a:t>
            </a:r>
            <a:endParaRPr lang="en-GB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CA1C56-0D84-794F-AE14-F7C45B6BF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489A-2773-1D46-A72D-F0D1CB87AAE3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5907019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風華版">
  <a:themeElements>
    <a:clrScheme name="古典風華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古典風華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lumMod val="50000"/>
            </a:schemeClr>
          </a:solidFill>
        </a:ln>
      </a:spPr>
      <a:bodyPr lIns="36000" tIns="36000" rIns="36000" bIns="3600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F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古典風華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風華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風華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風華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風華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風華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風華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風華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風華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風華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風華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風華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3" id="{3EDAC3F6-C61E-8D47-834A-E140EA2081EF}" vid="{AB3F1BF3-2FD2-2A47-B6B2-9ABFA8C11A5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27045</TotalTime>
  <Words>2424</Words>
  <Application>Microsoft Macintosh PowerPoint</Application>
  <PresentationFormat>如螢幕大小 (4:3)</PresentationFormat>
  <Paragraphs>328</Paragraphs>
  <Slides>36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標楷體</vt:lpstr>
      <vt:lpstr>BiauKai</vt:lpstr>
      <vt:lpstr>Arial</vt:lpstr>
      <vt:lpstr>Calibri</vt:lpstr>
      <vt:lpstr>Times New Roman</vt:lpstr>
      <vt:lpstr>古典風華版</vt:lpstr>
      <vt:lpstr>華語文教學應用軟體競賽 五、文本中錯別字偵測改錯系統 NTNU-NCU 中文錯別字 偵測改錯系統</vt:lpstr>
      <vt:lpstr>大綱</vt:lpstr>
      <vt:lpstr>背景動機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核心功能描述</vt:lpstr>
      <vt:lpstr>系統架構</vt:lpstr>
      <vt:lpstr>System Design (Web service)</vt:lpstr>
      <vt:lpstr>System Design (Sentence Processor)</vt:lpstr>
      <vt:lpstr>Approach 1 – Spark Solution In Action</vt:lpstr>
      <vt:lpstr>Approach 1 – Spark Solution In Action</vt:lpstr>
      <vt:lpstr>Approach1 – Spark Solution In Action</vt:lpstr>
      <vt:lpstr>Approach1 – Spark Solution In Action</vt:lpstr>
      <vt:lpstr>Approach 1 – Spark Solution In Action</vt:lpstr>
      <vt:lpstr>Approach 2 – Token Path Search (TPS)  In Action</vt:lpstr>
      <vt:lpstr>Approach 2 – TPS In Action</vt:lpstr>
      <vt:lpstr>Approach2 – TPS In Action</vt:lpstr>
      <vt:lpstr>混淆字集（1/4）</vt:lpstr>
      <vt:lpstr>混淆字集（2/4）</vt:lpstr>
      <vt:lpstr>混淆字集（3/4）</vt:lpstr>
      <vt:lpstr>混淆字集（4/4）</vt:lpstr>
      <vt:lpstr>前端技術（jQuery）</vt:lpstr>
      <vt:lpstr>前端技術（Bootstrap）</vt:lpstr>
      <vt:lpstr>目前的用戶端系統畫面</vt:lpstr>
      <vt:lpstr>實作之使用介面展示（1/3）</vt:lpstr>
      <vt:lpstr>實作之使用介面展示（2/3）</vt:lpstr>
      <vt:lpstr>實作之使用介面展示（3/3）</vt:lpstr>
      <vt:lpstr>系統展示</vt:lpstr>
      <vt:lpstr>後續工作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校務研究業務報告 第六次  </dc:title>
  <dc:subject/>
  <dc:creator>Sam Tseng</dc:creator>
  <cp:keywords/>
  <dc:description/>
  <cp:lastModifiedBy>sam</cp:lastModifiedBy>
  <cp:revision>1366</cp:revision>
  <dcterms:created xsi:type="dcterms:W3CDTF">2017-05-08T03:36:01Z</dcterms:created>
  <dcterms:modified xsi:type="dcterms:W3CDTF">2018-10-06T01:59:49Z</dcterms:modified>
  <cp:category/>
</cp:coreProperties>
</file>