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Century Gothic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enturyGothic-regular.fntdata"/><Relationship Id="rId14" Type="http://schemas.openxmlformats.org/officeDocument/2006/relationships/slide" Target="slides/slide10.xml"/><Relationship Id="rId17" Type="http://schemas.openxmlformats.org/officeDocument/2006/relationships/font" Target="fonts/CenturyGothic-italic.fntdata"/><Relationship Id="rId16" Type="http://schemas.openxmlformats.org/officeDocument/2006/relationships/font" Target="fonts/CenturyGothic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CenturyGothic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幻灯片" type="title">
  <p:cSld name="TIT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描述">
  <p:cSld name="标题和描述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1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1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1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1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带描述的引言">
  <p:cSld name="带描述的引言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2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14" name="Google Shape;114;p12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2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2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12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12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名片">
  <p:cSld name="名片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3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3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引言名片">
  <p:cSld name="引言名片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4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1" name="Google Shape;131;p14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2" name="Google Shape;132;p1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4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14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7" name="Google Shape;137;p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真或假">
  <p:cSld name="真或假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1" name="Google Shape;141;p15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2" name="Google Shape;142;p1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5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竖排文字" type="vertTx">
  <p:cSld name="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9" name="Google Shape;149;p1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竖排标题与文本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56" name="Google Shape;156;p1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两栏内容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48" name="Google Shape;48;p3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49" name="Google Shape;49;p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较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4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57" name="Google Shape;57;p4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4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59" name="Google Shape;59;p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内容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1" name="Google Shape;71;p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节标题" type="secHead">
  <p:cSld name="SECTION_HEAD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7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8" name="Google Shape;78;p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7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7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仅标题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8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内容与标题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b="0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9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91" name="Google Shape;91;p9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2" name="Google Shape;92;p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9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图片与标题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0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9" name="Google Shape;99;p10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0" name="Google Shape;100;p1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0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0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1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1"/>
          <p:cNvGrpSpPr/>
          <p:nvPr/>
        </p:nvGrpSpPr>
        <p:grpSpPr>
          <a:xfrm>
            <a:off x="27222" y="-786"/>
            <a:ext cx="2356674" cy="6854039"/>
            <a:chOff x="6627813" y="194833"/>
            <a:chExt cx="1952625" cy="5678918"/>
          </a:xfrm>
        </p:grpSpPr>
        <p:sp>
          <p:nvSpPr>
            <p:cNvPr id="20" name="Google Shape;20;p1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1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Google Shape;34;p1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Relationship Id="rId4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4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21.png"/><Relationship Id="rId8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jpg"/><Relationship Id="rId4" Type="http://schemas.openxmlformats.org/officeDocument/2006/relationships/image" Target="../media/image12.jpg"/><Relationship Id="rId5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openxmlformats.org/officeDocument/2006/relationships/image" Target="../media/image18.png"/><Relationship Id="rId6" Type="http://schemas.openxmlformats.org/officeDocument/2006/relationships/image" Target="../media/image8.png"/><Relationship Id="rId7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lang="en-US"/>
              <a:t>HiBaby</a:t>
            </a:r>
            <a:endParaRPr/>
          </a:p>
        </p:txBody>
      </p:sp>
      <p:sp>
        <p:nvSpPr>
          <p:cNvPr id="165" name="Google Shape;165;p18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-- A proposed solution for preganent anxiety and loneliness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/>
          <p:nvPr/>
        </p:nvSpPr>
        <p:spPr>
          <a:xfrm>
            <a:off x="2404240" y="1982597"/>
            <a:ext cx="800251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rgbClr val="F5CB9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is time to try “HiBaby”</a:t>
            </a:r>
            <a:endParaRPr b="1" i="0" sz="5400" u="none" cap="none" strike="noStrike">
              <a:solidFill>
                <a:srgbClr val="F5CB9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🠶"/>
            </a:pPr>
            <a:r>
              <a:rPr lang="en-US" sz="2400"/>
              <a:t>Problems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en-US" sz="2400"/>
              <a:t>Situations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en-US" sz="2400"/>
              <a:t>HiBaby</a:t>
            </a:r>
            <a:endParaRPr sz="24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en-US" sz="2400"/>
              <a:t>Test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en-US" sz="2400"/>
              <a:t>Benefits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Problems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2351767" y="1882726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Char char="🠶"/>
            </a:pPr>
            <a:r>
              <a:rPr lang="en-US" sz="2040"/>
              <a:t>“Antenatal depression”: 6% of pregnant women in Australia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40"/>
              <a:buChar char="🠶"/>
            </a:pPr>
            <a:r>
              <a:rPr lang="en-US" sz="2040"/>
              <a:t>Lacking social &amp; family supports (busy parents with lonely young women)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40"/>
              <a:buChar char="🠶"/>
            </a:pPr>
            <a:r>
              <a:rPr lang="en-US" sz="2040"/>
              <a:t>Burst of authorized &amp; unauthorized info. V.S. Difficult to get a consultation services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40"/>
              <a:buChar char="🠶"/>
            </a:pPr>
            <a:r>
              <a:rPr lang="en-US" sz="2040"/>
              <a:t>Leading to still-birth, life-long mental health problems or even suicide</a:t>
            </a:r>
            <a:endParaRPr/>
          </a:p>
          <a:p>
            <a:pPr indent="-245745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530"/>
          </a:p>
        </p:txBody>
      </p:sp>
      <p:pic>
        <p:nvPicPr>
          <p:cNvPr id="178" name="Google Shape;17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72332" y="1047317"/>
            <a:ext cx="3738707" cy="4635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175" y="387044"/>
            <a:ext cx="12191999" cy="5955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Situations</a:t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1209822" y="2090602"/>
            <a:ext cx="6221361" cy="3803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🠶"/>
            </a:pPr>
            <a:r>
              <a:rPr lang="en-US" sz="2400"/>
              <a:t>Social media: Quality of info?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en-US" sz="2400"/>
              <a:t>Behavior: searching instead of communicating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en-US" sz="2400"/>
              <a:t>Pregnancy apps. In the markets: User-specific guidance? QoI? Level of details?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en-US" sz="2400"/>
              <a:t>Psy. Apps: Case of pregnancy?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en-US" sz="2400"/>
              <a:t>Our own app. containing all 3 features is needed.</a:t>
            </a:r>
            <a:endParaRPr/>
          </a:p>
          <a:p>
            <a:pPr indent="-2286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86" name="Google Shape;18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2151" y="2254288"/>
            <a:ext cx="1975105" cy="4103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1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09703" y="773022"/>
            <a:ext cx="2072820" cy="983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898432" y="2254288"/>
            <a:ext cx="1938046" cy="4026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HiBaby I</a:t>
            </a:r>
            <a:endParaRPr/>
          </a:p>
        </p:txBody>
      </p:sp>
      <p:pic>
        <p:nvPicPr>
          <p:cNvPr id="194" name="Google Shape;1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2688" y="-1"/>
            <a:ext cx="2812155" cy="608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2300" y="238850"/>
            <a:ext cx="2704775" cy="5845812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829993" y="2547605"/>
            <a:ext cx="5229021" cy="19254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🠶"/>
            </a:pPr>
            <a:r>
              <a:rPr lang="en-US" sz="2400"/>
              <a:t>Feature 1: User centric and interactive support via a </a:t>
            </a:r>
            <a:endParaRPr sz="2400"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characterised chatbot</a:t>
            </a:r>
            <a:endParaRPr sz="24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en-US" sz="2400"/>
              <a:t>With pregnant woman at the center</a:t>
            </a:r>
            <a:endParaRPr sz="2400"/>
          </a:p>
        </p:txBody>
      </p:sp>
      <p:pic>
        <p:nvPicPr>
          <p:cNvPr id="197" name="Google Shape;19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42453" y="658075"/>
            <a:ext cx="2704774" cy="5810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16000" y="901110"/>
            <a:ext cx="2704775" cy="5880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84100" y="1096231"/>
            <a:ext cx="2704775" cy="5761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539275" y="1096225"/>
            <a:ext cx="2571975" cy="5761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283950" y="767000"/>
            <a:ext cx="2704775" cy="5859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0546" y="0"/>
            <a:ext cx="2669172" cy="5725804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3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HiBaby II</a:t>
            </a:r>
            <a:endParaRPr/>
          </a:p>
        </p:txBody>
      </p:sp>
      <p:sp>
        <p:nvSpPr>
          <p:cNvPr id="208" name="Google Shape;208;p23"/>
          <p:cNvSpPr txBox="1"/>
          <p:nvPr>
            <p:ph idx="1" type="body"/>
          </p:nvPr>
        </p:nvSpPr>
        <p:spPr>
          <a:xfrm>
            <a:off x="961814" y="2184959"/>
            <a:ext cx="4736651" cy="21757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🠶"/>
            </a:pPr>
            <a:r>
              <a:rPr lang="en-US" sz="2400"/>
              <a:t>Feature 2: Hierarchical info.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en-US" sz="2400"/>
              <a:t>Provide authorized info.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en-US" sz="2400"/>
              <a:t>User can not only “get I want”, but also “get I want only”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09" name="Google Shape;209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19577" y="350294"/>
            <a:ext cx="2795974" cy="5845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64125" y="794561"/>
            <a:ext cx="2669175" cy="5769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HiBaby III</a:t>
            </a:r>
            <a:endParaRPr/>
          </a:p>
        </p:txBody>
      </p:sp>
      <p:sp>
        <p:nvSpPr>
          <p:cNvPr id="216" name="Google Shape;216;p24"/>
          <p:cNvSpPr txBox="1"/>
          <p:nvPr>
            <p:ph idx="1" type="body"/>
          </p:nvPr>
        </p:nvSpPr>
        <p:spPr>
          <a:xfrm>
            <a:off x="1632608" y="2662795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🠶"/>
            </a:pPr>
            <a:r>
              <a:rPr lang="en-US" sz="2400"/>
              <a:t>Feature 3: Smart Q &amp; A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en-US" sz="2400"/>
              <a:t>Stored “question list”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en-US" sz="2400"/>
              <a:t>Share your concerns as you wish</a:t>
            </a:r>
            <a:endParaRPr sz="2400"/>
          </a:p>
        </p:txBody>
      </p:sp>
      <p:pic>
        <p:nvPicPr>
          <p:cNvPr id="217" name="Google Shape;21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3797" y="159200"/>
            <a:ext cx="2151232" cy="464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5079" y="624100"/>
            <a:ext cx="2147789" cy="46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09518" y="1104900"/>
            <a:ext cx="2156713" cy="46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44957" y="1669600"/>
            <a:ext cx="2132553" cy="46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95025" y="2127548"/>
            <a:ext cx="2132550" cy="4588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"/>
          <p:cNvSpPr txBox="1"/>
          <p:nvPr>
            <p:ph type="title"/>
          </p:nvPr>
        </p:nvSpPr>
        <p:spPr>
          <a:xfrm>
            <a:off x="2068707" y="539704"/>
            <a:ext cx="8911687" cy="9092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Intended Benefits</a:t>
            </a:r>
            <a:endParaRPr/>
          </a:p>
        </p:txBody>
      </p:sp>
      <p:sp>
        <p:nvSpPr>
          <p:cNvPr id="227" name="Google Shape;227;p25"/>
          <p:cNvSpPr txBox="1"/>
          <p:nvPr>
            <p:ph idx="1" type="body"/>
          </p:nvPr>
        </p:nvSpPr>
        <p:spPr>
          <a:xfrm>
            <a:off x="2068707" y="1949204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🠶"/>
            </a:pPr>
            <a:r>
              <a:rPr lang="en-US" sz="2400"/>
              <a:t>Families: Safe &amp; less stressful journey + better relationships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en-US" sz="2400"/>
              <a:t>Clinical work flows: Reduced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en-US" sz="2400"/>
              <a:t>Overall HS: Effective</a:t>
            </a:r>
            <a:endParaRPr sz="2400"/>
          </a:p>
        </p:txBody>
      </p:sp>
      <p:pic>
        <p:nvPicPr>
          <p:cNvPr id="228" name="Google Shape;22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2662" y="281353"/>
            <a:ext cx="2995565" cy="6224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/>
          <p:nvPr>
            <p:ph type="title"/>
          </p:nvPr>
        </p:nvSpPr>
        <p:spPr>
          <a:xfrm>
            <a:off x="2592924" y="624110"/>
            <a:ext cx="8911687" cy="627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40"/>
              <a:buFont typeface="Century Gothic"/>
              <a:buNone/>
            </a:pPr>
            <a:r>
              <a:rPr lang="en-US" sz="3240"/>
              <a:t>Tests</a:t>
            </a:r>
            <a:endParaRPr sz="3240"/>
          </a:p>
        </p:txBody>
      </p:sp>
      <p:sp>
        <p:nvSpPr>
          <p:cNvPr id="234" name="Google Shape;234;p26"/>
          <p:cNvSpPr txBox="1"/>
          <p:nvPr>
            <p:ph idx="2" type="body"/>
          </p:nvPr>
        </p:nvSpPr>
        <p:spPr>
          <a:xfrm>
            <a:off x="1537475" y="2133853"/>
            <a:ext cx="6372600" cy="29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20"/>
              <a:buChar char="🠶"/>
            </a:pPr>
            <a:r>
              <a:rPr lang="en-US" sz="2220"/>
              <a:t>Before testing: Greeting &amp; welcome &amp; purposes of testing</a:t>
            </a:r>
            <a:endParaRPr sz="222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20"/>
              <a:buChar char="🠶"/>
            </a:pPr>
            <a:r>
              <a:rPr lang="en-US" sz="2220"/>
              <a:t>Test case 1: Preg. women vomiting</a:t>
            </a:r>
            <a:endParaRPr sz="222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20"/>
              <a:buChar char="🠶"/>
            </a:pPr>
            <a:r>
              <a:rPr lang="en-US" sz="2220"/>
              <a:t>Test case 2: Preg. women lonely</a:t>
            </a:r>
            <a:endParaRPr sz="222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20"/>
              <a:buChar char="🠶"/>
            </a:pPr>
            <a:r>
              <a:rPr lang="en-US" sz="2220"/>
              <a:t>Test case 3: Preg. women leg swollen</a:t>
            </a:r>
            <a:endParaRPr sz="222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20"/>
              <a:buChar char="🠶"/>
            </a:pPr>
            <a:r>
              <a:rPr lang="en-US" sz="2220"/>
              <a:t>Test case 4: Caregiver accept invitation</a:t>
            </a:r>
            <a:endParaRPr sz="222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20"/>
              <a:buChar char="🠶"/>
            </a:pPr>
            <a:r>
              <a:rPr lang="en-US" sz="2220"/>
              <a:t>Test case 5: Caregiver searches info. about conceiving</a:t>
            </a:r>
            <a:endParaRPr sz="2220"/>
          </a:p>
          <a:p>
            <a:pPr indent="-201930" lvl="0" marL="342900" rtl="0" algn="l">
              <a:spcBef>
                <a:spcPts val="1000"/>
              </a:spcBef>
              <a:spcAft>
                <a:spcPts val="0"/>
              </a:spcAft>
              <a:buSzPts val="2220"/>
              <a:buNone/>
            </a:pPr>
            <a:r>
              <a:t/>
            </a:r>
            <a:endParaRPr sz="2220"/>
          </a:p>
        </p:txBody>
      </p:sp>
      <p:pic>
        <p:nvPicPr>
          <p:cNvPr id="235" name="Google Shape;23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21180" y="1371858"/>
            <a:ext cx="2715004" cy="4239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丝状">
  <a:themeElements>
    <a:clrScheme name="丝状">
      <a:dk1>
        <a:srgbClr val="000000"/>
      </a:dk1>
      <a:lt1>
        <a:srgbClr val="CCE8C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