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e69a41a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e69a41a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e69a41a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e69a41a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e69a41a1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e69a41a1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e69a41a1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e69a41a1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e69a41a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e69a41a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18ff605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f18ff605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e69a41a1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e69a41a1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18ff605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18ff605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18ff605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18ff605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f18ff605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f18ff605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f18ff605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f18ff605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f18ff605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f18ff605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f18ff605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f18ff605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e69a41a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e69a41a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e69a41a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e69a41a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ug.nl/ggdc/historicaldevelopment/maddison/releases/maddison-project-database-2020" TargetMode="External"/><Relationship Id="rId4" Type="http://schemas.openxmlformats.org/officeDocument/2006/relationships/hyperlink" Target="https://unstats.un.org/unsd/trade/data/tables.asp" TargetMode="External"/><Relationship Id="rId5" Type="http://schemas.openxmlformats.org/officeDocument/2006/relationships/hyperlink" Target="https://databank.worldbank.org/reports.aspx?source=2&amp;series=NY.GDP.PCAP.CD&amp;country=#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31825"/>
            <a:ext cx="55611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of Long-Term Worldwide Economic Growth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22575" y="32140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Sam Virsik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for Large Scale Analysis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100825"/>
            <a:ext cx="70389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Choose indicator (EX: GDP Per Capita)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Loop through every influential factor (imports, exports, etc)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Loop through every country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Determined the R</a:t>
            </a:r>
            <a:r>
              <a:rPr baseline="30000" lang="en" sz="1600"/>
              <a:t>2</a:t>
            </a:r>
            <a:r>
              <a:rPr lang="en" sz="1600"/>
              <a:t> correlation between the two </a:t>
            </a:r>
            <a:r>
              <a:rPr lang="en" sz="1600"/>
              <a:t>variables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R</a:t>
            </a:r>
            <a:r>
              <a:rPr baseline="30000" lang="en" sz="1600"/>
              <a:t>2</a:t>
            </a:r>
            <a:r>
              <a:rPr lang="en" sz="1600"/>
              <a:t>: The proportion of variance in the dependent variable which is predicted by the independent variable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Make results into boxplot</a:t>
            </a:r>
            <a:endParaRPr sz="1600"/>
          </a:p>
        </p:txBody>
      </p:sp>
      <p:sp>
        <p:nvSpPr>
          <p:cNvPr id="202" name="Google Shape;202;p22"/>
          <p:cNvSpPr txBox="1"/>
          <p:nvPr/>
        </p:nvSpPr>
        <p:spPr>
          <a:xfrm>
            <a:off x="371400" y="4015400"/>
            <a:ext cx="8401200" cy="56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14 indicators * 8 predictors * ≈180 countries * ≈70 years of data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Economy-Based Economic Growth Results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6517800" y="1085850"/>
            <a:ext cx="24480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Population based variables always most highly correlated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GDPPC always right behind them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Imports always slightly better than exports</a:t>
            </a:r>
            <a:endParaRPr sz="17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50" y="1085850"/>
            <a:ext cx="2553300" cy="197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725" y="1085850"/>
            <a:ext cx="2553300" cy="197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1650" y="3169666"/>
            <a:ext cx="2553300" cy="197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725" y="3169666"/>
            <a:ext cx="2553300" cy="197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Health-Based Economic Growth Results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6517800" y="1085850"/>
            <a:ext cx="24480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Ignore population based variables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Correlation direction matters, not decipherable on large scale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GDPPC </a:t>
            </a:r>
            <a:r>
              <a:rPr lang="en" sz="1700" u="sng"/>
              <a:t>always</a:t>
            </a:r>
            <a:r>
              <a:rPr lang="en" sz="1700"/>
              <a:t> has highest median R</a:t>
            </a:r>
            <a:r>
              <a:rPr baseline="30000" lang="en" sz="1700"/>
              <a:t>2</a:t>
            </a:r>
            <a:r>
              <a:rPr lang="en" sz="1700"/>
              <a:t> otherwise</a:t>
            </a:r>
            <a:endParaRPr sz="170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96000"/>
            <a:ext cx="2553300" cy="197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500" y="995989"/>
            <a:ext cx="2553300" cy="197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3112514"/>
            <a:ext cx="2553300" cy="197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4500" y="3112520"/>
            <a:ext cx="2553300" cy="197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of Caution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297500" y="1224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</a:t>
            </a:r>
            <a:r>
              <a:rPr baseline="30000" lang="en" sz="1700"/>
              <a:t>2</a:t>
            </a:r>
            <a:r>
              <a:rPr lang="en" sz="1700"/>
              <a:t> is </a:t>
            </a:r>
            <a:r>
              <a:rPr lang="en" sz="1700" u="sng"/>
              <a:t>correlation</a:t>
            </a:r>
            <a:r>
              <a:rPr lang="en" sz="1700"/>
              <a:t>, not causation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These correlations are extremely high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Gives us confidence in our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But also reminds us that there are many variables at play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This kind of analysis can help inform policy, but cannot explain the past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Coolest Finding: GDPPC Results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6595675" y="934350"/>
            <a:ext cx="22047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Labor force ≠ population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 more highly correlated than importing and exporting is getting more people employed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i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Very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often higher correlated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34339"/>
            <a:ext cx="5222525" cy="403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1144225"/>
            <a:ext cx="70389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Time available given amount of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conventions and overlap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Correlation, no causation.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Year shift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Weights not given for greater populated countries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Correlated but without direction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043950" y="341475"/>
            <a:ext cx="35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571750"/>
            <a:ext cx="3335400" cy="24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EX: Trade, labor force, political stability, technological innovation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*Able to be determined through data analysis</a:t>
            </a:r>
            <a:endParaRPr sz="1600"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1155900"/>
            <a:ext cx="3335400" cy="96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the most significant factors which influence the growth of a country?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001000" y="1155900"/>
            <a:ext cx="3335400" cy="96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are the best economic indicators of that growth?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5001000" y="2571750"/>
            <a:ext cx="3335400" cy="24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EX: GDP per capita, country health, capital formation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*Not able to be well determined through data analysis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Economic Growth Indicators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50514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*Not easy to be done through my data analysis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Actual growth is much more complex than any list of a few variables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Emerging from Poverty</a:t>
            </a:r>
            <a:r>
              <a:rPr lang="en" sz="1600"/>
              <a:t> by Gerald Meier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His advice was to look more towards improvements of country health, not just increases in Gross National Product (GNP)</a:t>
            </a:r>
            <a:endParaRPr sz="16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803" y="1394003"/>
            <a:ext cx="2168275" cy="3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043950" y="341475"/>
            <a:ext cx="35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166350"/>
            <a:ext cx="33354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Influential Factors</a:t>
            </a:r>
            <a:endParaRPr sz="16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Imports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Exports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Net Exports (Exports-Imports)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Net migration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Labor force, total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Population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Urban population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Rural population</a:t>
            </a:r>
            <a:endParaRPr sz="16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5053275" y="1166350"/>
            <a:ext cx="33354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Economic Indicators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66666"/>
                </a:highlight>
              </a:rPr>
              <a:t>Economy Based</a:t>
            </a:r>
            <a:endParaRPr sz="1600"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Per Capita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per capita (constant LCU)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growth (annual %)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(current LCU)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(constant 2015 US$)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Gross capital formation (% of GDP)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Consumer price index (2010 = 100)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Labor force, total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Population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66666"/>
                </a:highlight>
              </a:rPr>
              <a:t>Country Health</a:t>
            </a:r>
            <a:endParaRPr sz="1600"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Life expectancy at birth, total (years)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Birth rate, crude (per 1,000 people)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Population ages 0-14 (% of total population)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Death rate, crude (per 1,000 people)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66666"/>
                </a:highlight>
              </a:rPr>
              <a:t>Other</a:t>
            </a:r>
            <a:endParaRPr sz="1600"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CO2 emissions (kt)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3043950" y="341475"/>
            <a:ext cx="35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166350"/>
            <a:ext cx="33354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Influential Factors</a:t>
            </a:r>
            <a:endParaRPr sz="16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Imports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Exports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Net Exports (Exports-Imports)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Net migration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Labor force, total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Population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Urban population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Rural population</a:t>
            </a:r>
            <a:endParaRPr sz="16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5053275" y="1166350"/>
            <a:ext cx="33354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Economic Indicators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66666"/>
                </a:highlight>
              </a:rPr>
              <a:t>Economy Based</a:t>
            </a:r>
            <a:endParaRPr sz="1600"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GDP Per Capita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per capita (constant LCU)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growth (annual %)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(current LCU)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GDP (constant 2015 US$)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Gross capital formation (% of GDP)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Consumer price index (2010 = 100)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Labor force, total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Population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66666"/>
                </a:highlight>
              </a:rPr>
              <a:t>Country Health</a:t>
            </a:r>
            <a:endParaRPr sz="1600"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Life expectancy at birth, total (years)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Birth rate, crude (per 1,000 people)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7F6000"/>
                </a:highlight>
              </a:rPr>
              <a:t>Population ages 0-14 (% of total population)</a:t>
            </a:r>
            <a:endParaRPr sz="1600">
              <a:highlight>
                <a:srgbClr val="7F6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Death rate, crude (per 1,000 people)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66666"/>
                </a:highlight>
              </a:rPr>
              <a:t>Other</a:t>
            </a:r>
            <a:endParaRPr sz="1600"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CO2 emissions (kt)</a:t>
            </a:r>
            <a:endParaRPr sz="1600"/>
          </a:p>
        </p:txBody>
      </p:sp>
      <p:sp>
        <p:nvSpPr>
          <p:cNvPr id="166" name="Google Shape;166;p17"/>
          <p:cNvSpPr txBox="1"/>
          <p:nvPr/>
        </p:nvSpPr>
        <p:spPr>
          <a:xfrm>
            <a:off x="1299375" y="4057550"/>
            <a:ext cx="3335400" cy="987300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*Note: Many of these can be both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influencers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indicators (analysis is not causal)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 the Data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2481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GDP per Capita, Population Data:</a:t>
            </a:r>
            <a:r>
              <a:rPr lang="en" sz="1600"/>
              <a:t> University of Groningen Maddison Project</a:t>
            </a:r>
            <a:endParaRPr sz="16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37" u="sng">
                <a:solidFill>
                  <a:schemeClr val="hlink"/>
                </a:solidFill>
                <a:hlinkClick r:id="rId3"/>
              </a:rPr>
              <a:t>https://www.rug.nl/ggdc/historicaldevelopment/maddison/releases/maddison-project-database-2020</a:t>
            </a:r>
            <a:endParaRPr sz="937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437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Trade Data:</a:t>
            </a:r>
            <a:r>
              <a:rPr lang="en" sz="1600"/>
              <a:t> United Nations Department of Economic and Social Affairs</a:t>
            </a:r>
            <a:endParaRPr sz="16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https://unstats.un.org/unsd/trade/data/tables.asp</a:t>
            </a:r>
            <a:endParaRPr sz="1600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339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Economy and </a:t>
            </a:r>
            <a:r>
              <a:rPr lang="en" sz="1600" u="sng"/>
              <a:t>Health</a:t>
            </a:r>
            <a:r>
              <a:rPr lang="en" sz="1600" u="sng"/>
              <a:t> </a:t>
            </a:r>
            <a:r>
              <a:rPr lang="en" sz="1600" u="sng"/>
              <a:t>Data:</a:t>
            </a:r>
            <a:r>
              <a:rPr lang="en" sz="1600"/>
              <a:t> The World Bank World Development Indicators Dataset</a:t>
            </a:r>
            <a:endParaRPr sz="16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9" u="sng">
                <a:solidFill>
                  <a:schemeClr val="hlink"/>
                </a:solidFill>
                <a:hlinkClick r:id="rId5"/>
              </a:rPr>
              <a:t>https://databank.worldbank.org/reports.aspx?source=2&amp;series=NY.GDP.PCAP.CD&amp;country=#</a:t>
            </a:r>
            <a:endParaRPr sz="102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 and Processing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093175"/>
            <a:ext cx="3932700" cy="1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0"/>
              <a:buChar char="-"/>
            </a:pPr>
            <a:r>
              <a:rPr lang="en" sz="1580"/>
              <a:t>Done in python</a:t>
            </a:r>
            <a:endParaRPr sz="1580"/>
          </a:p>
          <a:p>
            <a:pPr indent="-32893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80"/>
              <a:buChar char="-"/>
            </a:pPr>
            <a:r>
              <a:rPr lang="en" sz="1580"/>
              <a:t>Different dataset formatting and convention</a:t>
            </a:r>
            <a:endParaRPr sz="1580"/>
          </a:p>
          <a:p>
            <a:pPr indent="-32893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80"/>
              <a:buChar char="-"/>
            </a:pPr>
            <a:r>
              <a:rPr lang="en" sz="1580"/>
              <a:t>Very large scale </a:t>
            </a:r>
            <a:endParaRPr sz="1580"/>
          </a:p>
          <a:p>
            <a:pPr indent="-32893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580"/>
              <a:buChar char="-"/>
            </a:pPr>
            <a:r>
              <a:rPr lang="en" sz="1580"/>
              <a:t>Quite difficult</a:t>
            </a:r>
            <a:endParaRPr sz="1580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75" y="2730949"/>
            <a:ext cx="5832725" cy="22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202" y="0"/>
            <a:ext cx="3513801" cy="299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975" y="1260446"/>
            <a:ext cx="2751300" cy="3676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Imports, Exports, GDPPC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650" y="1470950"/>
            <a:ext cx="693260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Imports, Exports, GDPPC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3575"/>
            <a:ext cx="686475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