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9" r:id="rId21"/>
    <p:sldId id="277" r:id="rId22"/>
    <p:sldId id="278" r:id="rId23"/>
    <p:sldId id="280" r:id="rId24"/>
    <p:sldId id="283" r:id="rId25"/>
    <p:sldId id="284" r:id="rId26"/>
    <p:sldId id="285" r:id="rId27"/>
    <p:sldId id="286" r:id="rId28"/>
    <p:sldId id="287" r:id="rId29"/>
    <p:sldId id="288" r:id="rId30"/>
    <p:sldId id="289" r:id="rId31"/>
    <p:sldId id="29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F766E-7E26-4229-BA30-6E42C1652ECB}" v="61" dt="2023-04-19T16:27:13.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812DC8-945E-4722-B6F5-FE9B7311697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52E72-53EA-477D-B254-107213452B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008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12DC8-945E-4722-B6F5-FE9B7311697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52E72-53EA-477D-B254-107213452BC1}" type="slidenum">
              <a:rPr lang="en-US" smtClean="0"/>
              <a:t>‹#›</a:t>
            </a:fld>
            <a:endParaRPr lang="en-US"/>
          </a:p>
        </p:txBody>
      </p:sp>
    </p:spTree>
    <p:extLst>
      <p:ext uri="{BB962C8B-B14F-4D97-AF65-F5344CB8AC3E}">
        <p14:creationId xmlns:p14="http://schemas.microsoft.com/office/powerpoint/2010/main" val="330452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12DC8-945E-4722-B6F5-FE9B7311697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52E72-53EA-477D-B254-107213452BC1}" type="slidenum">
              <a:rPr lang="en-US" smtClean="0"/>
              <a:t>‹#›</a:t>
            </a:fld>
            <a:endParaRPr lang="en-US"/>
          </a:p>
        </p:txBody>
      </p:sp>
    </p:spTree>
    <p:extLst>
      <p:ext uri="{BB962C8B-B14F-4D97-AF65-F5344CB8AC3E}">
        <p14:creationId xmlns:p14="http://schemas.microsoft.com/office/powerpoint/2010/main" val="285094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12DC8-945E-4722-B6F5-FE9B7311697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52E72-53EA-477D-B254-107213452BC1}" type="slidenum">
              <a:rPr lang="en-US" smtClean="0"/>
              <a:t>‹#›</a:t>
            </a:fld>
            <a:endParaRPr lang="en-US"/>
          </a:p>
        </p:txBody>
      </p:sp>
    </p:spTree>
    <p:extLst>
      <p:ext uri="{BB962C8B-B14F-4D97-AF65-F5344CB8AC3E}">
        <p14:creationId xmlns:p14="http://schemas.microsoft.com/office/powerpoint/2010/main" val="96432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812DC8-945E-4722-B6F5-FE9B7311697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52E72-53EA-477D-B254-107213452B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30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812DC8-945E-4722-B6F5-FE9B7311697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452E72-53EA-477D-B254-107213452BC1}" type="slidenum">
              <a:rPr lang="en-US" smtClean="0"/>
              <a:t>‹#›</a:t>
            </a:fld>
            <a:endParaRPr lang="en-US"/>
          </a:p>
        </p:txBody>
      </p:sp>
    </p:spTree>
    <p:extLst>
      <p:ext uri="{BB962C8B-B14F-4D97-AF65-F5344CB8AC3E}">
        <p14:creationId xmlns:p14="http://schemas.microsoft.com/office/powerpoint/2010/main" val="78622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812DC8-945E-4722-B6F5-FE9B7311697F}"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452E72-53EA-477D-B254-107213452BC1}" type="slidenum">
              <a:rPr lang="en-US" smtClean="0"/>
              <a:t>‹#›</a:t>
            </a:fld>
            <a:endParaRPr lang="en-US"/>
          </a:p>
        </p:txBody>
      </p:sp>
    </p:spTree>
    <p:extLst>
      <p:ext uri="{BB962C8B-B14F-4D97-AF65-F5344CB8AC3E}">
        <p14:creationId xmlns:p14="http://schemas.microsoft.com/office/powerpoint/2010/main" val="28134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812DC8-945E-4722-B6F5-FE9B7311697F}"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452E72-53EA-477D-B254-107213452BC1}" type="slidenum">
              <a:rPr lang="en-US" smtClean="0"/>
              <a:t>‹#›</a:t>
            </a:fld>
            <a:endParaRPr lang="en-US"/>
          </a:p>
        </p:txBody>
      </p:sp>
    </p:spTree>
    <p:extLst>
      <p:ext uri="{BB962C8B-B14F-4D97-AF65-F5344CB8AC3E}">
        <p14:creationId xmlns:p14="http://schemas.microsoft.com/office/powerpoint/2010/main" val="146329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812DC8-945E-4722-B6F5-FE9B7311697F}" type="datetimeFigureOut">
              <a:rPr lang="en-US" smtClean="0"/>
              <a:t>5/8/2023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8452E72-53EA-477D-B254-107213452BC1}" type="slidenum">
              <a:rPr lang="en-US" smtClean="0"/>
              <a:t>‹#›</a:t>
            </a:fld>
            <a:endParaRPr lang="en-US"/>
          </a:p>
        </p:txBody>
      </p:sp>
    </p:spTree>
    <p:extLst>
      <p:ext uri="{BB962C8B-B14F-4D97-AF65-F5344CB8AC3E}">
        <p14:creationId xmlns:p14="http://schemas.microsoft.com/office/powerpoint/2010/main" val="61642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812DC8-945E-4722-B6F5-FE9B7311697F}" type="datetimeFigureOut">
              <a:rPr lang="en-US" smtClean="0"/>
              <a:t>5/8/2023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452E72-53EA-477D-B254-107213452BC1}" type="slidenum">
              <a:rPr lang="en-US" smtClean="0"/>
              <a:t>‹#›</a:t>
            </a:fld>
            <a:endParaRPr lang="en-US"/>
          </a:p>
        </p:txBody>
      </p:sp>
    </p:spTree>
    <p:extLst>
      <p:ext uri="{BB962C8B-B14F-4D97-AF65-F5344CB8AC3E}">
        <p14:creationId xmlns:p14="http://schemas.microsoft.com/office/powerpoint/2010/main" val="210171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812DC8-945E-4722-B6F5-FE9B7311697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452E72-53EA-477D-B254-107213452BC1}" type="slidenum">
              <a:rPr lang="en-US" smtClean="0"/>
              <a:t>‹#›</a:t>
            </a:fld>
            <a:endParaRPr lang="en-US"/>
          </a:p>
        </p:txBody>
      </p:sp>
    </p:spTree>
    <p:extLst>
      <p:ext uri="{BB962C8B-B14F-4D97-AF65-F5344CB8AC3E}">
        <p14:creationId xmlns:p14="http://schemas.microsoft.com/office/powerpoint/2010/main" val="101113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812DC8-945E-4722-B6F5-FE9B7311697F}" type="datetimeFigureOut">
              <a:rPr lang="en-US" smtClean="0"/>
              <a:t>5/8/2023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8452E72-53EA-477D-B254-107213452BC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189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spacexdata.com/v4/launches/p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List_of_Falcon_9_and_Falcon_Heavy_launch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bing.com/ck/a?!&amp;&amp;p=f5898789074c9322JmltdHM9MTY4MTg2MjQwMCZpZ3VpZD0xNGVjNGMxNC1hMzQ0LTY4MDgtMzY1Ny01YzUwYTI5ZDY5Y2ImaW5zaWQ9NTUzNA&amp;ptn=3&amp;hsh=3&amp;fclid=14ec4c14-a344-6808-3657-5c50a29d69cb&amp;u=a1L2ltYWdlcy9zZWFyY2g_cT1QYW5kYSUyMExvZ29zJTIwUE5HJTIwUHl0aG9ucyZGT1JNPUlRRlJCQSZpZD0wMDY2NjE1MDU5QkFCNDQ1Q0EwMTg5REQyN0MxREFDQzUzOUUxMThE&amp;ntb=1" TargetMode="Externa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pectacular SpaceX Space Station Launch and 1st Stage Landing - Photo ...">
            <a:extLst>
              <a:ext uri="{FF2B5EF4-FFF2-40B4-BE49-F238E27FC236}">
                <a16:creationId xmlns:a16="http://schemas.microsoft.com/office/drawing/2014/main" id="{1B43ED77-7953-7491-CC8F-302D859347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88" r="9091"/>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7FE2FB-FB3E-0672-DCC1-644262A2612E}"/>
              </a:ext>
            </a:extLst>
          </p:cNvPr>
          <p:cNvSpPr>
            <a:spLocks noGrp="1"/>
          </p:cNvSpPr>
          <p:nvPr>
            <p:ph type="ctrTitle"/>
          </p:nvPr>
        </p:nvSpPr>
        <p:spPr>
          <a:xfrm>
            <a:off x="404553" y="3091928"/>
            <a:ext cx="9078562" cy="2387600"/>
          </a:xfrm>
        </p:spPr>
        <p:txBody>
          <a:bodyPr>
            <a:normAutofit/>
          </a:bodyPr>
          <a:lstStyle/>
          <a:p>
            <a:pPr algn="l"/>
            <a:r>
              <a:rPr lang="en-US" sz="6600"/>
              <a:t>IBM Applied Capstone Project</a:t>
            </a:r>
          </a:p>
        </p:txBody>
      </p:sp>
      <p:sp>
        <p:nvSpPr>
          <p:cNvPr id="3" name="Subtitle 2">
            <a:extLst>
              <a:ext uri="{FF2B5EF4-FFF2-40B4-BE49-F238E27FC236}">
                <a16:creationId xmlns:a16="http://schemas.microsoft.com/office/drawing/2014/main" id="{99517190-6274-DE1E-3D46-1B1FED5E4E96}"/>
              </a:ext>
            </a:extLst>
          </p:cNvPr>
          <p:cNvSpPr>
            <a:spLocks noGrp="1"/>
          </p:cNvSpPr>
          <p:nvPr>
            <p:ph type="subTitle" idx="1"/>
          </p:nvPr>
        </p:nvSpPr>
        <p:spPr>
          <a:xfrm>
            <a:off x="404553" y="5624945"/>
            <a:ext cx="9078562" cy="592975"/>
          </a:xfrm>
        </p:spPr>
        <p:txBody>
          <a:bodyPr anchor="ctr">
            <a:normAutofit/>
          </a:bodyPr>
          <a:lstStyle/>
          <a:p>
            <a:pPr algn="l"/>
            <a:r>
              <a:rPr lang="en-US"/>
              <a:t>By Sam Weller</a:t>
            </a:r>
          </a:p>
        </p:txBody>
      </p:sp>
    </p:spTree>
    <p:extLst>
      <p:ext uri="{BB962C8B-B14F-4D97-AF65-F5344CB8AC3E}">
        <p14:creationId xmlns:p14="http://schemas.microsoft.com/office/powerpoint/2010/main" val="3154281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0950-F3F2-B609-D64E-5DBD5D27A7EF}"/>
              </a:ext>
            </a:extLst>
          </p:cNvPr>
          <p:cNvSpPr>
            <a:spLocks noGrp="1"/>
          </p:cNvSpPr>
          <p:nvPr>
            <p:ph type="title"/>
          </p:nvPr>
        </p:nvSpPr>
        <p:spPr/>
        <p:txBody>
          <a:bodyPr>
            <a:normAutofit/>
          </a:bodyPr>
          <a:lstStyle/>
          <a:p>
            <a:pPr algn="ctr"/>
            <a:r>
              <a:rPr lang="en-US" sz="4400" b="1" dirty="0"/>
              <a:t>Methodology</a:t>
            </a:r>
            <a:br>
              <a:rPr lang="en-US" sz="4400" b="1" dirty="0"/>
            </a:br>
            <a:r>
              <a:rPr lang="en-US" sz="3200" b="1" dirty="0"/>
              <a:t>4: Machine Learning &amp; Prediction</a:t>
            </a:r>
          </a:p>
        </p:txBody>
      </p:sp>
      <p:sp>
        <p:nvSpPr>
          <p:cNvPr id="3" name="Content Placeholder 2">
            <a:extLst>
              <a:ext uri="{FF2B5EF4-FFF2-40B4-BE49-F238E27FC236}">
                <a16:creationId xmlns:a16="http://schemas.microsoft.com/office/drawing/2014/main" id="{A8DE1556-9465-11C1-3D12-AF92945E61BF}"/>
              </a:ext>
            </a:extLst>
          </p:cNvPr>
          <p:cNvSpPr>
            <a:spLocks noGrp="1"/>
          </p:cNvSpPr>
          <p:nvPr>
            <p:ph sz="half" idx="1"/>
          </p:nvPr>
        </p:nvSpPr>
        <p:spPr>
          <a:xfrm>
            <a:off x="1097279" y="1845734"/>
            <a:ext cx="5244144" cy="4023360"/>
          </a:xfrm>
        </p:spPr>
        <p:txBody>
          <a:bodyPr/>
          <a:lstStyle/>
          <a:p>
            <a:pPr>
              <a:buFont typeface="Arial" panose="020B0604020202020204" pitchFamily="34" charset="0"/>
              <a:buChar char="•"/>
            </a:pPr>
            <a:r>
              <a:rPr lang="en-US" dirty="0"/>
              <a:t> Used Scikit-learn library to create machine learning models which include:</a:t>
            </a:r>
          </a:p>
          <a:p>
            <a:pPr lvl="1">
              <a:buFont typeface="Arial" panose="020B0604020202020204" pitchFamily="34" charset="0"/>
              <a:buChar char="•"/>
            </a:pPr>
            <a:r>
              <a:rPr lang="en-US" dirty="0"/>
              <a:t>Logistic regression</a:t>
            </a:r>
          </a:p>
          <a:p>
            <a:pPr lvl="1">
              <a:buFont typeface="Arial" panose="020B0604020202020204" pitchFamily="34" charset="0"/>
              <a:buChar char="•"/>
            </a:pPr>
            <a:r>
              <a:rPr lang="en-US" dirty="0"/>
              <a:t>Support vector machine (SVM)</a:t>
            </a:r>
          </a:p>
          <a:p>
            <a:pPr lvl="1">
              <a:buFont typeface="Arial" panose="020B0604020202020204" pitchFamily="34" charset="0"/>
              <a:buChar char="•"/>
            </a:pPr>
            <a:r>
              <a:rPr lang="en-US" dirty="0"/>
              <a:t>Decision tree</a:t>
            </a:r>
          </a:p>
          <a:p>
            <a:pPr lvl="1">
              <a:buFont typeface="Arial" panose="020B0604020202020204" pitchFamily="34" charset="0"/>
              <a:buChar char="•"/>
            </a:pPr>
            <a:r>
              <a:rPr lang="en-US" dirty="0"/>
              <a:t>K nearest neighbors (KNN)</a:t>
            </a:r>
          </a:p>
          <a:p>
            <a:pPr>
              <a:buFont typeface="Arial" panose="020B0604020202020204" pitchFamily="34" charset="0"/>
              <a:buChar char="•"/>
            </a:pPr>
            <a:r>
              <a:rPr lang="en-US" dirty="0"/>
              <a:t> Fitted the models between training and test sets to predict which models has the best accuracy scores also using a confusion matrix</a:t>
            </a:r>
          </a:p>
          <a:p>
            <a:pPr marL="201168" lvl="1" indent="0">
              <a:buNone/>
            </a:pPr>
            <a:endParaRPr lang="en-US" dirty="0"/>
          </a:p>
        </p:txBody>
      </p:sp>
      <p:pic>
        <p:nvPicPr>
          <p:cNvPr id="3076" name="Picture 4" descr="Lancement de l’initiative scikit-learn, bibliothèque logicielle de ...">
            <a:extLst>
              <a:ext uri="{FF2B5EF4-FFF2-40B4-BE49-F238E27FC236}">
                <a16:creationId xmlns:a16="http://schemas.microsoft.com/office/drawing/2014/main" id="{6E06C36B-2E51-A416-4CF3-DB8DE371D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9477" y="1943489"/>
            <a:ext cx="4236203" cy="317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26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B73F-8C1F-EDAC-4FB4-D30A6D1FF677}"/>
              </a:ext>
            </a:extLst>
          </p:cNvPr>
          <p:cNvSpPr>
            <a:spLocks noGrp="1"/>
          </p:cNvSpPr>
          <p:nvPr>
            <p:ph type="title"/>
          </p:nvPr>
        </p:nvSpPr>
        <p:spPr/>
        <p:txBody>
          <a:bodyPr>
            <a:normAutofit/>
          </a:bodyPr>
          <a:lstStyle/>
          <a:p>
            <a:pPr algn="ctr"/>
            <a:r>
              <a:rPr lang="en-US" sz="4400" b="1" dirty="0"/>
              <a:t>Results</a:t>
            </a:r>
          </a:p>
        </p:txBody>
      </p:sp>
      <p:sp>
        <p:nvSpPr>
          <p:cNvPr id="3" name="Content Placeholder 2">
            <a:extLst>
              <a:ext uri="{FF2B5EF4-FFF2-40B4-BE49-F238E27FC236}">
                <a16:creationId xmlns:a16="http://schemas.microsoft.com/office/drawing/2014/main" id="{D26F446A-B3ED-CC5C-4086-DDFA084B5282}"/>
              </a:ext>
            </a:extLst>
          </p:cNvPr>
          <p:cNvSpPr>
            <a:spLocks noGrp="1"/>
          </p:cNvSpPr>
          <p:nvPr>
            <p:ph idx="1"/>
          </p:nvPr>
        </p:nvSpPr>
        <p:spPr/>
        <p:txBody>
          <a:bodyPr/>
          <a:lstStyle/>
          <a:p>
            <a:pPr>
              <a:buFont typeface="Arial" panose="020B0604020202020204" pitchFamily="34" charset="0"/>
              <a:buChar char="•"/>
            </a:pPr>
            <a:r>
              <a:rPr lang="en-US" dirty="0"/>
              <a:t> The results are split up into 4 different sections</a:t>
            </a:r>
          </a:p>
          <a:p>
            <a:pPr lvl="1">
              <a:buFont typeface="Arial" panose="020B0604020202020204" pitchFamily="34" charset="0"/>
              <a:buChar char="•"/>
            </a:pPr>
            <a:r>
              <a:rPr lang="en-US" dirty="0"/>
              <a:t>SQL (Exploratory Data Analysis)</a:t>
            </a:r>
          </a:p>
          <a:p>
            <a:pPr lvl="1">
              <a:buFont typeface="Arial" panose="020B0604020202020204" pitchFamily="34" charset="0"/>
              <a:buChar char="•"/>
            </a:pPr>
            <a:r>
              <a:rPr lang="en-US" dirty="0"/>
              <a:t>Matplotlib and Seaborn (Exploratory Data Analysis with Visualization)</a:t>
            </a:r>
          </a:p>
          <a:p>
            <a:pPr lvl="1">
              <a:buFont typeface="Arial" panose="020B0604020202020204" pitchFamily="34" charset="0"/>
              <a:buChar char="•"/>
            </a:pPr>
            <a:r>
              <a:rPr lang="en-US" dirty="0"/>
              <a:t>Folium</a:t>
            </a:r>
          </a:p>
          <a:p>
            <a:pPr lvl="1">
              <a:buFont typeface="Arial" panose="020B0604020202020204" pitchFamily="34" charset="0"/>
              <a:buChar char="•"/>
            </a:pPr>
            <a:r>
              <a:rPr lang="en-US" dirty="0"/>
              <a:t>Predictive Analysis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9484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8F57-58D9-865E-52F4-AE185FEBA43D}"/>
              </a:ext>
            </a:extLst>
          </p:cNvPr>
          <p:cNvSpPr>
            <a:spLocks noGrp="1"/>
          </p:cNvSpPr>
          <p:nvPr>
            <p:ph type="title"/>
          </p:nvPr>
        </p:nvSpPr>
        <p:spPr/>
        <p:txBody>
          <a:bodyPr>
            <a:normAutofit/>
          </a:bodyPr>
          <a:lstStyle/>
          <a:p>
            <a:pPr algn="ctr"/>
            <a:r>
              <a:rPr lang="en-US" sz="4900" b="1" dirty="0"/>
              <a:t>Results</a:t>
            </a:r>
            <a:br>
              <a:rPr lang="en-US" sz="8800" b="1" dirty="0"/>
            </a:br>
            <a:r>
              <a:rPr lang="en-US" sz="3200" b="1" dirty="0"/>
              <a:t>1: Exploratory Data Analysis with SQL</a:t>
            </a:r>
            <a:endParaRPr lang="en-US" sz="3200" dirty="0"/>
          </a:p>
        </p:txBody>
      </p:sp>
      <p:sp>
        <p:nvSpPr>
          <p:cNvPr id="3" name="Content Placeholder 2">
            <a:extLst>
              <a:ext uri="{FF2B5EF4-FFF2-40B4-BE49-F238E27FC236}">
                <a16:creationId xmlns:a16="http://schemas.microsoft.com/office/drawing/2014/main" id="{23187542-E517-4C09-5371-01853B55E2EA}"/>
              </a:ext>
            </a:extLst>
          </p:cNvPr>
          <p:cNvSpPr>
            <a:spLocks noGrp="1"/>
          </p:cNvSpPr>
          <p:nvPr>
            <p:ph idx="1"/>
          </p:nvPr>
        </p:nvSpPr>
        <p:spPr/>
        <p:txBody>
          <a:bodyPr/>
          <a:lstStyle/>
          <a:p>
            <a:pPr>
              <a:buFont typeface="Arial" panose="020B0604020202020204" pitchFamily="34" charset="0"/>
              <a:buChar char="•"/>
            </a:pPr>
            <a:r>
              <a:rPr lang="en-US" dirty="0"/>
              <a:t> Names of launch sites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Records where launch sites begin with ‘CCA’</a:t>
            </a:r>
          </a:p>
        </p:txBody>
      </p:sp>
      <p:pic>
        <p:nvPicPr>
          <p:cNvPr id="5" name="Picture 4">
            <a:extLst>
              <a:ext uri="{FF2B5EF4-FFF2-40B4-BE49-F238E27FC236}">
                <a16:creationId xmlns:a16="http://schemas.microsoft.com/office/drawing/2014/main" id="{934CD992-8312-3D71-5E8E-283374F8D024}"/>
              </a:ext>
            </a:extLst>
          </p:cNvPr>
          <p:cNvPicPr>
            <a:picLocks noChangeAspect="1"/>
          </p:cNvPicPr>
          <p:nvPr/>
        </p:nvPicPr>
        <p:blipFill>
          <a:blip r:embed="rId2"/>
          <a:stretch>
            <a:fillRect/>
          </a:stretch>
        </p:blipFill>
        <p:spPr>
          <a:xfrm>
            <a:off x="1036320" y="2194051"/>
            <a:ext cx="1459940" cy="1343212"/>
          </a:xfrm>
          <a:prstGeom prst="rect">
            <a:avLst/>
          </a:prstGeom>
        </p:spPr>
      </p:pic>
      <p:pic>
        <p:nvPicPr>
          <p:cNvPr id="7" name="Picture 6">
            <a:extLst>
              <a:ext uri="{FF2B5EF4-FFF2-40B4-BE49-F238E27FC236}">
                <a16:creationId xmlns:a16="http://schemas.microsoft.com/office/drawing/2014/main" id="{9A2979AF-017B-D96E-6859-EC5982B71193}"/>
              </a:ext>
            </a:extLst>
          </p:cNvPr>
          <p:cNvPicPr>
            <a:picLocks noChangeAspect="1"/>
          </p:cNvPicPr>
          <p:nvPr/>
        </p:nvPicPr>
        <p:blipFill>
          <a:blip r:embed="rId3"/>
          <a:stretch>
            <a:fillRect/>
          </a:stretch>
        </p:blipFill>
        <p:spPr>
          <a:xfrm>
            <a:off x="380202" y="4263056"/>
            <a:ext cx="11431595" cy="1343212"/>
          </a:xfrm>
          <a:prstGeom prst="rect">
            <a:avLst/>
          </a:prstGeom>
        </p:spPr>
      </p:pic>
    </p:spTree>
    <p:extLst>
      <p:ext uri="{BB962C8B-B14F-4D97-AF65-F5344CB8AC3E}">
        <p14:creationId xmlns:p14="http://schemas.microsoft.com/office/powerpoint/2010/main" val="320006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EC23-93C2-7CE1-0D80-25AC96470E79}"/>
              </a:ext>
            </a:extLst>
          </p:cNvPr>
          <p:cNvSpPr>
            <a:spLocks noGrp="1"/>
          </p:cNvSpPr>
          <p:nvPr>
            <p:ph type="title"/>
          </p:nvPr>
        </p:nvSpPr>
        <p:spPr/>
        <p:txBody>
          <a:bodyPr>
            <a:normAutofit/>
          </a:bodyPr>
          <a:lstStyle/>
          <a:p>
            <a:pPr algn="ctr"/>
            <a:r>
              <a:rPr lang="en-US" sz="4400" b="1" dirty="0"/>
              <a:t>Results</a:t>
            </a:r>
            <a:br>
              <a:rPr lang="en-US" sz="9600" b="1" dirty="0"/>
            </a:br>
            <a:r>
              <a:rPr lang="en-US" sz="3200" b="1" dirty="0"/>
              <a:t>1: Exploratory Data Analysis with SQL</a:t>
            </a:r>
            <a:endParaRPr lang="en-US" sz="3200" dirty="0"/>
          </a:p>
        </p:txBody>
      </p:sp>
      <p:sp>
        <p:nvSpPr>
          <p:cNvPr id="3" name="Content Placeholder 2">
            <a:extLst>
              <a:ext uri="{FF2B5EF4-FFF2-40B4-BE49-F238E27FC236}">
                <a16:creationId xmlns:a16="http://schemas.microsoft.com/office/drawing/2014/main" id="{9A7A0E8E-936F-51AE-A636-4218C741D2A7}"/>
              </a:ext>
            </a:extLst>
          </p:cNvPr>
          <p:cNvSpPr>
            <a:spLocks noGrp="1"/>
          </p:cNvSpPr>
          <p:nvPr>
            <p:ph idx="1"/>
          </p:nvPr>
        </p:nvSpPr>
        <p:spPr/>
        <p:txBody>
          <a:bodyPr/>
          <a:lstStyle/>
          <a:p>
            <a:pPr>
              <a:buFont typeface="Arial" panose="020B0604020202020204" pitchFamily="34" charset="0"/>
              <a:buChar char="•"/>
            </a:pPr>
            <a:r>
              <a:rPr lang="en-US" dirty="0"/>
              <a:t> Total payload mass carried by boosters launched by NASA (CRS)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Average payload mass carried by booster version F9 v1.1</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Date of first successful landing outcome in ground pad</a:t>
            </a: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B9298827-7762-8F42-CF36-19093F3EAD6E}"/>
              </a:ext>
            </a:extLst>
          </p:cNvPr>
          <p:cNvPicPr>
            <a:picLocks noChangeAspect="1"/>
          </p:cNvPicPr>
          <p:nvPr/>
        </p:nvPicPr>
        <p:blipFill>
          <a:blip r:embed="rId2"/>
          <a:stretch>
            <a:fillRect/>
          </a:stretch>
        </p:blipFill>
        <p:spPr>
          <a:xfrm>
            <a:off x="1036320" y="2302675"/>
            <a:ext cx="2797568" cy="673000"/>
          </a:xfrm>
          <a:prstGeom prst="rect">
            <a:avLst/>
          </a:prstGeom>
        </p:spPr>
      </p:pic>
      <p:pic>
        <p:nvPicPr>
          <p:cNvPr id="7" name="Picture 6">
            <a:extLst>
              <a:ext uri="{FF2B5EF4-FFF2-40B4-BE49-F238E27FC236}">
                <a16:creationId xmlns:a16="http://schemas.microsoft.com/office/drawing/2014/main" id="{760A127C-6689-86D6-04E2-9486F793D032}"/>
              </a:ext>
            </a:extLst>
          </p:cNvPr>
          <p:cNvPicPr>
            <a:picLocks noChangeAspect="1"/>
          </p:cNvPicPr>
          <p:nvPr/>
        </p:nvPicPr>
        <p:blipFill>
          <a:blip r:embed="rId3"/>
          <a:stretch>
            <a:fillRect/>
          </a:stretch>
        </p:blipFill>
        <p:spPr>
          <a:xfrm>
            <a:off x="1036320" y="3700472"/>
            <a:ext cx="4668363" cy="721912"/>
          </a:xfrm>
          <a:prstGeom prst="rect">
            <a:avLst/>
          </a:prstGeom>
        </p:spPr>
      </p:pic>
      <p:pic>
        <p:nvPicPr>
          <p:cNvPr id="9" name="Picture 8">
            <a:extLst>
              <a:ext uri="{FF2B5EF4-FFF2-40B4-BE49-F238E27FC236}">
                <a16:creationId xmlns:a16="http://schemas.microsoft.com/office/drawing/2014/main" id="{FF28606C-BCFD-A790-9935-8914717DE82B}"/>
              </a:ext>
            </a:extLst>
          </p:cNvPr>
          <p:cNvPicPr>
            <a:picLocks noChangeAspect="1"/>
          </p:cNvPicPr>
          <p:nvPr/>
        </p:nvPicPr>
        <p:blipFill>
          <a:blip r:embed="rId4"/>
          <a:stretch>
            <a:fillRect/>
          </a:stretch>
        </p:blipFill>
        <p:spPr>
          <a:xfrm>
            <a:off x="999067" y="5147181"/>
            <a:ext cx="5096934" cy="648989"/>
          </a:xfrm>
          <a:prstGeom prst="rect">
            <a:avLst/>
          </a:prstGeom>
        </p:spPr>
      </p:pic>
    </p:spTree>
    <p:extLst>
      <p:ext uri="{BB962C8B-B14F-4D97-AF65-F5344CB8AC3E}">
        <p14:creationId xmlns:p14="http://schemas.microsoft.com/office/powerpoint/2010/main" val="31524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EC23-93C2-7CE1-0D80-25AC96470E79}"/>
              </a:ext>
            </a:extLst>
          </p:cNvPr>
          <p:cNvSpPr>
            <a:spLocks noGrp="1"/>
          </p:cNvSpPr>
          <p:nvPr>
            <p:ph type="title"/>
          </p:nvPr>
        </p:nvSpPr>
        <p:spPr/>
        <p:txBody>
          <a:bodyPr>
            <a:normAutofit/>
          </a:bodyPr>
          <a:lstStyle/>
          <a:p>
            <a:pPr algn="ctr"/>
            <a:r>
              <a:rPr lang="en-US" sz="4400" b="1" dirty="0"/>
              <a:t>Results</a:t>
            </a:r>
            <a:br>
              <a:rPr lang="en-US" sz="9600" b="1" dirty="0"/>
            </a:br>
            <a:r>
              <a:rPr lang="en-US" sz="3200" b="1" dirty="0"/>
              <a:t>1: Exploratory Data Analysis with SQL</a:t>
            </a:r>
            <a:endParaRPr lang="en-US" sz="3200" dirty="0"/>
          </a:p>
        </p:txBody>
      </p:sp>
      <p:sp>
        <p:nvSpPr>
          <p:cNvPr id="3" name="Content Placeholder 2">
            <a:extLst>
              <a:ext uri="{FF2B5EF4-FFF2-40B4-BE49-F238E27FC236}">
                <a16:creationId xmlns:a16="http://schemas.microsoft.com/office/drawing/2014/main" id="{9A7A0E8E-936F-51AE-A636-4218C741D2A7}"/>
              </a:ext>
            </a:extLst>
          </p:cNvPr>
          <p:cNvSpPr>
            <a:spLocks noGrp="1"/>
          </p:cNvSpPr>
          <p:nvPr>
            <p:ph idx="1"/>
          </p:nvPr>
        </p:nvSpPr>
        <p:spPr/>
        <p:txBody>
          <a:bodyPr/>
          <a:lstStyle/>
          <a:p>
            <a:pPr>
              <a:buFont typeface="Arial" panose="020B0604020202020204" pitchFamily="34" charset="0"/>
              <a:buChar char="•"/>
            </a:pPr>
            <a:r>
              <a:rPr lang="en-US" dirty="0"/>
              <a:t> Names of boosters which have success in drone ship and payload pass in range of 4000-6000 pounds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Total number of successful and failed mission outcomes</a:t>
            </a:r>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204CDCF-E146-BBD6-311C-B3A5A01E3A25}"/>
              </a:ext>
            </a:extLst>
          </p:cNvPr>
          <p:cNvPicPr>
            <a:picLocks noChangeAspect="1"/>
          </p:cNvPicPr>
          <p:nvPr/>
        </p:nvPicPr>
        <p:blipFill>
          <a:blip r:embed="rId2"/>
          <a:stretch>
            <a:fillRect/>
          </a:stretch>
        </p:blipFill>
        <p:spPr>
          <a:xfrm>
            <a:off x="1097280" y="2642789"/>
            <a:ext cx="1223387" cy="1316597"/>
          </a:xfrm>
          <a:prstGeom prst="rect">
            <a:avLst/>
          </a:prstGeom>
        </p:spPr>
      </p:pic>
      <p:pic>
        <p:nvPicPr>
          <p:cNvPr id="7" name="Picture 6">
            <a:extLst>
              <a:ext uri="{FF2B5EF4-FFF2-40B4-BE49-F238E27FC236}">
                <a16:creationId xmlns:a16="http://schemas.microsoft.com/office/drawing/2014/main" id="{0529B509-613C-6D6C-A9B4-4332049D2A93}"/>
              </a:ext>
            </a:extLst>
          </p:cNvPr>
          <p:cNvPicPr>
            <a:picLocks noChangeAspect="1"/>
          </p:cNvPicPr>
          <p:nvPr/>
        </p:nvPicPr>
        <p:blipFill>
          <a:blip r:embed="rId3"/>
          <a:stretch>
            <a:fillRect/>
          </a:stretch>
        </p:blipFill>
        <p:spPr>
          <a:xfrm>
            <a:off x="1036320" y="4549020"/>
            <a:ext cx="6400034" cy="730439"/>
          </a:xfrm>
          <a:prstGeom prst="rect">
            <a:avLst/>
          </a:prstGeom>
        </p:spPr>
      </p:pic>
    </p:spTree>
    <p:extLst>
      <p:ext uri="{BB962C8B-B14F-4D97-AF65-F5344CB8AC3E}">
        <p14:creationId xmlns:p14="http://schemas.microsoft.com/office/powerpoint/2010/main" val="122299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EC23-93C2-7CE1-0D80-25AC96470E79}"/>
              </a:ext>
            </a:extLst>
          </p:cNvPr>
          <p:cNvSpPr>
            <a:spLocks noGrp="1"/>
          </p:cNvSpPr>
          <p:nvPr>
            <p:ph type="title"/>
          </p:nvPr>
        </p:nvSpPr>
        <p:spPr/>
        <p:txBody>
          <a:bodyPr>
            <a:normAutofit/>
          </a:bodyPr>
          <a:lstStyle/>
          <a:p>
            <a:pPr algn="ctr"/>
            <a:r>
              <a:rPr lang="en-US" sz="4400" b="1" dirty="0"/>
              <a:t>Results</a:t>
            </a:r>
            <a:br>
              <a:rPr lang="en-US" sz="9600" b="1" dirty="0"/>
            </a:br>
            <a:r>
              <a:rPr lang="en-US" sz="3200" b="1" dirty="0"/>
              <a:t>1: Exploratory Data Analysis with SQL</a:t>
            </a:r>
            <a:endParaRPr lang="en-US" sz="3200" dirty="0"/>
          </a:p>
        </p:txBody>
      </p:sp>
      <p:sp>
        <p:nvSpPr>
          <p:cNvPr id="3" name="Content Placeholder 2">
            <a:extLst>
              <a:ext uri="{FF2B5EF4-FFF2-40B4-BE49-F238E27FC236}">
                <a16:creationId xmlns:a16="http://schemas.microsoft.com/office/drawing/2014/main" id="{9A7A0E8E-936F-51AE-A636-4218C741D2A7}"/>
              </a:ext>
            </a:extLst>
          </p:cNvPr>
          <p:cNvSpPr>
            <a:spLocks noGrp="1"/>
          </p:cNvSpPr>
          <p:nvPr>
            <p:ph idx="1"/>
          </p:nvPr>
        </p:nvSpPr>
        <p:spPr/>
        <p:txBody>
          <a:bodyPr/>
          <a:lstStyle/>
          <a:p>
            <a:pPr>
              <a:buFont typeface="Arial" panose="020B0604020202020204" pitchFamily="34" charset="0"/>
              <a:buChar char="•"/>
            </a:pPr>
            <a:r>
              <a:rPr lang="en-US" dirty="0"/>
              <a:t> Names of booster versions which have carried the maximum payload mass</a:t>
            </a: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DE6FCD8-BA41-4C21-E0C4-DE7D1B4C93BF}"/>
              </a:ext>
            </a:extLst>
          </p:cNvPr>
          <p:cNvPicPr>
            <a:picLocks noChangeAspect="1"/>
          </p:cNvPicPr>
          <p:nvPr/>
        </p:nvPicPr>
        <p:blipFill>
          <a:blip r:embed="rId2"/>
          <a:stretch>
            <a:fillRect/>
          </a:stretch>
        </p:blipFill>
        <p:spPr>
          <a:xfrm>
            <a:off x="1103479" y="2296863"/>
            <a:ext cx="1670718" cy="3886961"/>
          </a:xfrm>
          <a:prstGeom prst="rect">
            <a:avLst/>
          </a:prstGeom>
        </p:spPr>
      </p:pic>
    </p:spTree>
    <p:extLst>
      <p:ext uri="{BB962C8B-B14F-4D97-AF65-F5344CB8AC3E}">
        <p14:creationId xmlns:p14="http://schemas.microsoft.com/office/powerpoint/2010/main" val="934522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EC23-93C2-7CE1-0D80-25AC96470E79}"/>
              </a:ext>
            </a:extLst>
          </p:cNvPr>
          <p:cNvSpPr>
            <a:spLocks noGrp="1"/>
          </p:cNvSpPr>
          <p:nvPr>
            <p:ph type="title"/>
          </p:nvPr>
        </p:nvSpPr>
        <p:spPr/>
        <p:txBody>
          <a:bodyPr>
            <a:normAutofit/>
          </a:bodyPr>
          <a:lstStyle/>
          <a:p>
            <a:pPr algn="ctr"/>
            <a:r>
              <a:rPr lang="en-US" sz="4400" b="1" dirty="0"/>
              <a:t>Results</a:t>
            </a:r>
            <a:br>
              <a:rPr lang="en-US" sz="9600" b="1" dirty="0"/>
            </a:br>
            <a:r>
              <a:rPr lang="en-US" sz="3200" b="1" dirty="0"/>
              <a:t>1: Exploratory Data Analysis with SQL</a:t>
            </a:r>
            <a:endParaRPr lang="en-US" sz="3200" dirty="0"/>
          </a:p>
        </p:txBody>
      </p:sp>
      <p:sp>
        <p:nvSpPr>
          <p:cNvPr id="3" name="Content Placeholder 2">
            <a:extLst>
              <a:ext uri="{FF2B5EF4-FFF2-40B4-BE49-F238E27FC236}">
                <a16:creationId xmlns:a16="http://schemas.microsoft.com/office/drawing/2014/main" id="{9A7A0E8E-936F-51AE-A636-4218C741D2A7}"/>
              </a:ext>
            </a:extLst>
          </p:cNvPr>
          <p:cNvSpPr>
            <a:spLocks noGrp="1"/>
          </p:cNvSpPr>
          <p:nvPr>
            <p:ph idx="1"/>
          </p:nvPr>
        </p:nvSpPr>
        <p:spPr/>
        <p:txBody>
          <a:bodyPr/>
          <a:lstStyle/>
          <a:p>
            <a:pPr>
              <a:buFont typeface="Arial" panose="020B0604020202020204" pitchFamily="34" charset="0"/>
              <a:buChar char="•"/>
            </a:pPr>
            <a:r>
              <a:rPr lang="en-US" dirty="0"/>
              <a:t> Failed landing outcomes in drone ship, their booster versions, and launch site names in 2015</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Count of landing outcomes between date 2010 -2017 (descending order)</a:t>
            </a:r>
          </a:p>
          <a:p>
            <a:pPr marL="0" indent="0">
              <a:buNone/>
            </a:pPr>
            <a:endParaRPr lang="en-US" dirty="0"/>
          </a:p>
        </p:txBody>
      </p:sp>
      <p:pic>
        <p:nvPicPr>
          <p:cNvPr id="5" name="Picture 4">
            <a:extLst>
              <a:ext uri="{FF2B5EF4-FFF2-40B4-BE49-F238E27FC236}">
                <a16:creationId xmlns:a16="http://schemas.microsoft.com/office/drawing/2014/main" id="{4DF57BAE-6480-5B8F-C0B6-35787B648E78}"/>
              </a:ext>
            </a:extLst>
          </p:cNvPr>
          <p:cNvPicPr>
            <a:picLocks noChangeAspect="1"/>
          </p:cNvPicPr>
          <p:nvPr/>
        </p:nvPicPr>
        <p:blipFill>
          <a:blip r:embed="rId2"/>
          <a:stretch>
            <a:fillRect/>
          </a:stretch>
        </p:blipFill>
        <p:spPr>
          <a:xfrm>
            <a:off x="1097280" y="2445218"/>
            <a:ext cx="3730075" cy="894667"/>
          </a:xfrm>
          <a:prstGeom prst="rect">
            <a:avLst/>
          </a:prstGeom>
        </p:spPr>
      </p:pic>
      <p:pic>
        <p:nvPicPr>
          <p:cNvPr id="7" name="Picture 6">
            <a:extLst>
              <a:ext uri="{FF2B5EF4-FFF2-40B4-BE49-F238E27FC236}">
                <a16:creationId xmlns:a16="http://schemas.microsoft.com/office/drawing/2014/main" id="{68614602-55A9-44F4-0457-6084976EC1A9}"/>
              </a:ext>
            </a:extLst>
          </p:cNvPr>
          <p:cNvPicPr>
            <a:picLocks noChangeAspect="1"/>
          </p:cNvPicPr>
          <p:nvPr/>
        </p:nvPicPr>
        <p:blipFill>
          <a:blip r:embed="rId3"/>
          <a:stretch>
            <a:fillRect/>
          </a:stretch>
        </p:blipFill>
        <p:spPr>
          <a:xfrm>
            <a:off x="1097280" y="4076550"/>
            <a:ext cx="2374340" cy="2038099"/>
          </a:xfrm>
          <a:prstGeom prst="rect">
            <a:avLst/>
          </a:prstGeom>
        </p:spPr>
      </p:pic>
    </p:spTree>
    <p:extLst>
      <p:ext uri="{BB962C8B-B14F-4D97-AF65-F5344CB8AC3E}">
        <p14:creationId xmlns:p14="http://schemas.microsoft.com/office/powerpoint/2010/main" val="217644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C5D9-11E0-815F-B39C-7BE78EB11228}"/>
              </a:ext>
            </a:extLst>
          </p:cNvPr>
          <p:cNvSpPr>
            <a:spLocks noGrp="1"/>
          </p:cNvSpPr>
          <p:nvPr>
            <p:ph type="title"/>
          </p:nvPr>
        </p:nvSpPr>
        <p:spPr/>
        <p:txBody>
          <a:bodyPr/>
          <a:lstStyle/>
          <a:p>
            <a:pPr algn="ctr"/>
            <a:r>
              <a:rPr lang="en-US" sz="4400" b="1" dirty="0"/>
              <a:t>Results</a:t>
            </a:r>
            <a:br>
              <a:rPr lang="en-US" sz="4800" b="1" dirty="0"/>
            </a:br>
            <a:r>
              <a:rPr lang="en-US" sz="3200" b="1" dirty="0"/>
              <a:t>2: Matplotlib and Seaborn Visualization </a:t>
            </a:r>
            <a:endParaRPr lang="en-US" b="1" dirty="0"/>
          </a:p>
        </p:txBody>
      </p:sp>
      <p:sp>
        <p:nvSpPr>
          <p:cNvPr id="3" name="Content Placeholder 2">
            <a:extLst>
              <a:ext uri="{FF2B5EF4-FFF2-40B4-BE49-F238E27FC236}">
                <a16:creationId xmlns:a16="http://schemas.microsoft.com/office/drawing/2014/main" id="{787787AD-D16A-1C19-266F-92CA1BC09979}"/>
              </a:ext>
            </a:extLst>
          </p:cNvPr>
          <p:cNvSpPr>
            <a:spLocks noGrp="1"/>
          </p:cNvSpPr>
          <p:nvPr>
            <p:ph idx="1"/>
          </p:nvPr>
        </p:nvSpPr>
        <p:spPr/>
        <p:txBody>
          <a:bodyPr/>
          <a:lstStyle/>
          <a:p>
            <a:pPr>
              <a:buFont typeface="Arial" panose="020B0604020202020204" pitchFamily="34" charset="0"/>
              <a:buChar char="•"/>
            </a:pPr>
            <a:r>
              <a:rPr lang="en-US" dirty="0"/>
              <a:t> Relationship between flight number and launch site</a:t>
            </a:r>
          </a:p>
        </p:txBody>
      </p:sp>
      <p:pic>
        <p:nvPicPr>
          <p:cNvPr id="5" name="Picture 4">
            <a:extLst>
              <a:ext uri="{FF2B5EF4-FFF2-40B4-BE49-F238E27FC236}">
                <a16:creationId xmlns:a16="http://schemas.microsoft.com/office/drawing/2014/main" id="{A321E52D-B645-3C8C-A385-59D2ACB6AC87}"/>
              </a:ext>
            </a:extLst>
          </p:cNvPr>
          <p:cNvPicPr>
            <a:picLocks noChangeAspect="1"/>
          </p:cNvPicPr>
          <p:nvPr/>
        </p:nvPicPr>
        <p:blipFill>
          <a:blip r:embed="rId2"/>
          <a:stretch>
            <a:fillRect/>
          </a:stretch>
        </p:blipFill>
        <p:spPr>
          <a:xfrm>
            <a:off x="2341063" y="2212339"/>
            <a:ext cx="7509873" cy="4045641"/>
          </a:xfrm>
          <a:prstGeom prst="rect">
            <a:avLst/>
          </a:prstGeom>
        </p:spPr>
      </p:pic>
    </p:spTree>
    <p:extLst>
      <p:ext uri="{BB962C8B-B14F-4D97-AF65-F5344CB8AC3E}">
        <p14:creationId xmlns:p14="http://schemas.microsoft.com/office/powerpoint/2010/main" val="1571566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C5D9-11E0-815F-B39C-7BE78EB11228}"/>
              </a:ext>
            </a:extLst>
          </p:cNvPr>
          <p:cNvSpPr>
            <a:spLocks noGrp="1"/>
          </p:cNvSpPr>
          <p:nvPr>
            <p:ph type="title"/>
          </p:nvPr>
        </p:nvSpPr>
        <p:spPr/>
        <p:txBody>
          <a:bodyPr/>
          <a:lstStyle/>
          <a:p>
            <a:pPr algn="ctr"/>
            <a:r>
              <a:rPr lang="en-US" sz="4400" b="1" dirty="0"/>
              <a:t>Results</a:t>
            </a:r>
            <a:br>
              <a:rPr lang="en-US" sz="4800" b="1" dirty="0"/>
            </a:br>
            <a:r>
              <a:rPr lang="en-US" sz="3200" b="1" dirty="0"/>
              <a:t>2: Matplotlib and Seaborn Visualization </a:t>
            </a:r>
            <a:endParaRPr lang="en-US" b="1" dirty="0"/>
          </a:p>
        </p:txBody>
      </p:sp>
      <p:sp>
        <p:nvSpPr>
          <p:cNvPr id="3" name="Content Placeholder 2">
            <a:extLst>
              <a:ext uri="{FF2B5EF4-FFF2-40B4-BE49-F238E27FC236}">
                <a16:creationId xmlns:a16="http://schemas.microsoft.com/office/drawing/2014/main" id="{787787AD-D16A-1C19-266F-92CA1BC09979}"/>
              </a:ext>
            </a:extLst>
          </p:cNvPr>
          <p:cNvSpPr>
            <a:spLocks noGrp="1"/>
          </p:cNvSpPr>
          <p:nvPr>
            <p:ph idx="1"/>
          </p:nvPr>
        </p:nvSpPr>
        <p:spPr/>
        <p:txBody>
          <a:bodyPr/>
          <a:lstStyle/>
          <a:p>
            <a:pPr>
              <a:buFont typeface="Arial" panose="020B0604020202020204" pitchFamily="34" charset="0"/>
              <a:buChar char="•"/>
            </a:pPr>
            <a:r>
              <a:rPr lang="en-US" dirty="0"/>
              <a:t> Relationship between payload mass and launch site</a:t>
            </a:r>
          </a:p>
        </p:txBody>
      </p:sp>
      <p:pic>
        <p:nvPicPr>
          <p:cNvPr id="5" name="Picture 4">
            <a:extLst>
              <a:ext uri="{FF2B5EF4-FFF2-40B4-BE49-F238E27FC236}">
                <a16:creationId xmlns:a16="http://schemas.microsoft.com/office/drawing/2014/main" id="{11B8A5A2-E181-E11C-D907-2CB488374B71}"/>
              </a:ext>
            </a:extLst>
          </p:cNvPr>
          <p:cNvPicPr>
            <a:picLocks noChangeAspect="1"/>
          </p:cNvPicPr>
          <p:nvPr/>
        </p:nvPicPr>
        <p:blipFill>
          <a:blip r:embed="rId2"/>
          <a:stretch>
            <a:fillRect/>
          </a:stretch>
        </p:blipFill>
        <p:spPr>
          <a:xfrm>
            <a:off x="2290571" y="2445369"/>
            <a:ext cx="6245703" cy="3423725"/>
          </a:xfrm>
          <a:prstGeom prst="rect">
            <a:avLst/>
          </a:prstGeom>
        </p:spPr>
      </p:pic>
    </p:spTree>
    <p:extLst>
      <p:ext uri="{BB962C8B-B14F-4D97-AF65-F5344CB8AC3E}">
        <p14:creationId xmlns:p14="http://schemas.microsoft.com/office/powerpoint/2010/main" val="3559276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C5D9-11E0-815F-B39C-7BE78EB11228}"/>
              </a:ext>
            </a:extLst>
          </p:cNvPr>
          <p:cNvSpPr>
            <a:spLocks noGrp="1"/>
          </p:cNvSpPr>
          <p:nvPr>
            <p:ph type="title"/>
          </p:nvPr>
        </p:nvSpPr>
        <p:spPr/>
        <p:txBody>
          <a:bodyPr/>
          <a:lstStyle/>
          <a:p>
            <a:pPr algn="ctr"/>
            <a:r>
              <a:rPr lang="en-US" sz="4400" b="1" dirty="0"/>
              <a:t>Results</a:t>
            </a:r>
            <a:br>
              <a:rPr lang="en-US" sz="4800" b="1" dirty="0"/>
            </a:br>
            <a:r>
              <a:rPr lang="en-US" sz="3200" b="1" dirty="0"/>
              <a:t>2: Matplotlib and Seaborn Visualization </a:t>
            </a:r>
            <a:endParaRPr lang="en-US" b="1" dirty="0"/>
          </a:p>
        </p:txBody>
      </p:sp>
      <p:sp>
        <p:nvSpPr>
          <p:cNvPr id="3" name="Content Placeholder 2">
            <a:extLst>
              <a:ext uri="{FF2B5EF4-FFF2-40B4-BE49-F238E27FC236}">
                <a16:creationId xmlns:a16="http://schemas.microsoft.com/office/drawing/2014/main" id="{787787AD-D16A-1C19-266F-92CA1BC09979}"/>
              </a:ext>
            </a:extLst>
          </p:cNvPr>
          <p:cNvSpPr>
            <a:spLocks noGrp="1"/>
          </p:cNvSpPr>
          <p:nvPr>
            <p:ph idx="1"/>
          </p:nvPr>
        </p:nvSpPr>
        <p:spPr/>
        <p:txBody>
          <a:bodyPr/>
          <a:lstStyle/>
          <a:p>
            <a:pPr>
              <a:buFont typeface="Arial" panose="020B0604020202020204" pitchFamily="34" charset="0"/>
              <a:buChar char="•"/>
            </a:pPr>
            <a:r>
              <a:rPr lang="en-US" dirty="0"/>
              <a:t> Relationship between success rate and orbit type </a:t>
            </a:r>
          </a:p>
        </p:txBody>
      </p:sp>
      <p:pic>
        <p:nvPicPr>
          <p:cNvPr id="5" name="Picture 4">
            <a:extLst>
              <a:ext uri="{FF2B5EF4-FFF2-40B4-BE49-F238E27FC236}">
                <a16:creationId xmlns:a16="http://schemas.microsoft.com/office/drawing/2014/main" id="{D806F59E-D8E9-A632-1172-B9ACA9EFF5C2}"/>
              </a:ext>
            </a:extLst>
          </p:cNvPr>
          <p:cNvPicPr>
            <a:picLocks noChangeAspect="1"/>
          </p:cNvPicPr>
          <p:nvPr/>
        </p:nvPicPr>
        <p:blipFill>
          <a:blip r:embed="rId2"/>
          <a:stretch>
            <a:fillRect/>
          </a:stretch>
        </p:blipFill>
        <p:spPr>
          <a:xfrm>
            <a:off x="2717944" y="2157862"/>
            <a:ext cx="5548098" cy="3819606"/>
          </a:xfrm>
          <a:prstGeom prst="rect">
            <a:avLst/>
          </a:prstGeom>
        </p:spPr>
      </p:pic>
    </p:spTree>
    <p:extLst>
      <p:ext uri="{BB962C8B-B14F-4D97-AF65-F5344CB8AC3E}">
        <p14:creationId xmlns:p14="http://schemas.microsoft.com/office/powerpoint/2010/main" val="189988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1774-1DFE-CD02-1177-C648FB7AB80E}"/>
              </a:ext>
            </a:extLst>
          </p:cNvPr>
          <p:cNvSpPr>
            <a:spLocks noGrp="1"/>
          </p:cNvSpPr>
          <p:nvPr>
            <p:ph type="title"/>
          </p:nvPr>
        </p:nvSpPr>
        <p:spPr>
          <a:xfrm>
            <a:off x="838199" y="548464"/>
            <a:ext cx="3807187" cy="2228074"/>
          </a:xfrm>
        </p:spPr>
        <p:txBody>
          <a:bodyPr>
            <a:normAutofit/>
          </a:bodyPr>
          <a:lstStyle/>
          <a:p>
            <a:r>
              <a:rPr lang="en-US" sz="4000" dirty="0"/>
              <a:t>Outline</a:t>
            </a:r>
          </a:p>
        </p:txBody>
      </p:sp>
      <p:sp>
        <p:nvSpPr>
          <p:cNvPr id="3" name="Content Placeholder 2">
            <a:extLst>
              <a:ext uri="{FF2B5EF4-FFF2-40B4-BE49-F238E27FC236}">
                <a16:creationId xmlns:a16="http://schemas.microsoft.com/office/drawing/2014/main" id="{7A936DA4-CE61-DD68-D0D6-827D24D8ED5C}"/>
              </a:ext>
            </a:extLst>
          </p:cNvPr>
          <p:cNvSpPr>
            <a:spLocks noGrp="1"/>
          </p:cNvSpPr>
          <p:nvPr>
            <p:ph idx="1"/>
          </p:nvPr>
        </p:nvSpPr>
        <p:spPr>
          <a:xfrm>
            <a:off x="838201" y="2962279"/>
            <a:ext cx="3799425" cy="3143241"/>
          </a:xfrm>
        </p:spPr>
        <p:txBody>
          <a:bodyPr>
            <a:normAutofit/>
          </a:bodyPr>
          <a:lstStyle/>
          <a:p>
            <a:r>
              <a:rPr lang="en-US" sz="2000" dirty="0"/>
              <a:t>Executive Summary</a:t>
            </a:r>
          </a:p>
          <a:p>
            <a:r>
              <a:rPr lang="en-US" sz="2000" dirty="0"/>
              <a:t>Introduction</a:t>
            </a:r>
          </a:p>
          <a:p>
            <a:r>
              <a:rPr lang="en-US" sz="2000" dirty="0"/>
              <a:t>Methodology</a:t>
            </a:r>
          </a:p>
          <a:p>
            <a:r>
              <a:rPr lang="en-US" sz="2000" dirty="0"/>
              <a:t>Results</a:t>
            </a:r>
          </a:p>
          <a:p>
            <a:r>
              <a:rPr lang="en-US" sz="2000" dirty="0"/>
              <a:t>Discussion</a:t>
            </a:r>
          </a:p>
          <a:p>
            <a:r>
              <a:rPr lang="en-US" sz="2000" dirty="0"/>
              <a:t>Conclusion</a:t>
            </a:r>
          </a:p>
          <a:p>
            <a:pPr marL="0" indent="0">
              <a:buNone/>
            </a:pPr>
            <a:endParaRPr lang="en-US" sz="2000" dirty="0"/>
          </a:p>
        </p:txBody>
      </p:sp>
      <p:pic>
        <p:nvPicPr>
          <p:cNvPr id="2050" name="Picture 2" descr="Spectacular SpaceX Space Station Launch and 1st Stage Landing - Photo ...">
            <a:extLst>
              <a:ext uri="{FF2B5EF4-FFF2-40B4-BE49-F238E27FC236}">
                <a16:creationId xmlns:a16="http://schemas.microsoft.com/office/drawing/2014/main" id="{39D9B21F-DCFE-A2C3-E35D-C27ED6708A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86" r="27949" b="-1"/>
          <a:stretch/>
        </p:blipFill>
        <p:spPr bwMode="auto">
          <a:xfrm>
            <a:off x="5010386" y="10"/>
            <a:ext cx="718161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599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C5D9-11E0-815F-B39C-7BE78EB11228}"/>
              </a:ext>
            </a:extLst>
          </p:cNvPr>
          <p:cNvSpPr>
            <a:spLocks noGrp="1"/>
          </p:cNvSpPr>
          <p:nvPr>
            <p:ph type="title"/>
          </p:nvPr>
        </p:nvSpPr>
        <p:spPr/>
        <p:txBody>
          <a:bodyPr/>
          <a:lstStyle/>
          <a:p>
            <a:pPr algn="ctr"/>
            <a:r>
              <a:rPr lang="en-US" sz="4400" b="1" dirty="0"/>
              <a:t>Results</a:t>
            </a:r>
            <a:br>
              <a:rPr lang="en-US" sz="4800" b="1" dirty="0"/>
            </a:br>
            <a:r>
              <a:rPr lang="en-US" sz="3200" b="1" dirty="0"/>
              <a:t>2: Matplotlib and Seaborn Visualization </a:t>
            </a:r>
            <a:endParaRPr lang="en-US" b="1" dirty="0"/>
          </a:p>
        </p:txBody>
      </p:sp>
      <p:sp>
        <p:nvSpPr>
          <p:cNvPr id="3" name="Content Placeholder 2">
            <a:extLst>
              <a:ext uri="{FF2B5EF4-FFF2-40B4-BE49-F238E27FC236}">
                <a16:creationId xmlns:a16="http://schemas.microsoft.com/office/drawing/2014/main" id="{787787AD-D16A-1C19-266F-92CA1BC09979}"/>
              </a:ext>
            </a:extLst>
          </p:cNvPr>
          <p:cNvSpPr>
            <a:spLocks noGrp="1"/>
          </p:cNvSpPr>
          <p:nvPr>
            <p:ph idx="1"/>
          </p:nvPr>
        </p:nvSpPr>
        <p:spPr/>
        <p:txBody>
          <a:bodyPr/>
          <a:lstStyle/>
          <a:p>
            <a:pPr>
              <a:buFont typeface="Arial" panose="020B0604020202020204" pitchFamily="34" charset="0"/>
              <a:buChar char="•"/>
            </a:pPr>
            <a:r>
              <a:rPr lang="en-US" dirty="0"/>
              <a:t> Relationship between flight number and orbit type</a:t>
            </a:r>
          </a:p>
        </p:txBody>
      </p:sp>
      <p:pic>
        <p:nvPicPr>
          <p:cNvPr id="5" name="Picture 4">
            <a:extLst>
              <a:ext uri="{FF2B5EF4-FFF2-40B4-BE49-F238E27FC236}">
                <a16:creationId xmlns:a16="http://schemas.microsoft.com/office/drawing/2014/main" id="{DB595260-F994-DFC2-81E1-AAA038B89FE6}"/>
              </a:ext>
            </a:extLst>
          </p:cNvPr>
          <p:cNvPicPr>
            <a:picLocks noChangeAspect="1"/>
          </p:cNvPicPr>
          <p:nvPr/>
        </p:nvPicPr>
        <p:blipFill>
          <a:blip r:embed="rId2"/>
          <a:stretch>
            <a:fillRect/>
          </a:stretch>
        </p:blipFill>
        <p:spPr>
          <a:xfrm>
            <a:off x="2540712" y="2275623"/>
            <a:ext cx="6788952" cy="3952628"/>
          </a:xfrm>
          <a:prstGeom prst="rect">
            <a:avLst/>
          </a:prstGeom>
        </p:spPr>
      </p:pic>
    </p:spTree>
    <p:extLst>
      <p:ext uri="{BB962C8B-B14F-4D97-AF65-F5344CB8AC3E}">
        <p14:creationId xmlns:p14="http://schemas.microsoft.com/office/powerpoint/2010/main" val="365356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C5D9-11E0-815F-B39C-7BE78EB11228}"/>
              </a:ext>
            </a:extLst>
          </p:cNvPr>
          <p:cNvSpPr>
            <a:spLocks noGrp="1"/>
          </p:cNvSpPr>
          <p:nvPr>
            <p:ph type="title"/>
          </p:nvPr>
        </p:nvSpPr>
        <p:spPr/>
        <p:txBody>
          <a:bodyPr/>
          <a:lstStyle/>
          <a:p>
            <a:pPr algn="ctr"/>
            <a:r>
              <a:rPr lang="en-US" sz="4400" b="1" dirty="0"/>
              <a:t>Results</a:t>
            </a:r>
            <a:br>
              <a:rPr lang="en-US" sz="4800" b="1" dirty="0"/>
            </a:br>
            <a:r>
              <a:rPr lang="en-US" sz="3200" b="1" dirty="0"/>
              <a:t>2: Matplotlib and Seaborn Visualization </a:t>
            </a:r>
            <a:endParaRPr lang="en-US" b="1" dirty="0"/>
          </a:p>
        </p:txBody>
      </p:sp>
      <p:sp>
        <p:nvSpPr>
          <p:cNvPr id="3" name="Content Placeholder 2">
            <a:extLst>
              <a:ext uri="{FF2B5EF4-FFF2-40B4-BE49-F238E27FC236}">
                <a16:creationId xmlns:a16="http://schemas.microsoft.com/office/drawing/2014/main" id="{787787AD-D16A-1C19-266F-92CA1BC09979}"/>
              </a:ext>
            </a:extLst>
          </p:cNvPr>
          <p:cNvSpPr>
            <a:spLocks noGrp="1"/>
          </p:cNvSpPr>
          <p:nvPr>
            <p:ph idx="1"/>
          </p:nvPr>
        </p:nvSpPr>
        <p:spPr/>
        <p:txBody>
          <a:bodyPr/>
          <a:lstStyle/>
          <a:p>
            <a:pPr>
              <a:buFont typeface="Arial" panose="020B0604020202020204" pitchFamily="34" charset="0"/>
              <a:buChar char="•"/>
            </a:pPr>
            <a:r>
              <a:rPr lang="en-US" dirty="0"/>
              <a:t> Relationship between payload mass and orbit type</a:t>
            </a:r>
          </a:p>
        </p:txBody>
      </p:sp>
      <p:pic>
        <p:nvPicPr>
          <p:cNvPr id="5" name="Picture 4">
            <a:extLst>
              <a:ext uri="{FF2B5EF4-FFF2-40B4-BE49-F238E27FC236}">
                <a16:creationId xmlns:a16="http://schemas.microsoft.com/office/drawing/2014/main" id="{5ED457D2-D1FE-C9F5-52A6-6137DC1E3F12}"/>
              </a:ext>
            </a:extLst>
          </p:cNvPr>
          <p:cNvPicPr>
            <a:picLocks noChangeAspect="1"/>
          </p:cNvPicPr>
          <p:nvPr/>
        </p:nvPicPr>
        <p:blipFill>
          <a:blip r:embed="rId2"/>
          <a:stretch>
            <a:fillRect/>
          </a:stretch>
        </p:blipFill>
        <p:spPr>
          <a:xfrm>
            <a:off x="2766972" y="2407642"/>
            <a:ext cx="6505335" cy="3704734"/>
          </a:xfrm>
          <a:prstGeom prst="rect">
            <a:avLst/>
          </a:prstGeom>
        </p:spPr>
      </p:pic>
    </p:spTree>
    <p:extLst>
      <p:ext uri="{BB962C8B-B14F-4D97-AF65-F5344CB8AC3E}">
        <p14:creationId xmlns:p14="http://schemas.microsoft.com/office/powerpoint/2010/main" val="2009200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C5D9-11E0-815F-B39C-7BE78EB11228}"/>
              </a:ext>
            </a:extLst>
          </p:cNvPr>
          <p:cNvSpPr>
            <a:spLocks noGrp="1"/>
          </p:cNvSpPr>
          <p:nvPr>
            <p:ph type="title"/>
          </p:nvPr>
        </p:nvSpPr>
        <p:spPr/>
        <p:txBody>
          <a:bodyPr/>
          <a:lstStyle/>
          <a:p>
            <a:pPr algn="ctr"/>
            <a:r>
              <a:rPr lang="en-US" sz="4400" b="1" dirty="0"/>
              <a:t>Results</a:t>
            </a:r>
            <a:br>
              <a:rPr lang="en-US" sz="4800" b="1" dirty="0"/>
            </a:br>
            <a:r>
              <a:rPr lang="en-US" sz="3200" b="1" dirty="0"/>
              <a:t>2: Matplotlib and Seaborn Visualization </a:t>
            </a:r>
            <a:endParaRPr lang="en-US" b="1" dirty="0"/>
          </a:p>
        </p:txBody>
      </p:sp>
      <p:sp>
        <p:nvSpPr>
          <p:cNvPr id="3" name="Content Placeholder 2">
            <a:extLst>
              <a:ext uri="{FF2B5EF4-FFF2-40B4-BE49-F238E27FC236}">
                <a16:creationId xmlns:a16="http://schemas.microsoft.com/office/drawing/2014/main" id="{787787AD-D16A-1C19-266F-92CA1BC09979}"/>
              </a:ext>
            </a:extLst>
          </p:cNvPr>
          <p:cNvSpPr>
            <a:spLocks noGrp="1"/>
          </p:cNvSpPr>
          <p:nvPr>
            <p:ph idx="1"/>
          </p:nvPr>
        </p:nvSpPr>
        <p:spPr/>
        <p:txBody>
          <a:bodyPr/>
          <a:lstStyle/>
          <a:p>
            <a:pPr>
              <a:buFont typeface="Arial" panose="020B0604020202020204" pitchFamily="34" charset="0"/>
              <a:buChar char="•"/>
            </a:pPr>
            <a:r>
              <a:rPr lang="en-US" dirty="0"/>
              <a:t> Launch success yearly trend</a:t>
            </a:r>
          </a:p>
        </p:txBody>
      </p:sp>
      <p:pic>
        <p:nvPicPr>
          <p:cNvPr id="5" name="Picture 4">
            <a:extLst>
              <a:ext uri="{FF2B5EF4-FFF2-40B4-BE49-F238E27FC236}">
                <a16:creationId xmlns:a16="http://schemas.microsoft.com/office/drawing/2014/main" id="{67AC5AAB-3483-A5AD-AFEB-6110F36E81DB}"/>
              </a:ext>
            </a:extLst>
          </p:cNvPr>
          <p:cNvPicPr>
            <a:picLocks noChangeAspect="1"/>
          </p:cNvPicPr>
          <p:nvPr/>
        </p:nvPicPr>
        <p:blipFill>
          <a:blip r:embed="rId2"/>
          <a:stretch>
            <a:fillRect/>
          </a:stretch>
        </p:blipFill>
        <p:spPr>
          <a:xfrm>
            <a:off x="2421140" y="2164359"/>
            <a:ext cx="7011129" cy="4093827"/>
          </a:xfrm>
          <a:prstGeom prst="rect">
            <a:avLst/>
          </a:prstGeom>
        </p:spPr>
      </p:pic>
    </p:spTree>
    <p:extLst>
      <p:ext uri="{BB962C8B-B14F-4D97-AF65-F5344CB8AC3E}">
        <p14:creationId xmlns:p14="http://schemas.microsoft.com/office/powerpoint/2010/main" val="1878645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0701-E0D7-F690-525D-BD628D43959E}"/>
              </a:ext>
            </a:extLst>
          </p:cNvPr>
          <p:cNvSpPr>
            <a:spLocks noGrp="1"/>
          </p:cNvSpPr>
          <p:nvPr>
            <p:ph type="title"/>
          </p:nvPr>
        </p:nvSpPr>
        <p:spPr/>
        <p:txBody>
          <a:bodyPr/>
          <a:lstStyle/>
          <a:p>
            <a:pPr algn="ctr"/>
            <a:r>
              <a:rPr lang="en-US" sz="4400" b="1" dirty="0"/>
              <a:t>Results</a:t>
            </a:r>
            <a:br>
              <a:rPr lang="en-US" b="1" dirty="0"/>
            </a:br>
            <a:r>
              <a:rPr lang="en-US" sz="3200" b="1" dirty="0"/>
              <a:t>3: Folium</a:t>
            </a:r>
          </a:p>
        </p:txBody>
      </p:sp>
      <p:sp>
        <p:nvSpPr>
          <p:cNvPr id="3" name="Content Placeholder 2">
            <a:extLst>
              <a:ext uri="{FF2B5EF4-FFF2-40B4-BE49-F238E27FC236}">
                <a16:creationId xmlns:a16="http://schemas.microsoft.com/office/drawing/2014/main" id="{8904FAB0-2C7A-DF8C-E85A-9DAC56CB2EF4}"/>
              </a:ext>
            </a:extLst>
          </p:cNvPr>
          <p:cNvSpPr>
            <a:spLocks noGrp="1"/>
          </p:cNvSpPr>
          <p:nvPr>
            <p:ph idx="1"/>
          </p:nvPr>
        </p:nvSpPr>
        <p:spPr/>
        <p:txBody>
          <a:bodyPr/>
          <a:lstStyle/>
          <a:p>
            <a:pPr>
              <a:buFont typeface="Arial" panose="020B0604020202020204" pitchFamily="34" charset="0"/>
              <a:buChar char="•"/>
            </a:pPr>
            <a:r>
              <a:rPr lang="en-US" dirty="0"/>
              <a:t> All launch sites on map</a:t>
            </a:r>
          </a:p>
        </p:txBody>
      </p:sp>
      <p:pic>
        <p:nvPicPr>
          <p:cNvPr id="5" name="Picture 4">
            <a:extLst>
              <a:ext uri="{FF2B5EF4-FFF2-40B4-BE49-F238E27FC236}">
                <a16:creationId xmlns:a16="http://schemas.microsoft.com/office/drawing/2014/main" id="{41B5EB03-EE2B-A7C6-F623-7F8410B6D076}"/>
              </a:ext>
            </a:extLst>
          </p:cNvPr>
          <p:cNvPicPr>
            <a:picLocks noChangeAspect="1"/>
          </p:cNvPicPr>
          <p:nvPr/>
        </p:nvPicPr>
        <p:blipFill>
          <a:blip r:embed="rId2"/>
          <a:stretch>
            <a:fillRect/>
          </a:stretch>
        </p:blipFill>
        <p:spPr>
          <a:xfrm>
            <a:off x="2471365" y="2309901"/>
            <a:ext cx="7249270" cy="3667567"/>
          </a:xfrm>
          <a:prstGeom prst="rect">
            <a:avLst/>
          </a:prstGeom>
        </p:spPr>
      </p:pic>
    </p:spTree>
    <p:extLst>
      <p:ext uri="{BB962C8B-B14F-4D97-AF65-F5344CB8AC3E}">
        <p14:creationId xmlns:p14="http://schemas.microsoft.com/office/powerpoint/2010/main" val="215069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0701-E0D7-F690-525D-BD628D43959E}"/>
              </a:ext>
            </a:extLst>
          </p:cNvPr>
          <p:cNvSpPr>
            <a:spLocks noGrp="1"/>
          </p:cNvSpPr>
          <p:nvPr>
            <p:ph type="title"/>
          </p:nvPr>
        </p:nvSpPr>
        <p:spPr/>
        <p:txBody>
          <a:bodyPr/>
          <a:lstStyle/>
          <a:p>
            <a:pPr algn="ctr"/>
            <a:r>
              <a:rPr lang="en-US" sz="4400" b="1" dirty="0"/>
              <a:t>Results</a:t>
            </a:r>
            <a:br>
              <a:rPr lang="en-US" b="1" dirty="0"/>
            </a:br>
            <a:r>
              <a:rPr lang="en-US" sz="3200" b="1" dirty="0"/>
              <a:t>3: Folium</a:t>
            </a:r>
          </a:p>
        </p:txBody>
      </p:sp>
      <p:sp>
        <p:nvSpPr>
          <p:cNvPr id="3" name="Content Placeholder 2">
            <a:extLst>
              <a:ext uri="{FF2B5EF4-FFF2-40B4-BE49-F238E27FC236}">
                <a16:creationId xmlns:a16="http://schemas.microsoft.com/office/drawing/2014/main" id="{8904FAB0-2C7A-DF8C-E85A-9DAC56CB2EF4}"/>
              </a:ext>
            </a:extLst>
          </p:cNvPr>
          <p:cNvSpPr>
            <a:spLocks noGrp="1"/>
          </p:cNvSpPr>
          <p:nvPr>
            <p:ph idx="1"/>
          </p:nvPr>
        </p:nvSpPr>
        <p:spPr/>
        <p:txBody>
          <a:bodyPr/>
          <a:lstStyle/>
          <a:p>
            <a:pPr>
              <a:buFont typeface="Arial" panose="020B0604020202020204" pitchFamily="34" charset="0"/>
              <a:buChar char="•"/>
            </a:pPr>
            <a:r>
              <a:rPr lang="en-US" dirty="0"/>
              <a:t> The succeeded launches and failed lunches for each site on the map.</a:t>
            </a:r>
          </a:p>
          <a:p>
            <a:pPr lvl="1">
              <a:buFont typeface="Arial" panose="020B0604020202020204" pitchFamily="34" charset="0"/>
              <a:buChar char="•"/>
            </a:pPr>
            <a:r>
              <a:rPr lang="en-US" dirty="0"/>
              <a:t>Green is a successful launch </a:t>
            </a:r>
          </a:p>
          <a:p>
            <a:pPr lvl="1">
              <a:buFont typeface="Arial" panose="020B0604020202020204" pitchFamily="34" charset="0"/>
              <a:buChar char="•"/>
            </a:pPr>
            <a:r>
              <a:rPr lang="en-US" dirty="0"/>
              <a:t>Red is a failed launch</a:t>
            </a:r>
          </a:p>
        </p:txBody>
      </p:sp>
      <p:pic>
        <p:nvPicPr>
          <p:cNvPr id="5" name="Picture 4">
            <a:extLst>
              <a:ext uri="{FF2B5EF4-FFF2-40B4-BE49-F238E27FC236}">
                <a16:creationId xmlns:a16="http://schemas.microsoft.com/office/drawing/2014/main" id="{46EBDB52-E82D-9962-7AED-4C64696968FE}"/>
              </a:ext>
            </a:extLst>
          </p:cNvPr>
          <p:cNvPicPr>
            <a:picLocks noChangeAspect="1"/>
          </p:cNvPicPr>
          <p:nvPr/>
        </p:nvPicPr>
        <p:blipFill>
          <a:blip r:embed="rId2"/>
          <a:stretch>
            <a:fillRect/>
          </a:stretch>
        </p:blipFill>
        <p:spPr>
          <a:xfrm>
            <a:off x="2371320" y="2911613"/>
            <a:ext cx="7510320" cy="3134049"/>
          </a:xfrm>
          <a:prstGeom prst="rect">
            <a:avLst/>
          </a:prstGeom>
        </p:spPr>
      </p:pic>
    </p:spTree>
    <p:extLst>
      <p:ext uri="{BB962C8B-B14F-4D97-AF65-F5344CB8AC3E}">
        <p14:creationId xmlns:p14="http://schemas.microsoft.com/office/powerpoint/2010/main" val="2947967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0701-E0D7-F690-525D-BD628D43959E}"/>
              </a:ext>
            </a:extLst>
          </p:cNvPr>
          <p:cNvSpPr>
            <a:spLocks noGrp="1"/>
          </p:cNvSpPr>
          <p:nvPr>
            <p:ph type="title"/>
          </p:nvPr>
        </p:nvSpPr>
        <p:spPr/>
        <p:txBody>
          <a:bodyPr/>
          <a:lstStyle/>
          <a:p>
            <a:pPr algn="ctr"/>
            <a:r>
              <a:rPr lang="en-US" sz="4400" b="1" dirty="0"/>
              <a:t>Results</a:t>
            </a:r>
            <a:br>
              <a:rPr lang="en-US" b="1" dirty="0"/>
            </a:br>
            <a:r>
              <a:rPr lang="en-US" sz="3200" b="1" dirty="0"/>
              <a:t>3: Folium</a:t>
            </a:r>
          </a:p>
        </p:txBody>
      </p:sp>
      <p:sp>
        <p:nvSpPr>
          <p:cNvPr id="3" name="Content Placeholder 2">
            <a:extLst>
              <a:ext uri="{FF2B5EF4-FFF2-40B4-BE49-F238E27FC236}">
                <a16:creationId xmlns:a16="http://schemas.microsoft.com/office/drawing/2014/main" id="{8904FAB0-2C7A-DF8C-E85A-9DAC56CB2EF4}"/>
              </a:ext>
            </a:extLst>
          </p:cNvPr>
          <p:cNvSpPr>
            <a:spLocks noGrp="1"/>
          </p:cNvSpPr>
          <p:nvPr>
            <p:ph idx="1"/>
          </p:nvPr>
        </p:nvSpPr>
        <p:spPr/>
        <p:txBody>
          <a:bodyPr/>
          <a:lstStyle/>
          <a:p>
            <a:pPr>
              <a:buFont typeface="Arial" panose="020B0604020202020204" pitchFamily="34" charset="0"/>
              <a:buChar char="•"/>
            </a:pPr>
            <a:r>
              <a:rPr lang="en-US" dirty="0"/>
              <a:t> Distances between launch site to proximities such as cities or major roads</a:t>
            </a:r>
          </a:p>
        </p:txBody>
      </p:sp>
      <p:pic>
        <p:nvPicPr>
          <p:cNvPr id="5" name="Picture 4">
            <a:extLst>
              <a:ext uri="{FF2B5EF4-FFF2-40B4-BE49-F238E27FC236}">
                <a16:creationId xmlns:a16="http://schemas.microsoft.com/office/drawing/2014/main" id="{20EA099A-41F6-878E-184A-F0883E77EB47}"/>
              </a:ext>
            </a:extLst>
          </p:cNvPr>
          <p:cNvPicPr>
            <a:picLocks noChangeAspect="1"/>
          </p:cNvPicPr>
          <p:nvPr/>
        </p:nvPicPr>
        <p:blipFill>
          <a:blip r:embed="rId2"/>
          <a:stretch>
            <a:fillRect/>
          </a:stretch>
        </p:blipFill>
        <p:spPr>
          <a:xfrm>
            <a:off x="2736748" y="2401581"/>
            <a:ext cx="6718503" cy="3703790"/>
          </a:xfrm>
          <a:prstGeom prst="rect">
            <a:avLst/>
          </a:prstGeom>
        </p:spPr>
      </p:pic>
    </p:spTree>
    <p:extLst>
      <p:ext uri="{BB962C8B-B14F-4D97-AF65-F5344CB8AC3E}">
        <p14:creationId xmlns:p14="http://schemas.microsoft.com/office/powerpoint/2010/main" val="352513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8D44-BBDC-8C9D-7E6A-591238AFB56B}"/>
              </a:ext>
            </a:extLst>
          </p:cNvPr>
          <p:cNvSpPr>
            <a:spLocks noGrp="1"/>
          </p:cNvSpPr>
          <p:nvPr>
            <p:ph type="title"/>
          </p:nvPr>
        </p:nvSpPr>
        <p:spPr/>
        <p:txBody>
          <a:bodyPr>
            <a:normAutofit/>
          </a:bodyPr>
          <a:lstStyle/>
          <a:p>
            <a:pPr algn="ctr"/>
            <a:r>
              <a:rPr lang="en-US" sz="4400" b="1" dirty="0"/>
              <a:t>Results</a:t>
            </a:r>
            <a:br>
              <a:rPr lang="en-US" sz="4400" b="1" dirty="0"/>
            </a:br>
            <a:r>
              <a:rPr lang="en-US" sz="3200" b="1" dirty="0"/>
              <a:t>4: Prediction Analysis with Scikit Learn</a:t>
            </a:r>
          </a:p>
        </p:txBody>
      </p:sp>
      <p:sp>
        <p:nvSpPr>
          <p:cNvPr id="3" name="Content Placeholder 2">
            <a:extLst>
              <a:ext uri="{FF2B5EF4-FFF2-40B4-BE49-F238E27FC236}">
                <a16:creationId xmlns:a16="http://schemas.microsoft.com/office/drawing/2014/main" id="{08F2B9EA-9FF5-C35A-12A1-80C17D3CE488}"/>
              </a:ext>
            </a:extLst>
          </p:cNvPr>
          <p:cNvSpPr>
            <a:spLocks noGrp="1"/>
          </p:cNvSpPr>
          <p:nvPr>
            <p:ph idx="1"/>
          </p:nvPr>
        </p:nvSpPr>
        <p:spPr/>
        <p:txBody>
          <a:bodyPr/>
          <a:lstStyle/>
          <a:p>
            <a:pPr>
              <a:buFont typeface="Arial" panose="020B0604020202020204" pitchFamily="34" charset="0"/>
              <a:buChar char="•"/>
            </a:pPr>
            <a:r>
              <a:rPr lang="en-US" dirty="0"/>
              <a:t> Logistic regression</a:t>
            </a:r>
          </a:p>
          <a:p>
            <a:pPr lvl="1">
              <a:buFont typeface="Arial" panose="020B0604020202020204" pitchFamily="34" charset="0"/>
              <a:buChar char="•"/>
            </a:pPr>
            <a:r>
              <a:rPr lang="en-US" dirty="0" err="1"/>
              <a:t>GridSearchCV</a:t>
            </a:r>
            <a:r>
              <a:rPr lang="en-US" dirty="0"/>
              <a:t> best score: .846428</a:t>
            </a:r>
          </a:p>
          <a:p>
            <a:pPr lvl="1">
              <a:buFont typeface="Arial" panose="020B0604020202020204" pitchFamily="34" charset="0"/>
              <a:buChar char="•"/>
            </a:pPr>
            <a:r>
              <a:rPr lang="en-US" dirty="0"/>
              <a:t>Accuracy score on test set: .833333</a:t>
            </a:r>
          </a:p>
          <a:p>
            <a:pPr lvl="1">
              <a:buFont typeface="Arial" panose="020B0604020202020204" pitchFamily="34" charset="0"/>
              <a:buChar char="•"/>
            </a:pPr>
            <a:r>
              <a:rPr lang="en-US" dirty="0"/>
              <a:t>Confusion matrix:</a:t>
            </a:r>
          </a:p>
        </p:txBody>
      </p:sp>
      <p:pic>
        <p:nvPicPr>
          <p:cNvPr id="5" name="Picture 4">
            <a:extLst>
              <a:ext uri="{FF2B5EF4-FFF2-40B4-BE49-F238E27FC236}">
                <a16:creationId xmlns:a16="http://schemas.microsoft.com/office/drawing/2014/main" id="{5F43467D-D665-40A5-DBA6-92C17A876140}"/>
              </a:ext>
            </a:extLst>
          </p:cNvPr>
          <p:cNvPicPr>
            <a:picLocks noChangeAspect="1"/>
          </p:cNvPicPr>
          <p:nvPr/>
        </p:nvPicPr>
        <p:blipFill>
          <a:blip r:embed="rId2"/>
          <a:stretch>
            <a:fillRect/>
          </a:stretch>
        </p:blipFill>
        <p:spPr>
          <a:xfrm>
            <a:off x="4040752" y="2869187"/>
            <a:ext cx="4110495" cy="3221428"/>
          </a:xfrm>
          <a:prstGeom prst="rect">
            <a:avLst/>
          </a:prstGeom>
        </p:spPr>
      </p:pic>
    </p:spTree>
    <p:extLst>
      <p:ext uri="{BB962C8B-B14F-4D97-AF65-F5344CB8AC3E}">
        <p14:creationId xmlns:p14="http://schemas.microsoft.com/office/powerpoint/2010/main" val="3006057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8D44-BBDC-8C9D-7E6A-591238AFB56B}"/>
              </a:ext>
            </a:extLst>
          </p:cNvPr>
          <p:cNvSpPr>
            <a:spLocks noGrp="1"/>
          </p:cNvSpPr>
          <p:nvPr>
            <p:ph type="title"/>
          </p:nvPr>
        </p:nvSpPr>
        <p:spPr/>
        <p:txBody>
          <a:bodyPr>
            <a:normAutofit/>
          </a:bodyPr>
          <a:lstStyle/>
          <a:p>
            <a:pPr algn="ctr"/>
            <a:r>
              <a:rPr lang="en-US" sz="4400" b="1" dirty="0"/>
              <a:t>Results</a:t>
            </a:r>
            <a:br>
              <a:rPr lang="en-US" sz="4400" b="1" dirty="0"/>
            </a:br>
            <a:r>
              <a:rPr lang="en-US" sz="3200" b="1" dirty="0"/>
              <a:t>4: Prediction Analysis with Scikit Learn</a:t>
            </a:r>
          </a:p>
        </p:txBody>
      </p:sp>
      <p:sp>
        <p:nvSpPr>
          <p:cNvPr id="3" name="Content Placeholder 2">
            <a:extLst>
              <a:ext uri="{FF2B5EF4-FFF2-40B4-BE49-F238E27FC236}">
                <a16:creationId xmlns:a16="http://schemas.microsoft.com/office/drawing/2014/main" id="{08F2B9EA-9FF5-C35A-12A1-80C17D3CE488}"/>
              </a:ext>
            </a:extLst>
          </p:cNvPr>
          <p:cNvSpPr>
            <a:spLocks noGrp="1"/>
          </p:cNvSpPr>
          <p:nvPr>
            <p:ph idx="1"/>
          </p:nvPr>
        </p:nvSpPr>
        <p:spPr/>
        <p:txBody>
          <a:bodyPr/>
          <a:lstStyle/>
          <a:p>
            <a:pPr>
              <a:buFont typeface="Arial" panose="020B0604020202020204" pitchFamily="34" charset="0"/>
              <a:buChar char="•"/>
            </a:pPr>
            <a:r>
              <a:rPr lang="en-US" dirty="0"/>
              <a:t> Support vector machine (SVM)</a:t>
            </a:r>
          </a:p>
          <a:p>
            <a:pPr lvl="1">
              <a:buFont typeface="Arial" panose="020B0604020202020204" pitchFamily="34" charset="0"/>
              <a:buChar char="•"/>
            </a:pPr>
            <a:r>
              <a:rPr lang="en-US" dirty="0" err="1"/>
              <a:t>GridSearchCV</a:t>
            </a:r>
            <a:r>
              <a:rPr lang="en-US" dirty="0"/>
              <a:t> best score: .848214</a:t>
            </a:r>
          </a:p>
          <a:p>
            <a:pPr lvl="1">
              <a:buFont typeface="Arial" panose="020B0604020202020204" pitchFamily="34" charset="0"/>
              <a:buChar char="•"/>
            </a:pPr>
            <a:r>
              <a:rPr lang="en-US" dirty="0"/>
              <a:t>Accuracy score on test set: .833333</a:t>
            </a:r>
          </a:p>
          <a:p>
            <a:pPr lvl="1">
              <a:buFont typeface="Arial" panose="020B0604020202020204" pitchFamily="34" charset="0"/>
              <a:buChar char="•"/>
            </a:pPr>
            <a:r>
              <a:rPr lang="en-US" dirty="0"/>
              <a:t>Confusion matrix:</a:t>
            </a:r>
          </a:p>
          <a:p>
            <a:endParaRPr lang="en-US" dirty="0"/>
          </a:p>
        </p:txBody>
      </p:sp>
      <p:pic>
        <p:nvPicPr>
          <p:cNvPr id="5" name="Picture 4">
            <a:extLst>
              <a:ext uri="{FF2B5EF4-FFF2-40B4-BE49-F238E27FC236}">
                <a16:creationId xmlns:a16="http://schemas.microsoft.com/office/drawing/2014/main" id="{45547A99-806E-1D73-ADFA-DC76E181F0E0}"/>
              </a:ext>
            </a:extLst>
          </p:cNvPr>
          <p:cNvPicPr>
            <a:picLocks noChangeAspect="1"/>
          </p:cNvPicPr>
          <p:nvPr/>
        </p:nvPicPr>
        <p:blipFill>
          <a:blip r:embed="rId2"/>
          <a:stretch>
            <a:fillRect/>
          </a:stretch>
        </p:blipFill>
        <p:spPr>
          <a:xfrm>
            <a:off x="4048804" y="2841095"/>
            <a:ext cx="4094392" cy="3136373"/>
          </a:xfrm>
          <a:prstGeom prst="rect">
            <a:avLst/>
          </a:prstGeom>
        </p:spPr>
      </p:pic>
    </p:spTree>
    <p:extLst>
      <p:ext uri="{BB962C8B-B14F-4D97-AF65-F5344CB8AC3E}">
        <p14:creationId xmlns:p14="http://schemas.microsoft.com/office/powerpoint/2010/main" val="2371948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8D44-BBDC-8C9D-7E6A-591238AFB56B}"/>
              </a:ext>
            </a:extLst>
          </p:cNvPr>
          <p:cNvSpPr>
            <a:spLocks noGrp="1"/>
          </p:cNvSpPr>
          <p:nvPr>
            <p:ph type="title"/>
          </p:nvPr>
        </p:nvSpPr>
        <p:spPr/>
        <p:txBody>
          <a:bodyPr>
            <a:normAutofit/>
          </a:bodyPr>
          <a:lstStyle/>
          <a:p>
            <a:pPr algn="ctr"/>
            <a:r>
              <a:rPr lang="en-US" sz="4400" b="1" dirty="0"/>
              <a:t>Results</a:t>
            </a:r>
            <a:br>
              <a:rPr lang="en-US" sz="4400" b="1" dirty="0"/>
            </a:br>
            <a:r>
              <a:rPr lang="en-US" sz="3200" b="1" dirty="0"/>
              <a:t>4: Prediction Analysis with Scikit Learn</a:t>
            </a:r>
          </a:p>
        </p:txBody>
      </p:sp>
      <p:sp>
        <p:nvSpPr>
          <p:cNvPr id="3" name="Content Placeholder 2">
            <a:extLst>
              <a:ext uri="{FF2B5EF4-FFF2-40B4-BE49-F238E27FC236}">
                <a16:creationId xmlns:a16="http://schemas.microsoft.com/office/drawing/2014/main" id="{08F2B9EA-9FF5-C35A-12A1-80C17D3CE488}"/>
              </a:ext>
            </a:extLst>
          </p:cNvPr>
          <p:cNvSpPr>
            <a:spLocks noGrp="1"/>
          </p:cNvSpPr>
          <p:nvPr>
            <p:ph idx="1"/>
          </p:nvPr>
        </p:nvSpPr>
        <p:spPr/>
        <p:txBody>
          <a:bodyPr/>
          <a:lstStyle/>
          <a:p>
            <a:pPr>
              <a:buFont typeface="Arial" panose="020B0604020202020204" pitchFamily="34" charset="0"/>
              <a:buChar char="•"/>
            </a:pPr>
            <a:r>
              <a:rPr lang="en-US" dirty="0"/>
              <a:t> Decision tree</a:t>
            </a:r>
          </a:p>
          <a:p>
            <a:pPr lvl="1">
              <a:buFont typeface="Arial" panose="020B0604020202020204" pitchFamily="34" charset="0"/>
              <a:buChar char="•"/>
            </a:pPr>
            <a:r>
              <a:rPr lang="en-US" dirty="0" err="1"/>
              <a:t>GridSearchCV</a:t>
            </a:r>
            <a:r>
              <a:rPr lang="en-US" dirty="0"/>
              <a:t> best score: .889285</a:t>
            </a:r>
          </a:p>
          <a:p>
            <a:pPr lvl="1">
              <a:buFont typeface="Arial" panose="020B0604020202020204" pitchFamily="34" charset="0"/>
              <a:buChar char="•"/>
            </a:pPr>
            <a:r>
              <a:rPr lang="en-US" dirty="0"/>
              <a:t>Accuracy score on test set: .833333</a:t>
            </a:r>
          </a:p>
          <a:p>
            <a:pPr lvl="1">
              <a:buFont typeface="Arial" panose="020B0604020202020204" pitchFamily="34" charset="0"/>
              <a:buChar char="•"/>
            </a:pPr>
            <a:r>
              <a:rPr lang="en-US" dirty="0"/>
              <a:t>Confusion matrix:</a:t>
            </a:r>
          </a:p>
          <a:p>
            <a:endParaRPr lang="en-US" dirty="0"/>
          </a:p>
        </p:txBody>
      </p:sp>
      <p:pic>
        <p:nvPicPr>
          <p:cNvPr id="5" name="Picture 4">
            <a:extLst>
              <a:ext uri="{FF2B5EF4-FFF2-40B4-BE49-F238E27FC236}">
                <a16:creationId xmlns:a16="http://schemas.microsoft.com/office/drawing/2014/main" id="{59A5BB67-A71D-913B-9810-2612680294EB}"/>
              </a:ext>
            </a:extLst>
          </p:cNvPr>
          <p:cNvPicPr>
            <a:picLocks noChangeAspect="1"/>
          </p:cNvPicPr>
          <p:nvPr/>
        </p:nvPicPr>
        <p:blipFill>
          <a:blip r:embed="rId2"/>
          <a:stretch>
            <a:fillRect/>
          </a:stretch>
        </p:blipFill>
        <p:spPr>
          <a:xfrm>
            <a:off x="3922040" y="2784466"/>
            <a:ext cx="4347919" cy="3193002"/>
          </a:xfrm>
          <a:prstGeom prst="rect">
            <a:avLst/>
          </a:prstGeom>
        </p:spPr>
      </p:pic>
    </p:spTree>
    <p:extLst>
      <p:ext uri="{BB962C8B-B14F-4D97-AF65-F5344CB8AC3E}">
        <p14:creationId xmlns:p14="http://schemas.microsoft.com/office/powerpoint/2010/main" val="1144369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8D44-BBDC-8C9D-7E6A-591238AFB56B}"/>
              </a:ext>
            </a:extLst>
          </p:cNvPr>
          <p:cNvSpPr>
            <a:spLocks noGrp="1"/>
          </p:cNvSpPr>
          <p:nvPr>
            <p:ph type="title"/>
          </p:nvPr>
        </p:nvSpPr>
        <p:spPr/>
        <p:txBody>
          <a:bodyPr>
            <a:normAutofit/>
          </a:bodyPr>
          <a:lstStyle/>
          <a:p>
            <a:pPr algn="ctr"/>
            <a:r>
              <a:rPr lang="en-US" sz="4400" b="1" dirty="0"/>
              <a:t>Results</a:t>
            </a:r>
            <a:br>
              <a:rPr lang="en-US" sz="4400" b="1" dirty="0"/>
            </a:br>
            <a:r>
              <a:rPr lang="en-US" sz="3200" b="1" dirty="0"/>
              <a:t>4: Prediction Analysis with Scikit Learn</a:t>
            </a:r>
          </a:p>
        </p:txBody>
      </p:sp>
      <p:sp>
        <p:nvSpPr>
          <p:cNvPr id="3" name="Content Placeholder 2">
            <a:extLst>
              <a:ext uri="{FF2B5EF4-FFF2-40B4-BE49-F238E27FC236}">
                <a16:creationId xmlns:a16="http://schemas.microsoft.com/office/drawing/2014/main" id="{08F2B9EA-9FF5-C35A-12A1-80C17D3CE488}"/>
              </a:ext>
            </a:extLst>
          </p:cNvPr>
          <p:cNvSpPr>
            <a:spLocks noGrp="1"/>
          </p:cNvSpPr>
          <p:nvPr>
            <p:ph idx="1"/>
          </p:nvPr>
        </p:nvSpPr>
        <p:spPr/>
        <p:txBody>
          <a:bodyPr/>
          <a:lstStyle/>
          <a:p>
            <a:pPr>
              <a:buFont typeface="Arial" panose="020B0604020202020204" pitchFamily="34" charset="0"/>
              <a:buChar char="•"/>
            </a:pPr>
            <a:r>
              <a:rPr lang="en-US" dirty="0"/>
              <a:t> K nearest neighbors (KNN)</a:t>
            </a:r>
          </a:p>
          <a:p>
            <a:pPr lvl="1">
              <a:buFont typeface="Arial" panose="020B0604020202020204" pitchFamily="34" charset="0"/>
              <a:buChar char="•"/>
            </a:pPr>
            <a:r>
              <a:rPr lang="en-US" dirty="0" err="1"/>
              <a:t>GridSearchCV</a:t>
            </a:r>
            <a:r>
              <a:rPr lang="en-US" dirty="0"/>
              <a:t> best score: .848214</a:t>
            </a:r>
          </a:p>
          <a:p>
            <a:pPr lvl="1">
              <a:buFont typeface="Arial" panose="020B0604020202020204" pitchFamily="34" charset="0"/>
              <a:buChar char="•"/>
            </a:pPr>
            <a:r>
              <a:rPr lang="en-US" dirty="0"/>
              <a:t>Accuracy score on test set: .833333</a:t>
            </a:r>
          </a:p>
          <a:p>
            <a:pPr lvl="1">
              <a:buFont typeface="Arial" panose="020B0604020202020204" pitchFamily="34" charset="0"/>
              <a:buChar char="•"/>
            </a:pPr>
            <a:r>
              <a:rPr lang="en-US" dirty="0"/>
              <a:t>Confusion matrix: </a:t>
            </a:r>
          </a:p>
          <a:p>
            <a:endParaRPr lang="en-US" dirty="0"/>
          </a:p>
        </p:txBody>
      </p:sp>
      <p:pic>
        <p:nvPicPr>
          <p:cNvPr id="5" name="Picture 4">
            <a:extLst>
              <a:ext uri="{FF2B5EF4-FFF2-40B4-BE49-F238E27FC236}">
                <a16:creationId xmlns:a16="http://schemas.microsoft.com/office/drawing/2014/main" id="{2F8246CF-BC4A-BD6D-3915-E06C164EC8B8}"/>
              </a:ext>
            </a:extLst>
          </p:cNvPr>
          <p:cNvPicPr>
            <a:picLocks noChangeAspect="1"/>
          </p:cNvPicPr>
          <p:nvPr/>
        </p:nvPicPr>
        <p:blipFill>
          <a:blip r:embed="rId2"/>
          <a:stretch>
            <a:fillRect/>
          </a:stretch>
        </p:blipFill>
        <p:spPr>
          <a:xfrm>
            <a:off x="3873203" y="2873007"/>
            <a:ext cx="4445593" cy="3349420"/>
          </a:xfrm>
          <a:prstGeom prst="rect">
            <a:avLst/>
          </a:prstGeom>
        </p:spPr>
      </p:pic>
    </p:spTree>
    <p:extLst>
      <p:ext uri="{BB962C8B-B14F-4D97-AF65-F5344CB8AC3E}">
        <p14:creationId xmlns:p14="http://schemas.microsoft.com/office/powerpoint/2010/main" val="323804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E54F-AB12-6CBA-25E7-458ADCBA2D3A}"/>
              </a:ext>
            </a:extLst>
          </p:cNvPr>
          <p:cNvSpPr>
            <a:spLocks noGrp="1"/>
          </p:cNvSpPr>
          <p:nvPr>
            <p:ph type="title"/>
          </p:nvPr>
        </p:nvSpPr>
        <p:spPr/>
        <p:txBody>
          <a:bodyPr/>
          <a:lstStyle/>
          <a:p>
            <a:pPr algn="ctr"/>
            <a:r>
              <a:rPr lang="en-US" sz="4400" b="1"/>
              <a:t>Executive Summary</a:t>
            </a:r>
            <a:endParaRPr lang="en-US" b="1" dirty="0"/>
          </a:p>
        </p:txBody>
      </p:sp>
      <p:sp>
        <p:nvSpPr>
          <p:cNvPr id="3" name="Content Placeholder 2">
            <a:extLst>
              <a:ext uri="{FF2B5EF4-FFF2-40B4-BE49-F238E27FC236}">
                <a16:creationId xmlns:a16="http://schemas.microsoft.com/office/drawing/2014/main" id="{D326EBF0-8B2C-6A2F-0651-119DE03E97EE}"/>
              </a:ext>
            </a:extLst>
          </p:cNvPr>
          <p:cNvSpPr>
            <a:spLocks noGrp="1"/>
          </p:cNvSpPr>
          <p:nvPr>
            <p:ph idx="1"/>
          </p:nvPr>
        </p:nvSpPr>
        <p:spPr>
          <a:xfrm>
            <a:off x="1097280" y="1870901"/>
            <a:ext cx="10058400" cy="4023360"/>
          </a:xfrm>
        </p:spPr>
        <p:txBody>
          <a:bodyPr/>
          <a:lstStyle/>
          <a:p>
            <a:pPr>
              <a:buFont typeface="Arial" panose="020B0604020202020204" pitchFamily="34" charset="0"/>
              <a:buChar char="•"/>
            </a:pPr>
            <a:r>
              <a:rPr lang="en-US" dirty="0"/>
              <a:t> In this capstone project, my main adjective was to predict if the SpaceX Falcon 9,  will land successfully using machine learning techniques and past data.</a:t>
            </a:r>
          </a:p>
          <a:p>
            <a:pPr>
              <a:buFont typeface="Arial" panose="020B0604020202020204" pitchFamily="34" charset="0"/>
              <a:buChar char="•"/>
            </a:pPr>
            <a:r>
              <a:rPr lang="en-US" dirty="0"/>
              <a:t> The steps were as follows:</a:t>
            </a:r>
          </a:p>
          <a:p>
            <a:pPr lvl="1"/>
            <a:r>
              <a:rPr lang="en-US" dirty="0"/>
              <a:t>Data collection, data wrangling, data formatting</a:t>
            </a:r>
          </a:p>
          <a:p>
            <a:pPr lvl="1"/>
            <a:r>
              <a:rPr lang="en-US" dirty="0"/>
              <a:t>Exploratory data analysis</a:t>
            </a:r>
          </a:p>
          <a:p>
            <a:pPr lvl="1"/>
            <a:r>
              <a:rPr lang="en-US" dirty="0"/>
              <a:t>Data visualization</a:t>
            </a:r>
          </a:p>
          <a:p>
            <a:pPr lvl="1"/>
            <a:r>
              <a:rPr lang="en-US" dirty="0"/>
              <a:t>Machine learning prediction</a:t>
            </a:r>
          </a:p>
          <a:p>
            <a:pPr>
              <a:buFont typeface="Arial" panose="020B0604020202020204" pitchFamily="34" charset="0"/>
              <a:buChar char="•"/>
            </a:pPr>
            <a:r>
              <a:rPr lang="en-US" dirty="0"/>
              <a:t> We concluded that using a decision tree model would be the most accurate prediction model based on our training and test set.</a:t>
            </a:r>
          </a:p>
        </p:txBody>
      </p:sp>
    </p:spTree>
    <p:extLst>
      <p:ext uri="{BB962C8B-B14F-4D97-AF65-F5344CB8AC3E}">
        <p14:creationId xmlns:p14="http://schemas.microsoft.com/office/powerpoint/2010/main" val="3891738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8D44-BBDC-8C9D-7E6A-591238AFB56B}"/>
              </a:ext>
            </a:extLst>
          </p:cNvPr>
          <p:cNvSpPr>
            <a:spLocks noGrp="1"/>
          </p:cNvSpPr>
          <p:nvPr>
            <p:ph type="title"/>
          </p:nvPr>
        </p:nvSpPr>
        <p:spPr/>
        <p:txBody>
          <a:bodyPr>
            <a:normAutofit/>
          </a:bodyPr>
          <a:lstStyle/>
          <a:p>
            <a:pPr algn="ctr"/>
            <a:r>
              <a:rPr lang="en-US" sz="4400" b="1" dirty="0"/>
              <a:t>Results</a:t>
            </a:r>
            <a:br>
              <a:rPr lang="en-US" sz="4400" b="1" dirty="0"/>
            </a:br>
            <a:r>
              <a:rPr lang="en-US" sz="3200" b="1" dirty="0"/>
              <a:t>4: Prediction Analysis with Scikit Learn</a:t>
            </a:r>
          </a:p>
        </p:txBody>
      </p:sp>
      <p:sp>
        <p:nvSpPr>
          <p:cNvPr id="3" name="Content Placeholder 2">
            <a:extLst>
              <a:ext uri="{FF2B5EF4-FFF2-40B4-BE49-F238E27FC236}">
                <a16:creationId xmlns:a16="http://schemas.microsoft.com/office/drawing/2014/main" id="{08F2B9EA-9FF5-C35A-12A1-80C17D3CE488}"/>
              </a:ext>
            </a:extLst>
          </p:cNvPr>
          <p:cNvSpPr>
            <a:spLocks noGrp="1"/>
          </p:cNvSpPr>
          <p:nvPr>
            <p:ph idx="1"/>
          </p:nvPr>
        </p:nvSpPr>
        <p:spPr/>
        <p:txBody>
          <a:bodyPr/>
          <a:lstStyle/>
          <a:p>
            <a:pPr>
              <a:buFont typeface="Arial" panose="020B0604020202020204" pitchFamily="34" charset="0"/>
              <a:buChar char="•"/>
            </a:pPr>
            <a:r>
              <a:rPr lang="en-US" dirty="0"/>
              <a:t> After all of this we can compare the four models and see that they all have the same accuracy score and confusion matrix based on the test set</a:t>
            </a:r>
          </a:p>
          <a:p>
            <a:pPr>
              <a:buFont typeface="Arial" panose="020B0604020202020204" pitchFamily="34" charset="0"/>
              <a:buChar char="•"/>
            </a:pPr>
            <a:r>
              <a:rPr lang="en-US" dirty="0"/>
              <a:t> Because of this we have to use the </a:t>
            </a:r>
            <a:r>
              <a:rPr lang="en-US" dirty="0" err="1"/>
              <a:t>GridSearchCV</a:t>
            </a:r>
            <a:r>
              <a:rPr lang="en-US" dirty="0"/>
              <a:t> scores to rank them instead. The rankings are as follows (1 being best, 4 being worst):</a:t>
            </a:r>
          </a:p>
          <a:p>
            <a:pPr marL="544068" lvl="1" indent="-342900">
              <a:buFont typeface="+mj-lt"/>
              <a:buAutoNum type="arabicPeriod"/>
            </a:pPr>
            <a:r>
              <a:rPr lang="en-US" dirty="0"/>
              <a:t>Decision Tree: .889285</a:t>
            </a:r>
          </a:p>
          <a:p>
            <a:pPr marL="544068" lvl="1" indent="-342900">
              <a:buFont typeface="+mj-lt"/>
              <a:buAutoNum type="arabicPeriod"/>
            </a:pPr>
            <a:r>
              <a:rPr lang="en-US" dirty="0"/>
              <a:t>K Nearest Neighbors: .848214</a:t>
            </a:r>
          </a:p>
          <a:p>
            <a:pPr marL="544068" lvl="1" indent="-342900">
              <a:buFont typeface="+mj-lt"/>
              <a:buAutoNum type="arabicPeriod"/>
            </a:pPr>
            <a:r>
              <a:rPr lang="en-US" dirty="0"/>
              <a:t>Support Vector Machine: .848214</a:t>
            </a:r>
          </a:p>
          <a:p>
            <a:pPr marL="544068" lvl="1" indent="-342900">
              <a:buFont typeface="+mj-lt"/>
              <a:buAutoNum type="arabicPeriod"/>
            </a:pPr>
            <a:r>
              <a:rPr lang="en-US" dirty="0"/>
              <a:t>Logistic Regression: .846428</a:t>
            </a:r>
          </a:p>
          <a:p>
            <a:pPr marL="544068" lvl="1" indent="-342900">
              <a:buFont typeface="+mj-lt"/>
              <a:buAutoNum type="arabicPeriod"/>
            </a:pPr>
            <a:endParaRPr lang="en-US" dirty="0"/>
          </a:p>
        </p:txBody>
      </p:sp>
    </p:spTree>
    <p:extLst>
      <p:ext uri="{BB962C8B-B14F-4D97-AF65-F5344CB8AC3E}">
        <p14:creationId xmlns:p14="http://schemas.microsoft.com/office/powerpoint/2010/main" val="2635023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16BF-FACF-E86D-BEFC-B4EE4547B5C9}"/>
              </a:ext>
            </a:extLst>
          </p:cNvPr>
          <p:cNvSpPr>
            <a:spLocks noGrp="1"/>
          </p:cNvSpPr>
          <p:nvPr>
            <p:ph type="title"/>
          </p:nvPr>
        </p:nvSpPr>
        <p:spPr/>
        <p:txBody>
          <a:bodyPr>
            <a:normAutofit/>
          </a:bodyPr>
          <a:lstStyle/>
          <a:p>
            <a:pPr algn="ctr"/>
            <a:r>
              <a:rPr lang="en-US" sz="4400" b="1" dirty="0"/>
              <a:t>Conclusion</a:t>
            </a:r>
          </a:p>
        </p:txBody>
      </p:sp>
      <p:sp>
        <p:nvSpPr>
          <p:cNvPr id="3" name="Content Placeholder 2">
            <a:extLst>
              <a:ext uri="{FF2B5EF4-FFF2-40B4-BE49-F238E27FC236}">
                <a16:creationId xmlns:a16="http://schemas.microsoft.com/office/drawing/2014/main" id="{F1C87750-2A66-6CC6-58D4-238A4A6CD006}"/>
              </a:ext>
            </a:extLst>
          </p:cNvPr>
          <p:cNvSpPr>
            <a:spLocks noGrp="1"/>
          </p:cNvSpPr>
          <p:nvPr>
            <p:ph idx="1"/>
          </p:nvPr>
        </p:nvSpPr>
        <p:spPr/>
        <p:txBody>
          <a:bodyPr/>
          <a:lstStyle/>
          <a:p>
            <a:pPr>
              <a:buFont typeface="Arial" panose="020B0604020202020204" pitchFamily="34" charset="0"/>
              <a:buChar char="•"/>
            </a:pPr>
            <a:r>
              <a:rPr lang="en-US" dirty="0"/>
              <a:t> Overall, we tried to predict if the first stage of a Falcon 9 launch will land or not to help determine the cost of launch</a:t>
            </a:r>
          </a:p>
          <a:p>
            <a:pPr>
              <a:buFont typeface="Arial" panose="020B0604020202020204" pitchFamily="34" charset="0"/>
              <a:buChar char="•"/>
            </a:pPr>
            <a:r>
              <a:rPr lang="en-US" dirty="0"/>
              <a:t> There are numerous features that go along with the Falcon 9 launch and they have their own unique affect on the mission outcome </a:t>
            </a:r>
          </a:p>
          <a:p>
            <a:pPr>
              <a:buFont typeface="Arial" panose="020B0604020202020204" pitchFamily="34" charset="0"/>
              <a:buChar char="•"/>
            </a:pPr>
            <a:r>
              <a:rPr lang="en-US" dirty="0"/>
              <a:t> We used several machine learning algorithms to learned the patters of past Falcon 9 launches to produce predictive models to see if a Falcon 9 will land successfully</a:t>
            </a:r>
          </a:p>
          <a:p>
            <a:pPr>
              <a:buFont typeface="Arial" panose="020B0604020202020204" pitchFamily="34" charset="0"/>
              <a:buChar char="•"/>
            </a:pPr>
            <a:r>
              <a:rPr lang="en-US" dirty="0"/>
              <a:t> After splitting up the data into training and test sets, we determined that the decision tree algorithm is the best out of the 4 </a:t>
            </a:r>
            <a:r>
              <a:rPr lang="en-US"/>
              <a:t>learning algorithms we used.</a:t>
            </a:r>
            <a:endParaRPr lang="en-US" dirty="0"/>
          </a:p>
        </p:txBody>
      </p:sp>
    </p:spTree>
    <p:extLst>
      <p:ext uri="{BB962C8B-B14F-4D97-AF65-F5344CB8AC3E}">
        <p14:creationId xmlns:p14="http://schemas.microsoft.com/office/powerpoint/2010/main" val="299232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E54F-AB12-6CBA-25E7-458ADCBA2D3A}"/>
              </a:ext>
            </a:extLst>
          </p:cNvPr>
          <p:cNvSpPr>
            <a:spLocks noGrp="1"/>
          </p:cNvSpPr>
          <p:nvPr>
            <p:ph type="title"/>
          </p:nvPr>
        </p:nvSpPr>
        <p:spPr/>
        <p:txBody>
          <a:bodyPr/>
          <a:lstStyle/>
          <a:p>
            <a:pPr algn="ctr"/>
            <a:r>
              <a:rPr lang="en-US" sz="4400" b="1" dirty="0"/>
              <a:t>Introduction</a:t>
            </a:r>
            <a:endParaRPr lang="en-US" b="1" dirty="0"/>
          </a:p>
        </p:txBody>
      </p:sp>
      <p:sp>
        <p:nvSpPr>
          <p:cNvPr id="3" name="Content Placeholder 2">
            <a:extLst>
              <a:ext uri="{FF2B5EF4-FFF2-40B4-BE49-F238E27FC236}">
                <a16:creationId xmlns:a16="http://schemas.microsoft.com/office/drawing/2014/main" id="{D326EBF0-8B2C-6A2F-0651-119DE03E97EE}"/>
              </a:ext>
            </a:extLst>
          </p:cNvPr>
          <p:cNvSpPr>
            <a:spLocks noGrp="1"/>
          </p:cNvSpPr>
          <p:nvPr>
            <p:ph idx="1"/>
          </p:nvPr>
        </p:nvSpPr>
        <p:spPr>
          <a:xfrm>
            <a:off x="1097280" y="1870901"/>
            <a:ext cx="10058400" cy="4023360"/>
          </a:xfrm>
        </p:spPr>
        <p:txBody>
          <a:bodyPr/>
          <a:lstStyle/>
          <a:p>
            <a:pPr>
              <a:buFont typeface="Arial" panose="020B0604020202020204" pitchFamily="34" charset="0"/>
              <a:buChar char="•"/>
            </a:pPr>
            <a:r>
              <a:rPr lang="en-US" dirty="0"/>
              <a:t> In this capstone project, we will be predicting if the Falcon 9 rocket will land successfully. The Falcon 9 project is revolutionary because its cost is substantially cheaper than it would be for other competitor rockets. It costs 62 million to produce while others cost around 150 million. The reason it is able to save so much money is because of it is able to reuse the first stage. .</a:t>
            </a:r>
          </a:p>
          <a:p>
            <a:pPr>
              <a:buFont typeface="Arial" panose="020B0604020202020204" pitchFamily="34" charset="0"/>
              <a:buChar char="•"/>
            </a:pPr>
            <a:r>
              <a:rPr lang="en-US" dirty="0"/>
              <a:t> What we are trying to answer is, for a set of features on the Falcon 9 rocket such as payload mass, orbit type, launch type, </a:t>
            </a:r>
            <a:r>
              <a:rPr lang="en-US" dirty="0" err="1"/>
              <a:t>etc</a:t>
            </a:r>
            <a:r>
              <a:rPr lang="en-US" dirty="0"/>
              <a:t>… will the rocket land successfully?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60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E54F-AB12-6CBA-25E7-458ADCBA2D3A}"/>
              </a:ext>
            </a:extLst>
          </p:cNvPr>
          <p:cNvSpPr>
            <a:spLocks noGrp="1"/>
          </p:cNvSpPr>
          <p:nvPr>
            <p:ph type="title"/>
          </p:nvPr>
        </p:nvSpPr>
        <p:spPr/>
        <p:txBody>
          <a:bodyPr/>
          <a:lstStyle/>
          <a:p>
            <a:pPr algn="ctr"/>
            <a:r>
              <a:rPr lang="en-US" sz="4400" b="1" dirty="0"/>
              <a:t>Methodology</a:t>
            </a:r>
            <a:endParaRPr lang="en-US" b="1" dirty="0"/>
          </a:p>
        </p:txBody>
      </p:sp>
      <p:sp>
        <p:nvSpPr>
          <p:cNvPr id="3" name="Content Placeholder 2">
            <a:extLst>
              <a:ext uri="{FF2B5EF4-FFF2-40B4-BE49-F238E27FC236}">
                <a16:creationId xmlns:a16="http://schemas.microsoft.com/office/drawing/2014/main" id="{D326EBF0-8B2C-6A2F-0651-119DE03E97EE}"/>
              </a:ext>
            </a:extLst>
          </p:cNvPr>
          <p:cNvSpPr>
            <a:spLocks noGrp="1"/>
          </p:cNvSpPr>
          <p:nvPr>
            <p:ph idx="1"/>
          </p:nvPr>
        </p:nvSpPr>
        <p:spPr>
          <a:xfrm>
            <a:off x="1097280" y="1870901"/>
            <a:ext cx="10058400" cy="4023360"/>
          </a:xfrm>
        </p:spPr>
        <p:txBody>
          <a:bodyPr>
            <a:normAutofit fontScale="77500" lnSpcReduction="20000"/>
          </a:bodyPr>
          <a:lstStyle/>
          <a:p>
            <a:pPr>
              <a:buFont typeface="Arial" panose="020B0604020202020204" pitchFamily="34" charset="0"/>
              <a:buChar char="•"/>
            </a:pPr>
            <a:r>
              <a:rPr lang="en-US" sz="2400" dirty="0"/>
              <a:t> The overall methodology is as follows:</a:t>
            </a:r>
          </a:p>
          <a:p>
            <a:pPr marL="457200" indent="-457200">
              <a:buFont typeface="+mj-lt"/>
              <a:buAutoNum type="arabicPeriod"/>
            </a:pPr>
            <a:r>
              <a:rPr lang="en-US" sz="1700" dirty="0"/>
              <a:t>Data collection, wrangling, and formatting, using:</a:t>
            </a:r>
          </a:p>
          <a:p>
            <a:pPr lvl="1">
              <a:buFont typeface="Arial" panose="020B0604020202020204" pitchFamily="34" charset="0"/>
              <a:buChar char="•"/>
            </a:pPr>
            <a:r>
              <a:rPr lang="en-US" sz="1700" dirty="0"/>
              <a:t>SpaceX API</a:t>
            </a:r>
          </a:p>
          <a:p>
            <a:pPr lvl="1">
              <a:buFont typeface="Arial" panose="020B0604020202020204" pitchFamily="34" charset="0"/>
              <a:buChar char="•"/>
            </a:pPr>
            <a:r>
              <a:rPr lang="en-US" sz="1700" dirty="0"/>
              <a:t>Web scraping</a:t>
            </a:r>
          </a:p>
          <a:p>
            <a:pPr marL="457200" indent="-457200">
              <a:buFont typeface="+mj-lt"/>
              <a:buAutoNum type="arabicPeriod"/>
            </a:pPr>
            <a:r>
              <a:rPr lang="en-US" sz="1700" dirty="0"/>
              <a:t>Exploratory data analysis (EDA), using:</a:t>
            </a:r>
          </a:p>
          <a:p>
            <a:pPr lvl="1">
              <a:buFont typeface="Arial" panose="020B0604020202020204" pitchFamily="34" charset="0"/>
              <a:buChar char="•"/>
            </a:pPr>
            <a:r>
              <a:rPr lang="en-US" sz="1700" dirty="0"/>
              <a:t>Pandas and NumPy</a:t>
            </a:r>
          </a:p>
          <a:p>
            <a:pPr lvl="1">
              <a:buFont typeface="Arial" panose="020B0604020202020204" pitchFamily="34" charset="0"/>
              <a:buChar char="•"/>
            </a:pPr>
            <a:r>
              <a:rPr lang="en-US" sz="1700" dirty="0"/>
              <a:t>SQL</a:t>
            </a:r>
          </a:p>
          <a:p>
            <a:pPr marL="457200" indent="-457200">
              <a:buFont typeface="+mj-lt"/>
              <a:buAutoNum type="arabicPeriod"/>
            </a:pPr>
            <a:r>
              <a:rPr lang="en-US" sz="1700" dirty="0"/>
              <a:t>Data visualization, using:</a:t>
            </a:r>
          </a:p>
          <a:p>
            <a:pPr lvl="1">
              <a:buFont typeface="Arial" panose="020B0604020202020204" pitchFamily="34" charset="0"/>
              <a:buChar char="•"/>
            </a:pPr>
            <a:r>
              <a:rPr lang="en-US" sz="1700" dirty="0"/>
              <a:t>Matplotlib and Seaborn</a:t>
            </a:r>
          </a:p>
          <a:p>
            <a:pPr lvl="1">
              <a:buFont typeface="Arial" panose="020B0604020202020204" pitchFamily="34" charset="0"/>
              <a:buChar char="•"/>
            </a:pPr>
            <a:r>
              <a:rPr lang="en-US" sz="1700" dirty="0"/>
              <a:t>Folium </a:t>
            </a:r>
          </a:p>
          <a:p>
            <a:pPr lvl="1">
              <a:buFont typeface="Arial" panose="020B0604020202020204" pitchFamily="34" charset="0"/>
              <a:buChar char="•"/>
            </a:pPr>
            <a:r>
              <a:rPr lang="en-US" sz="1700" dirty="0"/>
              <a:t>Dash</a:t>
            </a:r>
          </a:p>
          <a:p>
            <a:pPr marL="457200" indent="-457200">
              <a:buFont typeface="+mj-lt"/>
              <a:buAutoNum type="arabicPeriod"/>
            </a:pPr>
            <a:r>
              <a:rPr lang="en-US" sz="1700" dirty="0"/>
              <a:t>Machine learning prediction, using:</a:t>
            </a:r>
          </a:p>
          <a:p>
            <a:pPr lvl="1">
              <a:buFont typeface="Arial" panose="020B0604020202020204" pitchFamily="34" charset="0"/>
              <a:buChar char="•"/>
            </a:pPr>
            <a:r>
              <a:rPr lang="en-US" sz="1500" dirty="0"/>
              <a:t>Logistic regression</a:t>
            </a:r>
          </a:p>
          <a:p>
            <a:pPr lvl="1">
              <a:buFont typeface="Arial" panose="020B0604020202020204" pitchFamily="34" charset="0"/>
              <a:buChar char="•"/>
            </a:pPr>
            <a:r>
              <a:rPr lang="en-US" sz="1500" dirty="0"/>
              <a:t>Support vector machines (SVM)</a:t>
            </a:r>
          </a:p>
          <a:p>
            <a:pPr lvl="1">
              <a:buFont typeface="Arial" panose="020B0604020202020204" pitchFamily="34" charset="0"/>
              <a:buChar char="•"/>
            </a:pPr>
            <a:r>
              <a:rPr lang="en-US" sz="1500" dirty="0"/>
              <a:t>Decision tree</a:t>
            </a:r>
          </a:p>
          <a:p>
            <a:pPr lvl="1">
              <a:buFont typeface="Arial" panose="020B0604020202020204" pitchFamily="34" charset="0"/>
              <a:buChar char="•"/>
            </a:pPr>
            <a:r>
              <a:rPr lang="en-US" sz="1500" dirty="0"/>
              <a:t>K-nearest neighbors (KNN)</a:t>
            </a:r>
          </a:p>
        </p:txBody>
      </p:sp>
    </p:spTree>
    <p:extLst>
      <p:ext uri="{BB962C8B-B14F-4D97-AF65-F5344CB8AC3E}">
        <p14:creationId xmlns:p14="http://schemas.microsoft.com/office/powerpoint/2010/main" val="200515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E54F-AB12-6CBA-25E7-458ADCBA2D3A}"/>
              </a:ext>
            </a:extLst>
          </p:cNvPr>
          <p:cNvSpPr>
            <a:spLocks noGrp="1"/>
          </p:cNvSpPr>
          <p:nvPr>
            <p:ph type="title"/>
          </p:nvPr>
        </p:nvSpPr>
        <p:spPr/>
        <p:txBody>
          <a:bodyPr/>
          <a:lstStyle/>
          <a:p>
            <a:pPr algn="ctr"/>
            <a:r>
              <a:rPr lang="en-US" sz="4400" b="1" dirty="0"/>
              <a:t>Methodology</a:t>
            </a:r>
            <a:br>
              <a:rPr lang="en-US" sz="4400" b="1" dirty="0"/>
            </a:br>
            <a:r>
              <a:rPr lang="en-US" sz="3200" b="1" dirty="0"/>
              <a:t>1: Data collection, wrangling and formatting</a:t>
            </a:r>
            <a:endParaRPr lang="en-US" b="1" dirty="0"/>
          </a:p>
        </p:txBody>
      </p:sp>
      <p:sp>
        <p:nvSpPr>
          <p:cNvPr id="3" name="Content Placeholder 2">
            <a:extLst>
              <a:ext uri="{FF2B5EF4-FFF2-40B4-BE49-F238E27FC236}">
                <a16:creationId xmlns:a16="http://schemas.microsoft.com/office/drawing/2014/main" id="{D326EBF0-8B2C-6A2F-0651-119DE03E97EE}"/>
              </a:ext>
            </a:extLst>
          </p:cNvPr>
          <p:cNvSpPr>
            <a:spLocks noGrp="1"/>
          </p:cNvSpPr>
          <p:nvPr>
            <p:ph idx="1"/>
          </p:nvPr>
        </p:nvSpPr>
        <p:spPr>
          <a:xfrm>
            <a:off x="1097280" y="1870901"/>
            <a:ext cx="10058400" cy="2582346"/>
          </a:xfrm>
        </p:spPr>
        <p:txBody>
          <a:bodyPr/>
          <a:lstStyle/>
          <a:p>
            <a:pPr>
              <a:buFont typeface="Arial" panose="020B0604020202020204" pitchFamily="34" charset="0"/>
              <a:buChar char="•"/>
            </a:pPr>
            <a:r>
              <a:rPr lang="en-US" dirty="0"/>
              <a:t> The API used is </a:t>
            </a:r>
            <a:r>
              <a:rPr lang="en-US" dirty="0">
                <a:hlinkClick r:id="rId2"/>
              </a:rPr>
              <a:t>https://api.spacexdata.com/v4/launches/pa</a:t>
            </a:r>
            <a:endParaRPr lang="en-US" dirty="0"/>
          </a:p>
          <a:p>
            <a:pPr>
              <a:buFont typeface="Arial" panose="020B0604020202020204" pitchFamily="34" charset="0"/>
              <a:buChar char="•"/>
            </a:pPr>
            <a:r>
              <a:rPr lang="en-US" dirty="0"/>
              <a:t> This API provides data about many different types of rockets done by SpaceX so we had to filter it down to only include Falcon 9 launches.</a:t>
            </a:r>
          </a:p>
          <a:p>
            <a:pPr>
              <a:buFont typeface="Arial" panose="020B0604020202020204" pitchFamily="34" charset="0"/>
              <a:buChar char="•"/>
            </a:pPr>
            <a:r>
              <a:rPr lang="en-US" dirty="0"/>
              <a:t> Whenever there was missing data, we replaced it with the mean of the column.</a:t>
            </a:r>
          </a:p>
          <a:p>
            <a:pPr>
              <a:buFont typeface="Arial" panose="020B0604020202020204" pitchFamily="34" charset="0"/>
              <a:buChar char="•"/>
            </a:pPr>
            <a:r>
              <a:rPr lang="en-US" dirty="0"/>
              <a:t> The end result was 90 rows (instances) with 17 columns (features).</a:t>
            </a:r>
          </a:p>
        </p:txBody>
      </p:sp>
      <p:pic>
        <p:nvPicPr>
          <p:cNvPr id="5" name="Picture 4">
            <a:extLst>
              <a:ext uri="{FF2B5EF4-FFF2-40B4-BE49-F238E27FC236}">
                <a16:creationId xmlns:a16="http://schemas.microsoft.com/office/drawing/2014/main" id="{34F0BD6C-D4B3-5B53-E5A7-A92DD9CF9CC0}"/>
              </a:ext>
            </a:extLst>
          </p:cNvPr>
          <p:cNvPicPr>
            <a:picLocks noChangeAspect="1"/>
          </p:cNvPicPr>
          <p:nvPr/>
        </p:nvPicPr>
        <p:blipFill>
          <a:blip r:embed="rId3"/>
          <a:stretch>
            <a:fillRect/>
          </a:stretch>
        </p:blipFill>
        <p:spPr>
          <a:xfrm>
            <a:off x="882370" y="4095650"/>
            <a:ext cx="10427260" cy="1804293"/>
          </a:xfrm>
          <a:prstGeom prst="rect">
            <a:avLst/>
          </a:prstGeom>
        </p:spPr>
      </p:pic>
    </p:spTree>
    <p:extLst>
      <p:ext uri="{BB962C8B-B14F-4D97-AF65-F5344CB8AC3E}">
        <p14:creationId xmlns:p14="http://schemas.microsoft.com/office/powerpoint/2010/main" val="224918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E54F-AB12-6CBA-25E7-458ADCBA2D3A}"/>
              </a:ext>
            </a:extLst>
          </p:cNvPr>
          <p:cNvSpPr>
            <a:spLocks noGrp="1"/>
          </p:cNvSpPr>
          <p:nvPr>
            <p:ph type="title"/>
          </p:nvPr>
        </p:nvSpPr>
        <p:spPr/>
        <p:txBody>
          <a:bodyPr/>
          <a:lstStyle/>
          <a:p>
            <a:pPr algn="ctr"/>
            <a:r>
              <a:rPr lang="en-US" sz="4400" b="1" dirty="0"/>
              <a:t>Methodology</a:t>
            </a:r>
            <a:br>
              <a:rPr lang="en-US" sz="4400" b="1" dirty="0"/>
            </a:br>
            <a:r>
              <a:rPr lang="en-US" sz="3200" b="1" dirty="0"/>
              <a:t>1: Data collection, wrangling and formatting</a:t>
            </a:r>
            <a:endParaRPr lang="en-US" b="1" dirty="0"/>
          </a:p>
        </p:txBody>
      </p:sp>
      <p:sp>
        <p:nvSpPr>
          <p:cNvPr id="3" name="Content Placeholder 2">
            <a:extLst>
              <a:ext uri="{FF2B5EF4-FFF2-40B4-BE49-F238E27FC236}">
                <a16:creationId xmlns:a16="http://schemas.microsoft.com/office/drawing/2014/main" id="{D326EBF0-8B2C-6A2F-0651-119DE03E97EE}"/>
              </a:ext>
            </a:extLst>
          </p:cNvPr>
          <p:cNvSpPr>
            <a:spLocks noGrp="1"/>
          </p:cNvSpPr>
          <p:nvPr>
            <p:ph idx="1"/>
          </p:nvPr>
        </p:nvSpPr>
        <p:spPr>
          <a:xfrm>
            <a:off x="1097280" y="1870901"/>
            <a:ext cx="10058400" cy="2582346"/>
          </a:xfrm>
        </p:spPr>
        <p:txBody>
          <a:bodyPr/>
          <a:lstStyle/>
          <a:p>
            <a:pPr>
              <a:buFont typeface="Arial" panose="020B0604020202020204" pitchFamily="34" charset="0"/>
              <a:buChar char="•"/>
            </a:pPr>
            <a:r>
              <a:rPr lang="en-US" dirty="0"/>
              <a:t> For web scraping we used the data from: </a:t>
            </a:r>
            <a:r>
              <a:rPr lang="en-US" dirty="0">
                <a:hlinkClick r:id="rId2"/>
              </a:rPr>
              <a:t>List of Falcon 9 and Falcon Heavy launches – Wikipedia</a:t>
            </a:r>
            <a:endParaRPr lang="en-US" dirty="0"/>
          </a:p>
          <a:p>
            <a:pPr>
              <a:buFont typeface="Arial" panose="020B0604020202020204" pitchFamily="34" charset="0"/>
              <a:buChar char="•"/>
            </a:pPr>
            <a:r>
              <a:rPr lang="en-US" dirty="0"/>
              <a:t> This website contains data only from Falcon 9 launches.</a:t>
            </a:r>
          </a:p>
          <a:p>
            <a:pPr>
              <a:buFont typeface="Arial" panose="020B0604020202020204" pitchFamily="34" charset="0"/>
              <a:buChar char="•"/>
            </a:pPr>
            <a:r>
              <a:rPr lang="en-US" dirty="0"/>
              <a:t> We ended up with 121 rows (instances) and 11 columns (features).</a:t>
            </a:r>
          </a:p>
        </p:txBody>
      </p:sp>
      <p:pic>
        <p:nvPicPr>
          <p:cNvPr id="6" name="Picture 5">
            <a:extLst>
              <a:ext uri="{FF2B5EF4-FFF2-40B4-BE49-F238E27FC236}">
                <a16:creationId xmlns:a16="http://schemas.microsoft.com/office/drawing/2014/main" id="{ADFBA4C6-6B78-5564-4250-0BBB9EF6F1D7}"/>
              </a:ext>
            </a:extLst>
          </p:cNvPr>
          <p:cNvPicPr>
            <a:picLocks noChangeAspect="1"/>
          </p:cNvPicPr>
          <p:nvPr/>
        </p:nvPicPr>
        <p:blipFill>
          <a:blip r:embed="rId3"/>
          <a:stretch>
            <a:fillRect/>
          </a:stretch>
        </p:blipFill>
        <p:spPr>
          <a:xfrm>
            <a:off x="416690" y="3354804"/>
            <a:ext cx="11358619" cy="2196885"/>
          </a:xfrm>
          <a:prstGeom prst="rect">
            <a:avLst/>
          </a:prstGeom>
        </p:spPr>
      </p:pic>
    </p:spTree>
    <p:extLst>
      <p:ext uri="{BB962C8B-B14F-4D97-AF65-F5344CB8AC3E}">
        <p14:creationId xmlns:p14="http://schemas.microsoft.com/office/powerpoint/2010/main" val="215857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0950-F3F2-B609-D64E-5DBD5D27A7EF}"/>
              </a:ext>
            </a:extLst>
          </p:cNvPr>
          <p:cNvSpPr>
            <a:spLocks noGrp="1"/>
          </p:cNvSpPr>
          <p:nvPr>
            <p:ph type="title"/>
          </p:nvPr>
        </p:nvSpPr>
        <p:spPr/>
        <p:txBody>
          <a:bodyPr>
            <a:normAutofit/>
          </a:bodyPr>
          <a:lstStyle/>
          <a:p>
            <a:pPr algn="ctr"/>
            <a:r>
              <a:rPr lang="en-US" sz="4400" b="1" dirty="0"/>
              <a:t>Methodology</a:t>
            </a:r>
            <a:br>
              <a:rPr lang="en-US" sz="4400" b="1" dirty="0"/>
            </a:br>
            <a:r>
              <a:rPr lang="en-US" sz="3200" b="1" dirty="0"/>
              <a:t>2: Exploratory Data Analysis (EDA)</a:t>
            </a:r>
          </a:p>
        </p:txBody>
      </p:sp>
      <p:sp>
        <p:nvSpPr>
          <p:cNvPr id="3" name="Content Placeholder 2">
            <a:extLst>
              <a:ext uri="{FF2B5EF4-FFF2-40B4-BE49-F238E27FC236}">
                <a16:creationId xmlns:a16="http://schemas.microsoft.com/office/drawing/2014/main" id="{A8DE1556-9465-11C1-3D12-AF92945E61BF}"/>
              </a:ext>
            </a:extLst>
          </p:cNvPr>
          <p:cNvSpPr>
            <a:spLocks noGrp="1"/>
          </p:cNvSpPr>
          <p:nvPr>
            <p:ph sz="half" idx="1"/>
          </p:nvPr>
        </p:nvSpPr>
        <p:spPr/>
        <p:txBody>
          <a:bodyPr/>
          <a:lstStyle/>
          <a:p>
            <a:pPr>
              <a:buFont typeface="Arial" panose="020B0604020202020204" pitchFamily="34" charset="0"/>
              <a:buChar char="•"/>
            </a:pPr>
            <a:r>
              <a:rPr lang="en-US" dirty="0"/>
              <a:t> Pandas and NumPy</a:t>
            </a:r>
          </a:p>
          <a:p>
            <a:pPr lvl="1">
              <a:buFont typeface="Arial" panose="020B0604020202020204" pitchFamily="34" charset="0"/>
              <a:buChar char="•"/>
            </a:pPr>
            <a:r>
              <a:rPr lang="en-US" dirty="0"/>
              <a:t>Used to derive information about the data collected including:</a:t>
            </a:r>
          </a:p>
          <a:p>
            <a:pPr lvl="2">
              <a:buFont typeface="Arial" panose="020B0604020202020204" pitchFamily="34" charset="0"/>
              <a:buChar char="•"/>
            </a:pPr>
            <a:r>
              <a:rPr lang="en-US" dirty="0"/>
              <a:t>Number of occurrences of each orbit</a:t>
            </a:r>
          </a:p>
          <a:p>
            <a:pPr lvl="2">
              <a:buFont typeface="Arial" panose="020B0604020202020204" pitchFamily="34" charset="0"/>
              <a:buChar char="•"/>
            </a:pPr>
            <a:r>
              <a:rPr lang="en-US" dirty="0"/>
              <a:t>Each mission’s outcome</a:t>
            </a:r>
          </a:p>
          <a:p>
            <a:pPr lvl="2">
              <a:buFont typeface="Arial" panose="020B0604020202020204" pitchFamily="34" charset="0"/>
              <a:buChar char="•"/>
            </a:pPr>
            <a:r>
              <a:rPr lang="en-US" dirty="0"/>
              <a:t>Number of launches on each launch site</a:t>
            </a:r>
          </a:p>
          <a:p>
            <a:pPr>
              <a:buFont typeface="Arial" panose="020B0604020202020204" pitchFamily="34" charset="0"/>
              <a:buChar char="•"/>
            </a:pPr>
            <a:r>
              <a:rPr lang="en-US" dirty="0"/>
              <a:t> SQL</a:t>
            </a:r>
          </a:p>
          <a:p>
            <a:pPr lvl="1">
              <a:buFont typeface="Arial" panose="020B0604020202020204" pitchFamily="34" charset="0"/>
              <a:buChar char="•"/>
            </a:pPr>
            <a:r>
              <a:rPr lang="en-US" dirty="0"/>
              <a:t>Used to answer several questions of the data such as:</a:t>
            </a:r>
          </a:p>
          <a:p>
            <a:pPr lvl="2">
              <a:buFont typeface="Arial" panose="020B0604020202020204" pitchFamily="34" charset="0"/>
              <a:buChar char="•"/>
            </a:pPr>
            <a:r>
              <a:rPr lang="en-US" dirty="0"/>
              <a:t>Names of unique launch sites</a:t>
            </a:r>
          </a:p>
          <a:p>
            <a:pPr lvl="2">
              <a:buFont typeface="Arial" panose="020B0604020202020204" pitchFamily="34" charset="0"/>
              <a:buChar char="•"/>
            </a:pPr>
            <a:r>
              <a:rPr lang="en-US" dirty="0"/>
              <a:t>Total mass carried by the boosters launched by NASA (CRS)</a:t>
            </a:r>
          </a:p>
          <a:p>
            <a:pPr lvl="2">
              <a:buFont typeface="Arial" panose="020B0604020202020204" pitchFamily="34" charset="0"/>
              <a:buChar char="•"/>
            </a:pPr>
            <a:r>
              <a:rPr lang="en-US" dirty="0"/>
              <a:t>Average mass carried by booster version F9 v1.1</a:t>
            </a:r>
          </a:p>
        </p:txBody>
      </p:sp>
      <p:pic>
        <p:nvPicPr>
          <p:cNvPr id="1026" name="Picture 2">
            <a:hlinkClick r:id="rId2"/>
            <a:extLst>
              <a:ext uri="{FF2B5EF4-FFF2-40B4-BE49-F238E27FC236}">
                <a16:creationId xmlns:a16="http://schemas.microsoft.com/office/drawing/2014/main" id="{2B4CDD16-316F-8BC2-73B1-8E5686991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1749" y="1845734"/>
            <a:ext cx="3218986" cy="12967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umpy logo png python">
            <a:extLst>
              <a:ext uri="{FF2B5EF4-FFF2-40B4-BE49-F238E27FC236}">
                <a16:creationId xmlns:a16="http://schemas.microsoft.com/office/drawing/2014/main" id="{55A182F7-A3C8-E374-93ED-E1B04A87B4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749" y="3142526"/>
            <a:ext cx="28956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QL logo png">
            <a:extLst>
              <a:ext uri="{FF2B5EF4-FFF2-40B4-BE49-F238E27FC236}">
                <a16:creationId xmlns:a16="http://schemas.microsoft.com/office/drawing/2014/main" id="{E36155FE-68D2-D0FB-B580-ED3257D173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1749" y="4315268"/>
            <a:ext cx="2391166" cy="155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0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0950-F3F2-B609-D64E-5DBD5D27A7EF}"/>
              </a:ext>
            </a:extLst>
          </p:cNvPr>
          <p:cNvSpPr>
            <a:spLocks noGrp="1"/>
          </p:cNvSpPr>
          <p:nvPr>
            <p:ph type="title"/>
          </p:nvPr>
        </p:nvSpPr>
        <p:spPr/>
        <p:txBody>
          <a:bodyPr>
            <a:normAutofit/>
          </a:bodyPr>
          <a:lstStyle/>
          <a:p>
            <a:pPr algn="ctr"/>
            <a:r>
              <a:rPr lang="en-US" sz="4400" b="1" dirty="0"/>
              <a:t>Methodology</a:t>
            </a:r>
            <a:br>
              <a:rPr lang="en-US" sz="4400" b="1" dirty="0"/>
            </a:br>
            <a:r>
              <a:rPr lang="en-US" sz="3200" b="1" dirty="0"/>
              <a:t>3: Data visualization</a:t>
            </a:r>
          </a:p>
        </p:txBody>
      </p:sp>
      <p:sp>
        <p:nvSpPr>
          <p:cNvPr id="3" name="Content Placeholder 2">
            <a:extLst>
              <a:ext uri="{FF2B5EF4-FFF2-40B4-BE49-F238E27FC236}">
                <a16:creationId xmlns:a16="http://schemas.microsoft.com/office/drawing/2014/main" id="{A8DE1556-9465-11C1-3D12-AF92945E61BF}"/>
              </a:ext>
            </a:extLst>
          </p:cNvPr>
          <p:cNvSpPr>
            <a:spLocks noGrp="1"/>
          </p:cNvSpPr>
          <p:nvPr>
            <p:ph sz="half" idx="1"/>
          </p:nvPr>
        </p:nvSpPr>
        <p:spPr>
          <a:xfrm>
            <a:off x="1097279" y="1845734"/>
            <a:ext cx="5279770" cy="4023360"/>
          </a:xfrm>
        </p:spPr>
        <p:txBody>
          <a:bodyPr>
            <a:normAutofit/>
          </a:bodyPr>
          <a:lstStyle/>
          <a:p>
            <a:pPr>
              <a:buFont typeface="Arial" panose="020B0604020202020204" pitchFamily="34" charset="0"/>
              <a:buChar char="•"/>
            </a:pPr>
            <a:r>
              <a:rPr lang="en-US" dirty="0"/>
              <a:t> Matplotlib and Seaborn</a:t>
            </a:r>
          </a:p>
          <a:p>
            <a:pPr lvl="1">
              <a:buFont typeface="Arial" panose="020B0604020202020204" pitchFamily="34" charset="0"/>
              <a:buChar char="•"/>
            </a:pPr>
            <a:r>
              <a:rPr lang="en-US" dirty="0"/>
              <a:t>Used to visualize data through scatterplots, bar charts, and line charts to understand relationships between:</a:t>
            </a:r>
          </a:p>
          <a:p>
            <a:pPr lvl="2">
              <a:buFont typeface="Arial" panose="020B0604020202020204" pitchFamily="34" charset="0"/>
              <a:buChar char="•"/>
            </a:pPr>
            <a:r>
              <a:rPr lang="en-US" dirty="0"/>
              <a:t>Relationship of payload mass and launch site</a:t>
            </a:r>
          </a:p>
          <a:p>
            <a:pPr lvl="2">
              <a:buFont typeface="Arial" panose="020B0604020202020204" pitchFamily="34" charset="0"/>
              <a:buChar char="•"/>
            </a:pPr>
            <a:r>
              <a:rPr lang="en-US" dirty="0"/>
              <a:t>Relationship of success and orbit type</a:t>
            </a:r>
          </a:p>
          <a:p>
            <a:pPr lvl="2">
              <a:buFont typeface="Arial" panose="020B0604020202020204" pitchFamily="34" charset="0"/>
              <a:buChar char="•"/>
            </a:pPr>
            <a:r>
              <a:rPr lang="en-US" dirty="0"/>
              <a:t>Relationship of flight number and launch site</a:t>
            </a:r>
          </a:p>
          <a:p>
            <a:pPr>
              <a:buFont typeface="Arial" panose="020B0604020202020204" pitchFamily="34" charset="0"/>
              <a:buChar char="•"/>
            </a:pPr>
            <a:r>
              <a:rPr lang="en-US" dirty="0"/>
              <a:t> Folium</a:t>
            </a:r>
          </a:p>
          <a:p>
            <a:pPr lvl="1">
              <a:buFont typeface="Arial" panose="020B0604020202020204" pitchFamily="34" charset="0"/>
              <a:buChar char="•"/>
            </a:pPr>
            <a:r>
              <a:rPr lang="en-US" dirty="0"/>
              <a:t>Used to visualize data through interactive maps such as:</a:t>
            </a:r>
          </a:p>
          <a:p>
            <a:pPr lvl="2">
              <a:buFont typeface="Arial" panose="020B0604020202020204" pitchFamily="34" charset="0"/>
              <a:buChar char="•"/>
            </a:pPr>
            <a:r>
              <a:rPr lang="en-US" dirty="0"/>
              <a:t>Marking all launch sites on a map</a:t>
            </a:r>
          </a:p>
          <a:p>
            <a:pPr lvl="2">
              <a:buFont typeface="Arial" panose="020B0604020202020204" pitchFamily="34" charset="0"/>
              <a:buChar char="•"/>
            </a:pPr>
            <a:r>
              <a:rPr lang="en-US" dirty="0"/>
              <a:t>Mark the succeeded and failed launches on a map</a:t>
            </a:r>
          </a:p>
          <a:p>
            <a:pPr lvl="2">
              <a:buFont typeface="Arial" panose="020B0604020202020204" pitchFamily="34" charset="0"/>
              <a:buChar char="•"/>
            </a:pPr>
            <a:r>
              <a:rPr lang="en-US" dirty="0"/>
              <a:t>Mark the distances of each launch site to things like cities and roads</a:t>
            </a:r>
          </a:p>
        </p:txBody>
      </p:sp>
      <p:pic>
        <p:nvPicPr>
          <p:cNvPr id="2054" name="Picture 6" descr="Best Python Libraries For Machine Learning | Blogs | Fireblaze AI School">
            <a:extLst>
              <a:ext uri="{FF2B5EF4-FFF2-40B4-BE49-F238E27FC236}">
                <a16:creationId xmlns:a16="http://schemas.microsoft.com/office/drawing/2014/main" id="{3DF41C98-CB05-BF06-8E4E-F99C96FA8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028" y="2016657"/>
            <a:ext cx="3882153" cy="11334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eaborn 0.11 Quick Review | Pega Devlog">
            <a:extLst>
              <a:ext uri="{FF2B5EF4-FFF2-40B4-BE49-F238E27FC236}">
                <a16:creationId xmlns:a16="http://schemas.microsoft.com/office/drawing/2014/main" id="{14C42CFC-BD7C-4980-2B47-9500BE49B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640" y="3150132"/>
            <a:ext cx="3714591" cy="90979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folium logo pytrhon">
            <a:extLst>
              <a:ext uri="{FF2B5EF4-FFF2-40B4-BE49-F238E27FC236}">
                <a16:creationId xmlns:a16="http://schemas.microsoft.com/office/drawing/2014/main" id="{41D08C78-87E6-6B45-23BB-79939A8CB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5640" y="4283607"/>
            <a:ext cx="3353263" cy="114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1219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319</TotalTime>
  <Words>1315</Words>
  <Application>Microsoft Office PowerPoint</Application>
  <PresentationFormat>Widescreen</PresentationFormat>
  <Paragraphs>165</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Retrospect</vt:lpstr>
      <vt:lpstr>IBM Applied Capstone Project</vt:lpstr>
      <vt:lpstr>Outline</vt:lpstr>
      <vt:lpstr>Executive Summary</vt:lpstr>
      <vt:lpstr>Introduction</vt:lpstr>
      <vt:lpstr>Methodology</vt:lpstr>
      <vt:lpstr>Methodology 1: Data collection, wrangling and formatting</vt:lpstr>
      <vt:lpstr>Methodology 1: Data collection, wrangling and formatting</vt:lpstr>
      <vt:lpstr>Methodology 2: Exploratory Data Analysis (EDA)</vt:lpstr>
      <vt:lpstr>Methodology 3: Data visualization</vt:lpstr>
      <vt:lpstr>Methodology 4: Machine Learning &amp; Prediction</vt:lpstr>
      <vt:lpstr>Results</vt:lpstr>
      <vt:lpstr>Results 1: Exploratory Data Analysis with SQL</vt:lpstr>
      <vt:lpstr>Results 1: Exploratory Data Analysis with SQL</vt:lpstr>
      <vt:lpstr>Results 1: Exploratory Data Analysis with SQL</vt:lpstr>
      <vt:lpstr>Results 1: Exploratory Data Analysis with SQL</vt:lpstr>
      <vt:lpstr>Results 1: Exploratory Data Analysis with SQL</vt:lpstr>
      <vt:lpstr>Results 2: Matplotlib and Seaborn Visualization </vt:lpstr>
      <vt:lpstr>Results 2: Matplotlib and Seaborn Visualization </vt:lpstr>
      <vt:lpstr>Results 2: Matplotlib and Seaborn Visualization </vt:lpstr>
      <vt:lpstr>Results 2: Matplotlib and Seaborn Visualization </vt:lpstr>
      <vt:lpstr>Results 2: Matplotlib and Seaborn Visualization </vt:lpstr>
      <vt:lpstr>Results 2: Matplotlib and Seaborn Visualization </vt:lpstr>
      <vt:lpstr>Results 3: Folium</vt:lpstr>
      <vt:lpstr>Results 3: Folium</vt:lpstr>
      <vt:lpstr>Results 3: Folium</vt:lpstr>
      <vt:lpstr>Results 4: Prediction Analysis with Scikit Learn</vt:lpstr>
      <vt:lpstr>Results 4: Prediction Analysis with Scikit Learn</vt:lpstr>
      <vt:lpstr>Results 4: Prediction Analysis with Scikit Learn</vt:lpstr>
      <vt:lpstr>Results 4: Prediction Analysis with Scikit Learn</vt:lpstr>
      <vt:lpstr>Results 4: Prediction Analysis with Scikit Learn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Weller, Sam T</dc:creator>
  <cp:lastModifiedBy>Weller, Sam T</cp:lastModifiedBy>
  <cp:revision>2</cp:revision>
  <dcterms:created xsi:type="dcterms:W3CDTF">2023-04-13T12:44:14Z</dcterms:created>
  <dcterms:modified xsi:type="dcterms:W3CDTF">2023-05-08T17:28:30Z</dcterms:modified>
</cp:coreProperties>
</file>