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2" r:id="rId8"/>
    <p:sldId id="264" r:id="rId9"/>
    <p:sldId id="273" r:id="rId10"/>
    <p:sldId id="263" r:id="rId11"/>
    <p:sldId id="261" r:id="rId12"/>
    <p:sldId id="271" r:id="rId13"/>
    <p:sldId id="268" r:id="rId14"/>
    <p:sldId id="269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7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0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91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7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9AA2-4B70-4196-9B0F-80AADABDA827}" type="datetimeFigureOut">
              <a:rPr lang="en-NG" smtClean="0"/>
              <a:t>17/04/2023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9773BF-F349-46B8-B9E1-080AF9621E4E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7F6C-4843-3AA0-6769-569CEF1C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06" y="236067"/>
            <a:ext cx="11702365" cy="2626112"/>
          </a:xfrm>
        </p:spPr>
        <p:txBody>
          <a:bodyPr>
            <a:normAutofit/>
          </a:bodyPr>
          <a:lstStyle/>
          <a:p>
            <a:pPr marR="288290" algn="ctr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IMPLEMENTATION OF A WEB-BASED FINAL YEAR PROJECT MANAGEMENT SYSTEM (FYPMS)</a:t>
            </a:r>
            <a:br>
              <a:rPr lang="en-NG" sz="2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(A CASE STUDY OF COMPUTER SCIENCE DEPARTMENT BABCOCK UNIVERSITY)</a:t>
            </a:r>
            <a:endParaRPr lang="en-NG" sz="21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6E49C-D53D-8C36-D781-426C97E6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06" y="3679904"/>
            <a:ext cx="5906939" cy="2103896"/>
          </a:xfrm>
        </p:spPr>
        <p:txBody>
          <a:bodyPr>
            <a:normAutofit/>
          </a:bodyPr>
          <a:lstStyle/>
          <a:p>
            <a:pPr marR="28829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IZEVBIZUA SAMUEL EDOSA 		19/1084</a:t>
            </a:r>
            <a:endParaRPr lang="en-NG" sz="18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28829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ADEKOYA DAMILARE ANOINTING 		19/0095</a:t>
            </a:r>
            <a:endParaRPr lang="en-NG" sz="18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28829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OMAGE OMOLE NATHANIEL 		19/1200</a:t>
            </a:r>
            <a:endParaRPr lang="en-NG" sz="18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38A2D8-0D96-EFCA-EEA5-093149446DD6}"/>
              </a:ext>
            </a:extLst>
          </p:cNvPr>
          <p:cNvSpPr txBox="1">
            <a:spLocks/>
          </p:cNvSpPr>
          <p:nvPr/>
        </p:nvSpPr>
        <p:spPr>
          <a:xfrm>
            <a:off x="7270595" y="3679904"/>
            <a:ext cx="3479181" cy="210389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u="sng" cap="none" dirty="0">
                <a:latin typeface="+mj-lt"/>
                <a:cs typeface="Times New Roman" panose="02020603050405020304" pitchFamily="18" charset="0"/>
              </a:rPr>
              <a:t>Group 14</a:t>
            </a:r>
          </a:p>
          <a:p>
            <a:pPr algn="just"/>
            <a:r>
              <a:rPr lang="en-GB" b="1" cap="none" dirty="0">
                <a:latin typeface="+mj-lt"/>
                <a:cs typeface="Times New Roman" panose="02020603050405020304" pitchFamily="18" charset="0"/>
              </a:rPr>
              <a:t>Supervisor:</a:t>
            </a:r>
            <a:r>
              <a:rPr lang="en-GB" cap="none" dirty="0">
                <a:latin typeface="+mj-lt"/>
                <a:cs typeface="Times New Roman" panose="02020603050405020304" pitchFamily="18" charset="0"/>
              </a:rPr>
              <a:t> Dr Ruth C. Amanze</a:t>
            </a:r>
            <a:endParaRPr lang="en-NG" dirty="0">
              <a:latin typeface="+mj-lt"/>
              <a:cs typeface="Times New Roman" panose="02020603050405020304" pitchFamily="18" charset="0"/>
            </a:endParaRPr>
          </a:p>
          <a:p>
            <a:endParaRPr lang="en-NG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71870-B1E5-972B-C8C1-2B9441C3D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3" y="190898"/>
            <a:ext cx="11463453" cy="59129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DEA58B-1747-C0E0-6C7F-A8FF9A9D2739}"/>
              </a:ext>
            </a:extLst>
          </p:cNvPr>
          <p:cNvSpPr txBox="1">
            <a:spLocks/>
          </p:cNvSpPr>
          <p:nvPr/>
        </p:nvSpPr>
        <p:spPr>
          <a:xfrm>
            <a:off x="3624147" y="6159596"/>
            <a:ext cx="9694405" cy="14300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SYSTEM USE CASE DIAGRAM</a:t>
            </a:r>
            <a:endParaRPr lang="en-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AE724-C52A-3DA4-166E-3E079E00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" y="1071844"/>
            <a:ext cx="11296185" cy="5277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12922D-A11E-5A74-96F0-ABB3930427EC}"/>
              </a:ext>
            </a:extLst>
          </p:cNvPr>
          <p:cNvSpPr txBox="1">
            <a:spLocks/>
          </p:cNvSpPr>
          <p:nvPr/>
        </p:nvSpPr>
        <p:spPr>
          <a:xfrm>
            <a:off x="178420" y="356840"/>
            <a:ext cx="9694405" cy="14300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SYSTEM MODEL DIAGRAM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403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5B03F-3113-CBE3-AD93-7E45F14A3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C24313-C30F-942F-8E51-6F5203900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947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9B1DF-958D-EB0B-0E55-B11829BF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3" y="126852"/>
            <a:ext cx="5706419" cy="3375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AB037E-9B0A-225D-CDCE-5B6A8A2C6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7" y="126852"/>
            <a:ext cx="4598732" cy="4891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D14252-3601-21EE-57E6-2AA7B413FBAE}"/>
              </a:ext>
            </a:extLst>
          </p:cNvPr>
          <p:cNvSpPr txBox="1"/>
          <p:nvPr/>
        </p:nvSpPr>
        <p:spPr>
          <a:xfrm flipH="1">
            <a:off x="703641" y="5497551"/>
            <a:ext cx="53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profile page </a:t>
            </a:r>
            <a:endParaRPr lang="en-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D9C3D-501F-84C9-D209-D682D64C6DBC}"/>
              </a:ext>
            </a:extLst>
          </p:cNvPr>
          <p:cNvSpPr txBox="1"/>
          <p:nvPr/>
        </p:nvSpPr>
        <p:spPr>
          <a:xfrm>
            <a:off x="6244683" y="3718260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Supervisor students dashboard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0782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D14252-3601-21EE-57E6-2AA7B413FBAE}"/>
              </a:ext>
            </a:extLst>
          </p:cNvPr>
          <p:cNvSpPr txBox="1"/>
          <p:nvPr/>
        </p:nvSpPr>
        <p:spPr>
          <a:xfrm flipH="1">
            <a:off x="4965635" y="4835537"/>
            <a:ext cx="53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project page </a:t>
            </a:r>
            <a:endParaRPr lang="en-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D9C3D-501F-84C9-D209-D682D64C6DBC}"/>
              </a:ext>
            </a:extLst>
          </p:cNvPr>
          <p:cNvSpPr txBox="1"/>
          <p:nvPr/>
        </p:nvSpPr>
        <p:spPr>
          <a:xfrm>
            <a:off x="6244683" y="3718260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Supervisor students dashboard </a:t>
            </a:r>
            <a:endParaRPr lang="en-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42FE1-CEC7-C460-5813-B4786B1A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4" y="68817"/>
            <a:ext cx="4311030" cy="5136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9F60F-DFE9-3647-6FB3-031AC37A2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18" y="235802"/>
            <a:ext cx="5300921" cy="39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31A7B-1450-EE6B-758A-2D1EC90E6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2"/>
          <a:stretch/>
        </p:blipFill>
        <p:spPr>
          <a:xfrm>
            <a:off x="148381" y="154197"/>
            <a:ext cx="4234047" cy="2971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A95C3-0980-A715-1A79-F793C9C08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1"/>
          <a:stretch/>
        </p:blipFill>
        <p:spPr>
          <a:xfrm>
            <a:off x="5129559" y="3125768"/>
            <a:ext cx="3871066" cy="3246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637A2-FD50-F176-0197-1B8984C29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85" y="0"/>
            <a:ext cx="4521254" cy="2709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61B92-8C40-0B23-CF5C-0E947E724DBA}"/>
              </a:ext>
            </a:extLst>
          </p:cNvPr>
          <p:cNvSpPr txBox="1"/>
          <p:nvPr/>
        </p:nvSpPr>
        <p:spPr>
          <a:xfrm>
            <a:off x="643983" y="3395874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Supervisor’s project management page </a:t>
            </a:r>
            <a:endParaRPr lang="en-NG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7031F-B00C-4535-36CC-992B83DF1A30}"/>
              </a:ext>
            </a:extLst>
          </p:cNvPr>
          <p:cNvSpPr txBox="1"/>
          <p:nvPr/>
        </p:nvSpPr>
        <p:spPr>
          <a:xfrm>
            <a:off x="10515596" y="2780080"/>
            <a:ext cx="1704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Chat modules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363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Suggestion for future research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238509" cy="401707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Integration with cloud-based storage solutions to enhance data storage and resource accessibility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Implementation of similar systems in other departments for improved project management across the institution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Continuous research and development to keep up with the changing needs and requirements of the academic institution and its stakeholders.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GB" sz="1700" b="0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6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238509" cy="40170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b="0" i="0" dirty="0">
                <a:effectLst/>
              </a:rPr>
              <a:t>The final year project management system successfully addresses the problems associated with manual management of final year projects. </a:t>
            </a:r>
          </a:p>
          <a:p>
            <a:pPr>
              <a:lnSpc>
                <a:spcPct val="200000"/>
              </a:lnSpc>
            </a:pPr>
            <a:r>
              <a:rPr lang="en-GB" sz="1600" b="0" i="0" dirty="0">
                <a:effectLst/>
              </a:rPr>
              <a:t>Using a combination of technologies such as React, Node.js, and Express.js, </a:t>
            </a:r>
            <a:r>
              <a:rPr lang="en-GB" sz="1600" b="0" dirty="0">
                <a:effectLst/>
              </a:rPr>
              <a:t>the system provides a robust platform for communication and collaboration between students and supervisors. </a:t>
            </a:r>
          </a:p>
          <a:p>
            <a:pPr>
              <a:lnSpc>
                <a:spcPct val="200000"/>
              </a:lnSpc>
            </a:pPr>
            <a:r>
              <a:rPr lang="en-GB" sz="1600" b="0" i="0" dirty="0">
                <a:effectLst/>
              </a:rPr>
              <a:t>Positive feedback from users attests to its effectiveness. </a:t>
            </a:r>
          </a:p>
          <a:p>
            <a:pPr>
              <a:lnSpc>
                <a:spcPct val="200000"/>
              </a:lnSpc>
            </a:pPr>
            <a:r>
              <a:rPr lang="en-GB" sz="1600" b="0" i="0" dirty="0">
                <a:effectLst/>
              </a:rPr>
              <a:t>It is recommended that institutions of higher learning adopt the system to simplify and enhance final year project management.</a:t>
            </a:r>
            <a:endParaRPr lang="en-GB" sz="1700" b="0" i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9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Some literature references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238509" cy="4017078"/>
          </a:xfrm>
        </p:spPr>
        <p:txBody>
          <a:bodyPr>
            <a:noAutofit/>
          </a:bodyPr>
          <a:lstStyle/>
          <a:p>
            <a:pPr marL="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Gomaa, M. S., &amp; Mohamed, S. M. (2020).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The Development of an Online Final Year </a:t>
            </a: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8354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Projects Management System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Journal of Engineering Science and Technology, 15(3), 1705-1720.</a:t>
            </a:r>
          </a:p>
          <a:p>
            <a:pPr marL="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Iruka, J. O., Akinyemi, O. J., &amp; </a:t>
            </a:r>
            <a:r>
              <a:rPr lang="en-GB" sz="1600" dirty="0" err="1">
                <a:effectLst/>
                <a:latin typeface="+mj-lt"/>
                <a:ea typeface="Times New Roman" panose="02020603050405020304" pitchFamily="18" charset="0"/>
              </a:rPr>
              <a:t>Oyewunmi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O. T. (2019).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Challenges and </a:t>
            </a: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8354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Opportunities for Implementing a Final Year Project Management System.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International Journal of Advanced Computer Science and Applications, 10(10), 99-104.</a:t>
            </a:r>
          </a:p>
          <a:p>
            <a:pPr marL="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Olajubu, E. O., </a:t>
            </a:r>
            <a:r>
              <a:rPr lang="en-GB" sz="1600" dirty="0" err="1">
                <a:effectLst/>
                <a:latin typeface="+mj-lt"/>
                <a:ea typeface="Times New Roman" panose="02020603050405020304" pitchFamily="18" charset="0"/>
              </a:rPr>
              <a:t>Olakanmi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O. E., &amp; </a:t>
            </a:r>
            <a:r>
              <a:rPr lang="en-GB" sz="1600" dirty="0" err="1">
                <a:effectLst/>
                <a:latin typeface="+mj-lt"/>
                <a:ea typeface="Times New Roman" panose="02020603050405020304" pitchFamily="18" charset="0"/>
              </a:rPr>
              <a:t>Oyewole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S. O. (2017).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Design and </a:t>
            </a: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8354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Implementation of a Final Year Project Management System for Computer Science Students.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International Journal of Advanced Computer Science and Applications, 8(4), 60-66.</a:t>
            </a:r>
          </a:p>
          <a:p>
            <a:pPr marL="38354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83540" marR="288290" inden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b="0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6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361" y="236383"/>
            <a:ext cx="9602788" cy="1049337"/>
          </a:xfrm>
        </p:spPr>
        <p:txBody>
          <a:bodyPr/>
          <a:lstStyle/>
          <a:p>
            <a:r>
              <a:rPr lang="en-GB" dirty="0"/>
              <a:t>Introduction / background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361" y="1046047"/>
            <a:ext cx="11876049" cy="49979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GB" dirty="0">
                <a:latin typeface="+mj-lt"/>
                <a:cs typeface="Times New Roman" panose="02020603050405020304" pitchFamily="18" charset="0"/>
              </a:rPr>
              <a:t>The use of  web-based technologies and innovations in education sectors over the years have proven to offer benefits such as improved collaboration, reduced costs, and increased productivity, among other benefits.</a:t>
            </a:r>
          </a:p>
          <a:p>
            <a:pPr>
              <a:lnSpc>
                <a:spcPct val="220000"/>
              </a:lnSpc>
            </a:pPr>
            <a:r>
              <a:rPr lang="en-GB" dirty="0">
                <a:latin typeface="+mj-lt"/>
                <a:cs typeface="Times New Roman" panose="02020603050405020304" pitchFamily="18" charset="0"/>
              </a:rPr>
              <a:t>Final-year projects carried out in higher institutions require a seamless exchange of information between students, supervisors, and project coordinators to meet institutional standards and deadlines so as to achieve stated goals.</a:t>
            </a:r>
          </a:p>
          <a:p>
            <a:pPr>
              <a:lnSpc>
                <a:spcPct val="220000"/>
              </a:lnSpc>
            </a:pPr>
            <a:r>
              <a:rPr lang="en-GB" dirty="0">
                <a:latin typeface="+mj-lt"/>
                <a:cs typeface="Times New Roman" panose="02020603050405020304" pitchFamily="18" charset="0"/>
              </a:rPr>
              <a:t>At Babcock University,  while the traditional manual system for managing final-year projects has produced good results, there are some drawbacks that have been identified such as time consumption, inconsistency leading to slow work rate leading to inefficiency.</a:t>
            </a:r>
          </a:p>
          <a:p>
            <a:pPr>
              <a:lnSpc>
                <a:spcPct val="220000"/>
              </a:lnSpc>
            </a:pPr>
            <a:r>
              <a:rPr lang="en-GB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Final Year Project Management System (FYPMS)</a:t>
            </a:r>
            <a:r>
              <a:rPr lang="en-GB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+mj-lt"/>
                <a:cs typeface="Times New Roman" panose="02020603050405020304" pitchFamily="18" charset="0"/>
              </a:rPr>
              <a:t>offers a web-based solution to streamline project workflows, improve communication, and provide a centralized platform for grading and submission of final year projects in order to increase effectiveness and consistency in project management between students and supervisors.</a:t>
            </a:r>
            <a:endParaRPr lang="en-NG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0" y="737612"/>
            <a:ext cx="9603275" cy="1049235"/>
          </a:xfrm>
        </p:spPr>
        <p:txBody>
          <a:bodyPr/>
          <a:lstStyle/>
          <a:p>
            <a:r>
              <a:rPr lang="en-GB" dirty="0"/>
              <a:t>Aim &amp; objectives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238509" cy="390556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210000"/>
              </a:lnSpc>
              <a:buNone/>
            </a:pPr>
            <a:r>
              <a:rPr lang="en-GB" b="0" i="0" dirty="0">
                <a:effectLst/>
                <a:cs typeface="Times New Roman" panose="02020603050405020304" pitchFamily="18" charset="0"/>
              </a:rPr>
              <a:t>This system aim is to provide an effective, dependable, and user-friendly web-based platform that simplifies project supervision for final </a:t>
            </a:r>
            <a:r>
              <a:rPr lang="en-GB" dirty="0">
                <a:cs typeface="Times New Roman" panose="02020603050405020304" pitchFamily="18" charset="0"/>
              </a:rPr>
              <a:t>y</a:t>
            </a:r>
            <a:r>
              <a:rPr lang="en-GB" b="0" i="0" dirty="0">
                <a:effectLst/>
                <a:cs typeface="Times New Roman" panose="02020603050405020304" pitchFamily="18" charset="0"/>
              </a:rPr>
              <a:t>ear </a:t>
            </a:r>
            <a:r>
              <a:rPr lang="en-GB" dirty="0">
                <a:cs typeface="Times New Roman" panose="02020603050405020304" pitchFamily="18" charset="0"/>
              </a:rPr>
              <a:t>p</a:t>
            </a:r>
            <a:r>
              <a:rPr lang="en-GB" b="0" i="0" dirty="0">
                <a:effectLst/>
                <a:cs typeface="Times New Roman" panose="02020603050405020304" pitchFamily="18" charset="0"/>
              </a:rPr>
              <a:t>rojects in the department of Computer Science at Babcock University.</a:t>
            </a:r>
          </a:p>
          <a:p>
            <a:pPr marL="0" indent="0" algn="l">
              <a:lnSpc>
                <a:spcPct val="210000"/>
              </a:lnSpc>
              <a:buNone/>
            </a:pPr>
            <a:r>
              <a:rPr lang="en-GB" b="1" i="0" dirty="0">
                <a:effectLst/>
                <a:cs typeface="Times New Roman" panose="02020603050405020304" pitchFamily="18" charset="0"/>
              </a:rPr>
              <a:t>Objectives:</a:t>
            </a: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GB" b="0" i="0" dirty="0">
                <a:effectLst/>
                <a:cs typeface="Times New Roman" panose="02020603050405020304" pitchFamily="18" charset="0"/>
              </a:rPr>
              <a:t>Provide a user-friendly online platform (website) for project management and supervision that facilitates better communication and collaboration between students and supervisors.</a:t>
            </a: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GB" dirty="0">
                <a:cs typeface="Times New Roman" panose="02020603050405020304" pitchFamily="18" charset="0"/>
              </a:rPr>
              <a:t>Increase the efficiency of</a:t>
            </a:r>
            <a:r>
              <a:rPr lang="en-GB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GB" dirty="0">
                <a:cs typeface="Times New Roman" panose="02020603050405020304" pitchFamily="18" charset="0"/>
              </a:rPr>
              <a:t>final year project</a:t>
            </a:r>
            <a:r>
              <a:rPr lang="en-GB" b="0" i="0" dirty="0">
                <a:effectLst/>
                <a:cs typeface="Times New Roman" panose="02020603050405020304" pitchFamily="18" charset="0"/>
              </a:rPr>
              <a:t> management and supervision by automating various processes and workflows.</a:t>
            </a: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GB" b="0" i="0" dirty="0">
                <a:effectLst/>
                <a:cs typeface="Times New Roman" panose="02020603050405020304" pitchFamily="18" charset="0"/>
              </a:rPr>
              <a:t>Ensure that final year projects are completed on time and meet the required standards by providing structured deadline processes and  a well organized platform for project management and supervision.</a:t>
            </a:r>
          </a:p>
        </p:txBody>
      </p:sp>
    </p:spTree>
    <p:extLst>
      <p:ext uri="{BB962C8B-B14F-4D97-AF65-F5344CB8AC3E}">
        <p14:creationId xmlns:p14="http://schemas.microsoft.com/office/powerpoint/2010/main" val="29188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AF4A-333C-64CC-0D6C-EA7E1F45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THAT WERE REVIEWED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8338-1B0B-D977-01FF-C91877F5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Staff to student interactive platform.</a:t>
            </a:r>
          </a:p>
          <a:p>
            <a:pPr>
              <a:lnSpc>
                <a:spcPct val="200000"/>
              </a:lnSpc>
            </a:pPr>
            <a:r>
              <a:rPr lang="en-GB" dirty="0"/>
              <a:t>The role and benefits of student tracking systems in higher education.</a:t>
            </a:r>
          </a:p>
          <a:p>
            <a:pPr>
              <a:lnSpc>
                <a:spcPct val="200000"/>
              </a:lnSpc>
            </a:pPr>
            <a:r>
              <a:rPr lang="en-GB" dirty="0"/>
              <a:t>The need for a final year projects management system. </a:t>
            </a:r>
            <a:r>
              <a:rPr lang="en-GB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The need for a final year projects management system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606499" cy="41620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600" i="0" dirty="0">
                <a:effectLst/>
                <a:cs typeface="Times New Roman" panose="02020603050405020304" pitchFamily="18" charset="0"/>
              </a:rPr>
              <a:t>Three recent articles by </a:t>
            </a:r>
            <a:r>
              <a:rPr lang="en-GB" sz="1600" i="1" dirty="0">
                <a:effectLst/>
                <a:cs typeface="Times New Roman" panose="02020603050405020304" pitchFamily="18" charset="0"/>
              </a:rPr>
              <a:t>Gomaa</a:t>
            </a:r>
            <a:r>
              <a:rPr lang="en-GB" sz="1600" i="0" dirty="0">
                <a:effectLst/>
                <a:cs typeface="Times New Roman" panose="02020603050405020304" pitchFamily="18" charset="0"/>
              </a:rPr>
              <a:t> and </a:t>
            </a:r>
            <a:r>
              <a:rPr lang="en-GB" sz="1600" i="1" dirty="0">
                <a:effectLst/>
                <a:cs typeface="Times New Roman" panose="02020603050405020304" pitchFamily="18" charset="0"/>
              </a:rPr>
              <a:t>Mohamed (2020)</a:t>
            </a:r>
            <a:r>
              <a:rPr lang="en-GB" sz="1600" i="0" dirty="0">
                <a:effectLst/>
                <a:cs typeface="Times New Roman" panose="02020603050405020304" pitchFamily="18" charset="0"/>
              </a:rPr>
              <a:t>, </a:t>
            </a:r>
            <a:r>
              <a:rPr lang="en-GB" sz="1600" i="1" dirty="0">
                <a:effectLst/>
                <a:cs typeface="Times New Roman" panose="02020603050405020304" pitchFamily="18" charset="0"/>
              </a:rPr>
              <a:t>Iruka et al. (2019)</a:t>
            </a:r>
            <a:r>
              <a:rPr lang="en-GB" sz="1600" i="0" dirty="0">
                <a:effectLst/>
                <a:cs typeface="Times New Roman" panose="02020603050405020304" pitchFamily="18" charset="0"/>
              </a:rPr>
              <a:t>, and </a:t>
            </a:r>
            <a:r>
              <a:rPr lang="en-GB" sz="1600" i="1" dirty="0">
                <a:effectLst/>
                <a:cs typeface="Times New Roman" panose="02020603050405020304" pitchFamily="18" charset="0"/>
              </a:rPr>
              <a:t>Olajubu et al</a:t>
            </a:r>
            <a:r>
              <a:rPr lang="en-GB" sz="1600" i="0" dirty="0">
                <a:effectLst/>
                <a:cs typeface="Times New Roman" panose="02020603050405020304" pitchFamily="18" charset="0"/>
              </a:rPr>
              <a:t>. </a:t>
            </a:r>
            <a:r>
              <a:rPr lang="en-GB" sz="1600" i="1" dirty="0">
                <a:effectLst/>
                <a:cs typeface="Times New Roman" panose="02020603050405020304" pitchFamily="18" charset="0"/>
              </a:rPr>
              <a:t>(2017) </a:t>
            </a:r>
            <a:r>
              <a:rPr lang="en-GB" sz="1600" i="0" dirty="0">
                <a:effectLst/>
                <a:cs typeface="Times New Roman" panose="02020603050405020304" pitchFamily="18" charset="0"/>
              </a:rPr>
              <a:t>were examined to address the need for a Final Year Projects Management System in undergraduate education. </a:t>
            </a:r>
          </a:p>
          <a:p>
            <a:pPr>
              <a:lnSpc>
                <a:spcPct val="170000"/>
              </a:lnSpc>
            </a:pPr>
            <a:r>
              <a:rPr lang="en-GB" sz="1600" i="0" dirty="0">
                <a:effectLst/>
                <a:cs typeface="Times New Roman" panose="02020603050405020304" pitchFamily="18" charset="0"/>
              </a:rPr>
              <a:t>The authors of these articles conducted surveys and used an iterative design process to develop web-based platforms with features such as progress tracking, task scheduling, and communication tools to facilitate collaboration between students and supervisors. </a:t>
            </a:r>
          </a:p>
          <a:p>
            <a:pPr>
              <a:lnSpc>
                <a:spcPct val="170000"/>
              </a:lnSpc>
            </a:pPr>
            <a:r>
              <a:rPr lang="en-GB" sz="1600" i="0" dirty="0">
                <a:effectLst/>
                <a:cs typeface="Times New Roman" panose="02020603050405020304" pitchFamily="18" charset="0"/>
              </a:rPr>
              <a:t>Positive feedback from users was recorded, indicating that the system had improved the efficiency and effectiveness of project management.  The implementation of a FYPMS was found as a lead to improve outcomes and increased student satisfaction. </a:t>
            </a:r>
          </a:p>
          <a:p>
            <a:pPr>
              <a:lnSpc>
                <a:spcPct val="170000"/>
              </a:lnSpc>
            </a:pPr>
            <a:r>
              <a:rPr lang="en-GB" sz="1600" i="0" dirty="0">
                <a:effectLst/>
                <a:cs typeface="Times New Roman" panose="02020603050405020304" pitchFamily="18" charset="0"/>
              </a:rPr>
              <a:t>The articles suggest that the use of technology, collaboration between students and supervisors, and centralized management are key factors in the success of a final year project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2625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Some Gaps identified from these literature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8"/>
            <a:ext cx="11383474" cy="4262405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Some gaps that were identified in order to improve the existing systems for final year project management systems include: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1" i="0" dirty="0">
                <a:effectLst/>
                <a:latin typeface="+mj-lt"/>
                <a:cs typeface="Times New Roman" panose="02020603050405020304" pitchFamily="18" charset="0"/>
              </a:rPr>
              <a:t>Use of messaging </a:t>
            </a:r>
            <a:r>
              <a:rPr lang="en-GB" sz="1700" b="1" dirty="0">
                <a:latin typeface="+mj-lt"/>
                <a:cs typeface="Times New Roman" panose="02020603050405020304" pitchFamily="18" charset="0"/>
              </a:rPr>
              <a:t>modules</a:t>
            </a:r>
            <a:r>
              <a:rPr lang="en-GB" sz="1700" b="1" i="0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700" b="1" dirty="0">
                <a:latin typeface="+mj-lt"/>
                <a:cs typeface="Times New Roman" panose="02020603050405020304" pitchFamily="18" charset="0"/>
              </a:rPr>
              <a:t>as an</a:t>
            </a:r>
            <a:r>
              <a:rPr lang="en-GB" sz="1700" b="1" i="0" dirty="0">
                <a:effectLst/>
                <a:latin typeface="+mj-lt"/>
                <a:cs typeface="Times New Roman" panose="02020603050405020304" pitchFamily="18" charset="0"/>
              </a:rPr>
              <a:t> effective communication tool:</a:t>
            </a: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 This is crucial for the timely resolution of issues and for effective collaboration, especially in a remote or hybrid learning environment. 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1" i="0" dirty="0">
                <a:effectLst/>
                <a:latin typeface="+mj-lt"/>
                <a:cs typeface="Times New Roman" panose="02020603050405020304" pitchFamily="18" charset="0"/>
              </a:rPr>
              <a:t>Limited support for collaborative work:</a:t>
            </a: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 Absence of platforms for sharing software development repositories can hinder effective collaboration between students and supervisors during the development phase.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sz="1700" b="1" i="0" dirty="0">
                <a:effectLst/>
                <a:latin typeface="+mj-lt"/>
                <a:cs typeface="Times New Roman" panose="02020603050405020304" pitchFamily="18" charset="0"/>
              </a:rPr>
              <a:t>Inefficient submission process:</a:t>
            </a: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  Submission modules are needed to provide a structured way for students to submit their work, increasing efficiency and reducing errors in the process.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GB" sz="1700" b="0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95" y="588482"/>
            <a:ext cx="3273099" cy="815846"/>
          </a:xfrm>
        </p:spPr>
        <p:txBody>
          <a:bodyPr/>
          <a:lstStyle/>
          <a:p>
            <a:r>
              <a:rPr lang="en-GB" dirty="0"/>
              <a:t>Research design model used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6B59-0E93-BB44-2D13-7F7A1137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588482"/>
            <a:ext cx="5921297" cy="521015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iterative SDLC model was chosen for this project after a thorough examination of different SDLC models.</a:t>
            </a:r>
          </a:p>
          <a:p>
            <a:r>
              <a:rPr lang="en-GB" dirty="0"/>
              <a:t>It involves a continuous cycle of planning, analysis, implementation, testing, and evaluation.</a:t>
            </a:r>
          </a:p>
          <a:p>
            <a:r>
              <a:rPr lang="en-GB" dirty="0"/>
              <a:t>It was selected because of its ability to revert to earlier phases, its repetitive nature, and its less expensive effect on incorporating modifications at the early stage of software development/implementation.</a:t>
            </a:r>
          </a:p>
          <a:p>
            <a:r>
              <a:rPr lang="en-GB" dirty="0"/>
              <a:t>The iterative model allows for flexibility in accommodating changes and modifications at any stage of the development process.</a:t>
            </a:r>
          </a:p>
          <a:p>
            <a:r>
              <a:rPr lang="en-GB" dirty="0"/>
              <a:t>It allows for continuous feedback and evaluation, leading to the identification and resolution of issues early on in the project. </a:t>
            </a:r>
          </a:p>
          <a:p>
            <a:r>
              <a:rPr lang="en-GB" dirty="0"/>
              <a:t>It helps to mitigate risks by breaking the project into smaller, manageable tasks and phases, reducing the overall complexity and uncertainty of the project.</a:t>
            </a:r>
            <a:endParaRPr lang="en-NG" dirty="0"/>
          </a:p>
        </p:txBody>
      </p:sp>
      <p:pic>
        <p:nvPicPr>
          <p:cNvPr id="1028" name="Picture 4" descr="What is Iterative Design Approach And Why Is It So Effective?? | WishDesk">
            <a:extLst>
              <a:ext uri="{FF2B5EF4-FFF2-40B4-BE49-F238E27FC236}">
                <a16:creationId xmlns:a16="http://schemas.microsoft.com/office/drawing/2014/main" id="{4631B0FD-3C63-C2CA-A2C0-8347F8CF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5" y="1828567"/>
            <a:ext cx="5018514" cy="2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DEB-E9FE-D4BD-C6F5-5830CB1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56840"/>
            <a:ext cx="9694405" cy="1430008"/>
          </a:xfrm>
        </p:spPr>
        <p:txBody>
          <a:bodyPr/>
          <a:lstStyle/>
          <a:p>
            <a:r>
              <a:rPr lang="en-GB" dirty="0"/>
              <a:t>Development tools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678C-17B2-7F6B-3F9E-D2D77DC9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0" y="1993429"/>
            <a:ext cx="11238509" cy="401707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Programming/Scripting language: JavaScript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Frontend framework: React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Backend framework: Node.js and Express.js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dirty="0">
                <a:latin typeface="+mj-lt"/>
                <a:cs typeface="Times New Roman" panose="02020603050405020304" pitchFamily="18" charset="0"/>
              </a:rPr>
              <a:t>Database systems: Mongoose and MongoDB</a:t>
            </a:r>
            <a:endParaRPr lang="en-GB" sz="17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IDE: Visual Studio Code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700" b="0" i="0" dirty="0">
                <a:effectLst/>
                <a:latin typeface="+mj-lt"/>
                <a:cs typeface="Times New Roman" panose="02020603050405020304" pitchFamily="18" charset="0"/>
              </a:rPr>
              <a:t>Version Control System: Git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GB" sz="1700" b="0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12922D-A11E-5A74-96F0-ABB3930427EC}"/>
              </a:ext>
            </a:extLst>
          </p:cNvPr>
          <p:cNvSpPr txBox="1">
            <a:spLocks/>
          </p:cNvSpPr>
          <p:nvPr/>
        </p:nvSpPr>
        <p:spPr>
          <a:xfrm>
            <a:off x="178420" y="356840"/>
            <a:ext cx="11218126" cy="535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Logical architecture workflow of the system</a:t>
            </a:r>
            <a:endParaRPr lang="en-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A2128-7F78-6C86-A756-5E2F88255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83" y="1071844"/>
            <a:ext cx="7450944" cy="50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90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1610</TotalTime>
  <Words>1114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DESIGN AND IMPLEMENTATION OF A WEB-BASED FINAL YEAR PROJECT MANAGEMENT SYSTEM (FYPMS) (A CASE STUDY OF COMPUTER SCIENCE DEPARTMENT BABCOCK UNIVERSITY)</vt:lpstr>
      <vt:lpstr>Introduction / background</vt:lpstr>
      <vt:lpstr>Aim &amp; objectives</vt:lpstr>
      <vt:lpstr>LITERATURE THAT WERE REVIEWED</vt:lpstr>
      <vt:lpstr>The need for a final year projects management system</vt:lpstr>
      <vt:lpstr>Some Gaps identified from these literature</vt:lpstr>
      <vt:lpstr>Research design model used</vt:lpstr>
      <vt:lpstr>Development tools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Suggestion for future research</vt:lpstr>
      <vt:lpstr>conclusion</vt:lpstr>
      <vt:lpstr>Some literature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WEB-BASED FINAL YEAR PROJECT MANAGEMENT SYSTEM (FYPMS) (A CASE STUDY OF COMPUTER SCIENCE DEPARTMENT BABCOCK UNIVERSITY)</dc:title>
  <dc:creator>Samuel Izevbizua</dc:creator>
  <cp:lastModifiedBy>Samuel Izevbizua</cp:lastModifiedBy>
  <cp:revision>32</cp:revision>
  <dcterms:created xsi:type="dcterms:W3CDTF">2023-04-16T16:00:41Z</dcterms:created>
  <dcterms:modified xsi:type="dcterms:W3CDTF">2023-04-18T15:27:47Z</dcterms:modified>
</cp:coreProperties>
</file>