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2" r:id="rId7"/>
    <p:sldId id="263" r:id="rId8"/>
    <p:sldId id="264" r:id="rId9"/>
    <p:sldId id="265" r:id="rId10"/>
    <p:sldId id="266" r:id="rId11"/>
    <p:sldId id="275" r:id="rId12"/>
    <p:sldId id="268" r:id="rId13"/>
    <p:sldId id="269" r:id="rId14"/>
    <p:sldId id="276" r:id="rId15"/>
    <p:sldId id="271" r:id="rId16"/>
    <p:sldId id="272" r:id="rId17"/>
    <p:sldId id="273" r:id="rId18"/>
    <p:sldId id="274" r:id="rId19"/>
    <p:sldId id="277" r:id="rId20"/>
    <p:sldId id="278" r:id="rId21"/>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7" d="100"/>
          <a:sy n="57" d="100"/>
        </p:scale>
        <p:origin x="99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64271-8A34-4C83-86F8-1FDBD07A82C6}" type="datetimeFigureOut">
              <a:rPr lang="en-NG" smtClean="0"/>
              <a:t>05/12/2022</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94742-689C-440F-B305-6D678ECC9617}" type="slidenum">
              <a:rPr lang="en-NG" smtClean="0"/>
              <a:t>‹#›</a:t>
            </a:fld>
            <a:endParaRPr lang="en-NG"/>
          </a:p>
        </p:txBody>
      </p:sp>
    </p:spTree>
    <p:extLst>
      <p:ext uri="{BB962C8B-B14F-4D97-AF65-F5344CB8AC3E}">
        <p14:creationId xmlns:p14="http://schemas.microsoft.com/office/powerpoint/2010/main" val="1494232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9BF94742-689C-440F-B305-6D678ECC9617}" type="slidenum">
              <a:rPr lang="en-NG" smtClean="0"/>
              <a:t>4</a:t>
            </a:fld>
            <a:endParaRPr lang="en-NG"/>
          </a:p>
        </p:txBody>
      </p:sp>
    </p:spTree>
    <p:extLst>
      <p:ext uri="{BB962C8B-B14F-4D97-AF65-F5344CB8AC3E}">
        <p14:creationId xmlns:p14="http://schemas.microsoft.com/office/powerpoint/2010/main" val="67679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C813E-C3AB-8190-E367-12EFBB7C4E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412DD4AE-F322-1EBF-079B-E02F5EBB13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ECB843B4-56EE-C430-8BFD-F0F781990C1D}"/>
              </a:ext>
            </a:extLst>
          </p:cNvPr>
          <p:cNvSpPr>
            <a:spLocks noGrp="1"/>
          </p:cNvSpPr>
          <p:nvPr>
            <p:ph type="dt" sz="half" idx="10"/>
          </p:nvPr>
        </p:nvSpPr>
        <p:spPr/>
        <p:txBody>
          <a:bodyPr/>
          <a:lstStyle/>
          <a:p>
            <a:fld id="{5FF59A62-4D66-48A0-AD8C-7FF71366DF88}" type="datetimeFigureOut">
              <a:rPr lang="en-NG" smtClean="0"/>
              <a:t>05/12/2022</a:t>
            </a:fld>
            <a:endParaRPr lang="en-NG"/>
          </a:p>
        </p:txBody>
      </p:sp>
      <p:sp>
        <p:nvSpPr>
          <p:cNvPr id="5" name="Footer Placeholder 4">
            <a:extLst>
              <a:ext uri="{FF2B5EF4-FFF2-40B4-BE49-F238E27FC236}">
                <a16:creationId xmlns:a16="http://schemas.microsoft.com/office/drawing/2014/main" id="{259D3FCC-4696-19D0-E1F1-8643C2574F7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79A5010-3C73-07C3-F56E-82711D842769}"/>
              </a:ext>
            </a:extLst>
          </p:cNvPr>
          <p:cNvSpPr>
            <a:spLocks noGrp="1"/>
          </p:cNvSpPr>
          <p:nvPr>
            <p:ph type="sldNum" sz="quarter" idx="12"/>
          </p:nvPr>
        </p:nvSpPr>
        <p:spPr/>
        <p:txBody>
          <a:bodyPr/>
          <a:lstStyle/>
          <a:p>
            <a:fld id="{58FB3E2C-01F8-47FE-AA1E-40D37222A6F2}" type="slidenum">
              <a:rPr lang="en-NG" smtClean="0"/>
              <a:t>‹#›</a:t>
            </a:fld>
            <a:endParaRPr lang="en-NG"/>
          </a:p>
        </p:txBody>
      </p:sp>
    </p:spTree>
    <p:extLst>
      <p:ext uri="{BB962C8B-B14F-4D97-AF65-F5344CB8AC3E}">
        <p14:creationId xmlns:p14="http://schemas.microsoft.com/office/powerpoint/2010/main" val="421736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041F-B792-2575-3512-BF485BB83029}"/>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4B465BD-E0F3-DE10-3D56-B4680D659A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9F4B55F-2052-E8AB-52BC-528669A0E742}"/>
              </a:ext>
            </a:extLst>
          </p:cNvPr>
          <p:cNvSpPr>
            <a:spLocks noGrp="1"/>
          </p:cNvSpPr>
          <p:nvPr>
            <p:ph type="dt" sz="half" idx="10"/>
          </p:nvPr>
        </p:nvSpPr>
        <p:spPr/>
        <p:txBody>
          <a:bodyPr/>
          <a:lstStyle/>
          <a:p>
            <a:fld id="{5FF59A62-4D66-48A0-AD8C-7FF71366DF88}" type="datetimeFigureOut">
              <a:rPr lang="en-NG" smtClean="0"/>
              <a:t>05/12/2022</a:t>
            </a:fld>
            <a:endParaRPr lang="en-NG"/>
          </a:p>
        </p:txBody>
      </p:sp>
      <p:sp>
        <p:nvSpPr>
          <p:cNvPr id="5" name="Footer Placeholder 4">
            <a:extLst>
              <a:ext uri="{FF2B5EF4-FFF2-40B4-BE49-F238E27FC236}">
                <a16:creationId xmlns:a16="http://schemas.microsoft.com/office/drawing/2014/main" id="{6859191C-B86E-8E13-3CA8-7E74B54ECC7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1E5BBC3-1C28-03DE-0E72-E971FA9A5896}"/>
              </a:ext>
            </a:extLst>
          </p:cNvPr>
          <p:cNvSpPr>
            <a:spLocks noGrp="1"/>
          </p:cNvSpPr>
          <p:nvPr>
            <p:ph type="sldNum" sz="quarter" idx="12"/>
          </p:nvPr>
        </p:nvSpPr>
        <p:spPr/>
        <p:txBody>
          <a:bodyPr/>
          <a:lstStyle/>
          <a:p>
            <a:fld id="{58FB3E2C-01F8-47FE-AA1E-40D37222A6F2}" type="slidenum">
              <a:rPr lang="en-NG" smtClean="0"/>
              <a:t>‹#›</a:t>
            </a:fld>
            <a:endParaRPr lang="en-NG"/>
          </a:p>
        </p:txBody>
      </p:sp>
    </p:spTree>
    <p:extLst>
      <p:ext uri="{BB962C8B-B14F-4D97-AF65-F5344CB8AC3E}">
        <p14:creationId xmlns:p14="http://schemas.microsoft.com/office/powerpoint/2010/main" val="929761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AB61D7-2F96-1FE9-9E2E-2060044C87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88E9D78E-B6C3-900E-10EF-2BF7B177B8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6B5CFA3-4448-85BC-5050-D9A5FC9CEC4A}"/>
              </a:ext>
            </a:extLst>
          </p:cNvPr>
          <p:cNvSpPr>
            <a:spLocks noGrp="1"/>
          </p:cNvSpPr>
          <p:nvPr>
            <p:ph type="dt" sz="half" idx="10"/>
          </p:nvPr>
        </p:nvSpPr>
        <p:spPr/>
        <p:txBody>
          <a:bodyPr/>
          <a:lstStyle/>
          <a:p>
            <a:fld id="{5FF59A62-4D66-48A0-AD8C-7FF71366DF88}" type="datetimeFigureOut">
              <a:rPr lang="en-NG" smtClean="0"/>
              <a:t>05/12/2022</a:t>
            </a:fld>
            <a:endParaRPr lang="en-NG"/>
          </a:p>
        </p:txBody>
      </p:sp>
      <p:sp>
        <p:nvSpPr>
          <p:cNvPr id="5" name="Footer Placeholder 4">
            <a:extLst>
              <a:ext uri="{FF2B5EF4-FFF2-40B4-BE49-F238E27FC236}">
                <a16:creationId xmlns:a16="http://schemas.microsoft.com/office/drawing/2014/main" id="{CF9C2F30-1AEB-24C8-5681-5E17F86D240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E5B83A7-77A4-4414-0BB5-F36CE9B53BB2}"/>
              </a:ext>
            </a:extLst>
          </p:cNvPr>
          <p:cNvSpPr>
            <a:spLocks noGrp="1"/>
          </p:cNvSpPr>
          <p:nvPr>
            <p:ph type="sldNum" sz="quarter" idx="12"/>
          </p:nvPr>
        </p:nvSpPr>
        <p:spPr/>
        <p:txBody>
          <a:bodyPr/>
          <a:lstStyle/>
          <a:p>
            <a:fld id="{58FB3E2C-01F8-47FE-AA1E-40D37222A6F2}" type="slidenum">
              <a:rPr lang="en-NG" smtClean="0"/>
              <a:t>‹#›</a:t>
            </a:fld>
            <a:endParaRPr lang="en-NG"/>
          </a:p>
        </p:txBody>
      </p:sp>
    </p:spTree>
    <p:extLst>
      <p:ext uri="{BB962C8B-B14F-4D97-AF65-F5344CB8AC3E}">
        <p14:creationId xmlns:p14="http://schemas.microsoft.com/office/powerpoint/2010/main" val="1177007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420D-9EE7-D19A-8570-F9B84B56F7FC}"/>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DD8D9E63-B7C8-DAD6-2EDE-564705E78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ED0F1C6-AFB5-036F-5EAF-0AE4C4665FC9}"/>
              </a:ext>
            </a:extLst>
          </p:cNvPr>
          <p:cNvSpPr>
            <a:spLocks noGrp="1"/>
          </p:cNvSpPr>
          <p:nvPr>
            <p:ph type="dt" sz="half" idx="10"/>
          </p:nvPr>
        </p:nvSpPr>
        <p:spPr/>
        <p:txBody>
          <a:bodyPr/>
          <a:lstStyle/>
          <a:p>
            <a:fld id="{5FF59A62-4D66-48A0-AD8C-7FF71366DF88}" type="datetimeFigureOut">
              <a:rPr lang="en-NG" smtClean="0"/>
              <a:t>05/12/2022</a:t>
            </a:fld>
            <a:endParaRPr lang="en-NG"/>
          </a:p>
        </p:txBody>
      </p:sp>
      <p:sp>
        <p:nvSpPr>
          <p:cNvPr id="5" name="Footer Placeholder 4">
            <a:extLst>
              <a:ext uri="{FF2B5EF4-FFF2-40B4-BE49-F238E27FC236}">
                <a16:creationId xmlns:a16="http://schemas.microsoft.com/office/drawing/2014/main" id="{4E4FB855-B675-48D1-A1FB-9A884C757BB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71EF938-D4F8-F983-FA58-18CFFF10EFFA}"/>
              </a:ext>
            </a:extLst>
          </p:cNvPr>
          <p:cNvSpPr>
            <a:spLocks noGrp="1"/>
          </p:cNvSpPr>
          <p:nvPr>
            <p:ph type="sldNum" sz="quarter" idx="12"/>
          </p:nvPr>
        </p:nvSpPr>
        <p:spPr/>
        <p:txBody>
          <a:bodyPr/>
          <a:lstStyle/>
          <a:p>
            <a:fld id="{58FB3E2C-01F8-47FE-AA1E-40D37222A6F2}" type="slidenum">
              <a:rPr lang="en-NG" smtClean="0"/>
              <a:t>‹#›</a:t>
            </a:fld>
            <a:endParaRPr lang="en-NG"/>
          </a:p>
        </p:txBody>
      </p:sp>
    </p:spTree>
    <p:extLst>
      <p:ext uri="{BB962C8B-B14F-4D97-AF65-F5344CB8AC3E}">
        <p14:creationId xmlns:p14="http://schemas.microsoft.com/office/powerpoint/2010/main" val="379538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940D-F7C3-9800-7064-1E82EA0D7C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BAC4A22F-E472-D475-4E0B-7D16CB827D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C4D929-F7A4-C96F-C68C-9000EAE9C434}"/>
              </a:ext>
            </a:extLst>
          </p:cNvPr>
          <p:cNvSpPr>
            <a:spLocks noGrp="1"/>
          </p:cNvSpPr>
          <p:nvPr>
            <p:ph type="dt" sz="half" idx="10"/>
          </p:nvPr>
        </p:nvSpPr>
        <p:spPr/>
        <p:txBody>
          <a:bodyPr/>
          <a:lstStyle/>
          <a:p>
            <a:fld id="{5FF59A62-4D66-48A0-AD8C-7FF71366DF88}" type="datetimeFigureOut">
              <a:rPr lang="en-NG" smtClean="0"/>
              <a:t>05/12/2022</a:t>
            </a:fld>
            <a:endParaRPr lang="en-NG"/>
          </a:p>
        </p:txBody>
      </p:sp>
      <p:sp>
        <p:nvSpPr>
          <p:cNvPr id="5" name="Footer Placeholder 4">
            <a:extLst>
              <a:ext uri="{FF2B5EF4-FFF2-40B4-BE49-F238E27FC236}">
                <a16:creationId xmlns:a16="http://schemas.microsoft.com/office/drawing/2014/main" id="{6740663A-D059-CC34-1FC7-BAD7CEBCF83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B7615FB-DE45-401C-D97E-F51133B190E1}"/>
              </a:ext>
            </a:extLst>
          </p:cNvPr>
          <p:cNvSpPr>
            <a:spLocks noGrp="1"/>
          </p:cNvSpPr>
          <p:nvPr>
            <p:ph type="sldNum" sz="quarter" idx="12"/>
          </p:nvPr>
        </p:nvSpPr>
        <p:spPr/>
        <p:txBody>
          <a:bodyPr/>
          <a:lstStyle/>
          <a:p>
            <a:fld id="{58FB3E2C-01F8-47FE-AA1E-40D37222A6F2}" type="slidenum">
              <a:rPr lang="en-NG" smtClean="0"/>
              <a:t>‹#›</a:t>
            </a:fld>
            <a:endParaRPr lang="en-NG"/>
          </a:p>
        </p:txBody>
      </p:sp>
    </p:spTree>
    <p:extLst>
      <p:ext uri="{BB962C8B-B14F-4D97-AF65-F5344CB8AC3E}">
        <p14:creationId xmlns:p14="http://schemas.microsoft.com/office/powerpoint/2010/main" val="8242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17998-CA6B-7D38-6161-E86A5B3786F9}"/>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438FE2E4-C666-1825-5EF1-E9453D96FE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8A19AE9C-001E-EDED-74D2-5A47F8DCFF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EF039DEA-EE43-E2F7-FF90-AA6743FFC9FC}"/>
              </a:ext>
            </a:extLst>
          </p:cNvPr>
          <p:cNvSpPr>
            <a:spLocks noGrp="1"/>
          </p:cNvSpPr>
          <p:nvPr>
            <p:ph type="dt" sz="half" idx="10"/>
          </p:nvPr>
        </p:nvSpPr>
        <p:spPr/>
        <p:txBody>
          <a:bodyPr/>
          <a:lstStyle/>
          <a:p>
            <a:fld id="{5FF59A62-4D66-48A0-AD8C-7FF71366DF88}" type="datetimeFigureOut">
              <a:rPr lang="en-NG" smtClean="0"/>
              <a:t>05/12/2022</a:t>
            </a:fld>
            <a:endParaRPr lang="en-NG"/>
          </a:p>
        </p:txBody>
      </p:sp>
      <p:sp>
        <p:nvSpPr>
          <p:cNvPr id="6" name="Footer Placeholder 5">
            <a:extLst>
              <a:ext uri="{FF2B5EF4-FFF2-40B4-BE49-F238E27FC236}">
                <a16:creationId xmlns:a16="http://schemas.microsoft.com/office/drawing/2014/main" id="{8AB20EDA-F614-7878-786B-846EE494496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846216A6-8DA3-298A-B969-CA24A2D905A5}"/>
              </a:ext>
            </a:extLst>
          </p:cNvPr>
          <p:cNvSpPr>
            <a:spLocks noGrp="1"/>
          </p:cNvSpPr>
          <p:nvPr>
            <p:ph type="sldNum" sz="quarter" idx="12"/>
          </p:nvPr>
        </p:nvSpPr>
        <p:spPr/>
        <p:txBody>
          <a:bodyPr/>
          <a:lstStyle/>
          <a:p>
            <a:fld id="{58FB3E2C-01F8-47FE-AA1E-40D37222A6F2}" type="slidenum">
              <a:rPr lang="en-NG" smtClean="0"/>
              <a:t>‹#›</a:t>
            </a:fld>
            <a:endParaRPr lang="en-NG"/>
          </a:p>
        </p:txBody>
      </p:sp>
    </p:spTree>
    <p:extLst>
      <p:ext uri="{BB962C8B-B14F-4D97-AF65-F5344CB8AC3E}">
        <p14:creationId xmlns:p14="http://schemas.microsoft.com/office/powerpoint/2010/main" val="416567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BCDF-91EE-4130-8E1F-CB917B7D3240}"/>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6D5FCC70-D8D0-F1EC-BEBD-CB8A44423F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15222E-FD3B-6D12-5F9C-FE1693596B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4323BA6A-9BB3-FEE5-2E31-4FE11E1109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D21FAF-081B-40C2-E96C-A6E3E76761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47F0C837-22DF-549C-ED95-FDDD00BDB5F7}"/>
              </a:ext>
            </a:extLst>
          </p:cNvPr>
          <p:cNvSpPr>
            <a:spLocks noGrp="1"/>
          </p:cNvSpPr>
          <p:nvPr>
            <p:ph type="dt" sz="half" idx="10"/>
          </p:nvPr>
        </p:nvSpPr>
        <p:spPr/>
        <p:txBody>
          <a:bodyPr/>
          <a:lstStyle/>
          <a:p>
            <a:fld id="{5FF59A62-4D66-48A0-AD8C-7FF71366DF88}" type="datetimeFigureOut">
              <a:rPr lang="en-NG" smtClean="0"/>
              <a:t>05/12/2022</a:t>
            </a:fld>
            <a:endParaRPr lang="en-NG"/>
          </a:p>
        </p:txBody>
      </p:sp>
      <p:sp>
        <p:nvSpPr>
          <p:cNvPr id="8" name="Footer Placeholder 7">
            <a:extLst>
              <a:ext uri="{FF2B5EF4-FFF2-40B4-BE49-F238E27FC236}">
                <a16:creationId xmlns:a16="http://schemas.microsoft.com/office/drawing/2014/main" id="{BD646EA8-A184-4B75-0AEC-C8532E578C55}"/>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22024D52-DE3A-3667-F2AE-39295FDE60DA}"/>
              </a:ext>
            </a:extLst>
          </p:cNvPr>
          <p:cNvSpPr>
            <a:spLocks noGrp="1"/>
          </p:cNvSpPr>
          <p:nvPr>
            <p:ph type="sldNum" sz="quarter" idx="12"/>
          </p:nvPr>
        </p:nvSpPr>
        <p:spPr/>
        <p:txBody>
          <a:bodyPr/>
          <a:lstStyle/>
          <a:p>
            <a:fld id="{58FB3E2C-01F8-47FE-AA1E-40D37222A6F2}" type="slidenum">
              <a:rPr lang="en-NG" smtClean="0"/>
              <a:t>‹#›</a:t>
            </a:fld>
            <a:endParaRPr lang="en-NG"/>
          </a:p>
        </p:txBody>
      </p:sp>
    </p:spTree>
    <p:extLst>
      <p:ext uri="{BB962C8B-B14F-4D97-AF65-F5344CB8AC3E}">
        <p14:creationId xmlns:p14="http://schemas.microsoft.com/office/powerpoint/2010/main" val="349419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4616-F9EF-35DC-544A-78855AE4084B}"/>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E6DD4550-138E-D6C0-D893-689452E17FF5}"/>
              </a:ext>
            </a:extLst>
          </p:cNvPr>
          <p:cNvSpPr>
            <a:spLocks noGrp="1"/>
          </p:cNvSpPr>
          <p:nvPr>
            <p:ph type="dt" sz="half" idx="10"/>
          </p:nvPr>
        </p:nvSpPr>
        <p:spPr/>
        <p:txBody>
          <a:bodyPr/>
          <a:lstStyle/>
          <a:p>
            <a:fld id="{5FF59A62-4D66-48A0-AD8C-7FF71366DF88}" type="datetimeFigureOut">
              <a:rPr lang="en-NG" smtClean="0"/>
              <a:t>05/12/2022</a:t>
            </a:fld>
            <a:endParaRPr lang="en-NG"/>
          </a:p>
        </p:txBody>
      </p:sp>
      <p:sp>
        <p:nvSpPr>
          <p:cNvPr id="4" name="Footer Placeholder 3">
            <a:extLst>
              <a:ext uri="{FF2B5EF4-FFF2-40B4-BE49-F238E27FC236}">
                <a16:creationId xmlns:a16="http://schemas.microsoft.com/office/drawing/2014/main" id="{BCDB3335-F760-3DE0-6DB8-6A8BFC6825C7}"/>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0DBF70D5-10DB-E983-9807-235808100960}"/>
              </a:ext>
            </a:extLst>
          </p:cNvPr>
          <p:cNvSpPr>
            <a:spLocks noGrp="1"/>
          </p:cNvSpPr>
          <p:nvPr>
            <p:ph type="sldNum" sz="quarter" idx="12"/>
          </p:nvPr>
        </p:nvSpPr>
        <p:spPr/>
        <p:txBody>
          <a:bodyPr/>
          <a:lstStyle/>
          <a:p>
            <a:fld id="{58FB3E2C-01F8-47FE-AA1E-40D37222A6F2}" type="slidenum">
              <a:rPr lang="en-NG" smtClean="0"/>
              <a:t>‹#›</a:t>
            </a:fld>
            <a:endParaRPr lang="en-NG"/>
          </a:p>
        </p:txBody>
      </p:sp>
    </p:spTree>
    <p:extLst>
      <p:ext uri="{BB962C8B-B14F-4D97-AF65-F5344CB8AC3E}">
        <p14:creationId xmlns:p14="http://schemas.microsoft.com/office/powerpoint/2010/main" val="387862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33EB16-0900-4032-767C-A901AD726F97}"/>
              </a:ext>
            </a:extLst>
          </p:cNvPr>
          <p:cNvSpPr>
            <a:spLocks noGrp="1"/>
          </p:cNvSpPr>
          <p:nvPr>
            <p:ph type="dt" sz="half" idx="10"/>
          </p:nvPr>
        </p:nvSpPr>
        <p:spPr/>
        <p:txBody>
          <a:bodyPr/>
          <a:lstStyle/>
          <a:p>
            <a:fld id="{5FF59A62-4D66-48A0-AD8C-7FF71366DF88}" type="datetimeFigureOut">
              <a:rPr lang="en-NG" smtClean="0"/>
              <a:t>05/12/2022</a:t>
            </a:fld>
            <a:endParaRPr lang="en-NG"/>
          </a:p>
        </p:txBody>
      </p:sp>
      <p:sp>
        <p:nvSpPr>
          <p:cNvPr id="3" name="Footer Placeholder 2">
            <a:extLst>
              <a:ext uri="{FF2B5EF4-FFF2-40B4-BE49-F238E27FC236}">
                <a16:creationId xmlns:a16="http://schemas.microsoft.com/office/drawing/2014/main" id="{CBD99F5B-B447-8CE5-D225-09107991DD39}"/>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7285A758-4604-BE8E-5664-52239789544F}"/>
              </a:ext>
            </a:extLst>
          </p:cNvPr>
          <p:cNvSpPr>
            <a:spLocks noGrp="1"/>
          </p:cNvSpPr>
          <p:nvPr>
            <p:ph type="sldNum" sz="quarter" idx="12"/>
          </p:nvPr>
        </p:nvSpPr>
        <p:spPr/>
        <p:txBody>
          <a:bodyPr/>
          <a:lstStyle/>
          <a:p>
            <a:fld id="{58FB3E2C-01F8-47FE-AA1E-40D37222A6F2}" type="slidenum">
              <a:rPr lang="en-NG" smtClean="0"/>
              <a:t>‹#›</a:t>
            </a:fld>
            <a:endParaRPr lang="en-NG"/>
          </a:p>
        </p:txBody>
      </p:sp>
    </p:spTree>
    <p:extLst>
      <p:ext uri="{BB962C8B-B14F-4D97-AF65-F5344CB8AC3E}">
        <p14:creationId xmlns:p14="http://schemas.microsoft.com/office/powerpoint/2010/main" val="299119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60B5-71D9-BF38-ECEA-EF32595725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6AC98C10-D978-A24C-D0F7-98286F116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B3D177FD-BC67-8511-402E-287F594DB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AF862-CAEE-B9E1-ED30-5C3FCF2A9447}"/>
              </a:ext>
            </a:extLst>
          </p:cNvPr>
          <p:cNvSpPr>
            <a:spLocks noGrp="1"/>
          </p:cNvSpPr>
          <p:nvPr>
            <p:ph type="dt" sz="half" idx="10"/>
          </p:nvPr>
        </p:nvSpPr>
        <p:spPr/>
        <p:txBody>
          <a:bodyPr/>
          <a:lstStyle/>
          <a:p>
            <a:fld id="{5FF59A62-4D66-48A0-AD8C-7FF71366DF88}" type="datetimeFigureOut">
              <a:rPr lang="en-NG" smtClean="0"/>
              <a:t>05/12/2022</a:t>
            </a:fld>
            <a:endParaRPr lang="en-NG"/>
          </a:p>
        </p:txBody>
      </p:sp>
      <p:sp>
        <p:nvSpPr>
          <p:cNvPr id="6" name="Footer Placeholder 5">
            <a:extLst>
              <a:ext uri="{FF2B5EF4-FFF2-40B4-BE49-F238E27FC236}">
                <a16:creationId xmlns:a16="http://schemas.microsoft.com/office/drawing/2014/main" id="{6017E773-B237-BA00-3D9F-C0362FF7B6D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FB72EC25-025C-9355-2382-D0645E68CC6F}"/>
              </a:ext>
            </a:extLst>
          </p:cNvPr>
          <p:cNvSpPr>
            <a:spLocks noGrp="1"/>
          </p:cNvSpPr>
          <p:nvPr>
            <p:ph type="sldNum" sz="quarter" idx="12"/>
          </p:nvPr>
        </p:nvSpPr>
        <p:spPr/>
        <p:txBody>
          <a:bodyPr/>
          <a:lstStyle/>
          <a:p>
            <a:fld id="{58FB3E2C-01F8-47FE-AA1E-40D37222A6F2}" type="slidenum">
              <a:rPr lang="en-NG" smtClean="0"/>
              <a:t>‹#›</a:t>
            </a:fld>
            <a:endParaRPr lang="en-NG"/>
          </a:p>
        </p:txBody>
      </p:sp>
    </p:spTree>
    <p:extLst>
      <p:ext uri="{BB962C8B-B14F-4D97-AF65-F5344CB8AC3E}">
        <p14:creationId xmlns:p14="http://schemas.microsoft.com/office/powerpoint/2010/main" val="77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BDD8-A688-4F7B-B631-826CBA66E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AEF00C5E-56C8-B593-2460-DCF083B03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3FD51FCD-9FBE-BD2E-23F6-BA25A6BE9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3BCCF5-4BE5-B1AB-3570-BCB713E1880A}"/>
              </a:ext>
            </a:extLst>
          </p:cNvPr>
          <p:cNvSpPr>
            <a:spLocks noGrp="1"/>
          </p:cNvSpPr>
          <p:nvPr>
            <p:ph type="dt" sz="half" idx="10"/>
          </p:nvPr>
        </p:nvSpPr>
        <p:spPr/>
        <p:txBody>
          <a:bodyPr/>
          <a:lstStyle/>
          <a:p>
            <a:fld id="{5FF59A62-4D66-48A0-AD8C-7FF71366DF88}" type="datetimeFigureOut">
              <a:rPr lang="en-NG" smtClean="0"/>
              <a:t>05/12/2022</a:t>
            </a:fld>
            <a:endParaRPr lang="en-NG"/>
          </a:p>
        </p:txBody>
      </p:sp>
      <p:sp>
        <p:nvSpPr>
          <p:cNvPr id="6" name="Footer Placeholder 5">
            <a:extLst>
              <a:ext uri="{FF2B5EF4-FFF2-40B4-BE49-F238E27FC236}">
                <a16:creationId xmlns:a16="http://schemas.microsoft.com/office/drawing/2014/main" id="{6048DDAF-A185-C068-A922-2A92E30436B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945D694-E4C3-923E-D0F6-A3A29229F114}"/>
              </a:ext>
            </a:extLst>
          </p:cNvPr>
          <p:cNvSpPr>
            <a:spLocks noGrp="1"/>
          </p:cNvSpPr>
          <p:nvPr>
            <p:ph type="sldNum" sz="quarter" idx="12"/>
          </p:nvPr>
        </p:nvSpPr>
        <p:spPr/>
        <p:txBody>
          <a:bodyPr/>
          <a:lstStyle/>
          <a:p>
            <a:fld id="{58FB3E2C-01F8-47FE-AA1E-40D37222A6F2}" type="slidenum">
              <a:rPr lang="en-NG" smtClean="0"/>
              <a:t>‹#›</a:t>
            </a:fld>
            <a:endParaRPr lang="en-NG"/>
          </a:p>
        </p:txBody>
      </p:sp>
    </p:spTree>
    <p:extLst>
      <p:ext uri="{BB962C8B-B14F-4D97-AF65-F5344CB8AC3E}">
        <p14:creationId xmlns:p14="http://schemas.microsoft.com/office/powerpoint/2010/main" val="107711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101C1-E45C-2C74-501D-73F4BB193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2384C89-1E85-2700-77AD-57FC259AA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689BD5D-5DD0-2058-B147-03DE690C96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59A62-4D66-48A0-AD8C-7FF71366DF88}" type="datetimeFigureOut">
              <a:rPr lang="en-NG" smtClean="0"/>
              <a:t>05/12/2022</a:t>
            </a:fld>
            <a:endParaRPr lang="en-NG"/>
          </a:p>
        </p:txBody>
      </p:sp>
      <p:sp>
        <p:nvSpPr>
          <p:cNvPr id="5" name="Footer Placeholder 4">
            <a:extLst>
              <a:ext uri="{FF2B5EF4-FFF2-40B4-BE49-F238E27FC236}">
                <a16:creationId xmlns:a16="http://schemas.microsoft.com/office/drawing/2014/main" id="{F7B6213C-0056-36B6-19A0-2F6BF06D12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6CA087E1-F6BF-6EDF-8E3D-D1A563C82F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B3E2C-01F8-47FE-AA1E-40D37222A6F2}" type="slidenum">
              <a:rPr lang="en-NG" smtClean="0"/>
              <a:t>‹#›</a:t>
            </a:fld>
            <a:endParaRPr lang="en-NG"/>
          </a:p>
        </p:txBody>
      </p:sp>
    </p:spTree>
    <p:extLst>
      <p:ext uri="{BB962C8B-B14F-4D97-AF65-F5344CB8AC3E}">
        <p14:creationId xmlns:p14="http://schemas.microsoft.com/office/powerpoint/2010/main" val="2130651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oppaga.fl.gov/Documents/Reports/06-48.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academia.edu/73230906/The_Need_For_A_Final_Year_Project_Management_System" TargetMode="External"/><Relationship Id="rId2" Type="http://schemas.openxmlformats.org/officeDocument/2006/relationships/hyperlink" Target="https://eric.ed.gov/?id=ED30792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E63D3-D1D8-DFC2-6517-5B6F7BB8566C}"/>
              </a:ext>
            </a:extLst>
          </p:cNvPr>
          <p:cNvSpPr>
            <a:spLocks noGrp="1"/>
          </p:cNvSpPr>
          <p:nvPr>
            <p:ph type="ctrTitle"/>
          </p:nvPr>
        </p:nvSpPr>
        <p:spPr>
          <a:xfrm>
            <a:off x="739698" y="807649"/>
            <a:ext cx="10668000" cy="1957853"/>
          </a:xfrm>
        </p:spPr>
        <p:txBody>
          <a:bodyPr>
            <a:noAutofit/>
          </a:bodyPr>
          <a:lstStyle/>
          <a:p>
            <a:pPr marL="539750" marR="288290">
              <a:lnSpc>
                <a:spcPct val="200000"/>
              </a:lnSpc>
              <a:spcBef>
                <a:spcPts val="100"/>
              </a:spcBef>
              <a:spcAft>
                <a:spcPts val="100"/>
              </a:spcAft>
            </a:pPr>
            <a:br>
              <a:rPr lang="en" sz="2600" b="1" dirty="0">
                <a:effectLst/>
                <a:ea typeface="Times New Roman" panose="02020603050405020304" pitchFamily="18" charset="0"/>
              </a:rPr>
            </a:br>
            <a:br>
              <a:rPr lang="en" sz="2600" b="1" dirty="0">
                <a:effectLst/>
                <a:ea typeface="Times New Roman" panose="02020603050405020304" pitchFamily="18" charset="0"/>
              </a:rPr>
            </a:br>
            <a:r>
              <a:rPr lang="en" sz="2400" b="1" dirty="0">
                <a:effectLst/>
                <a:ea typeface="Times New Roman" panose="02020603050405020304" pitchFamily="18" charset="0"/>
              </a:rPr>
              <a:t>DESIGN AND IMPLEMENTATION OF A WEB-BASED FINAL YEAR PROJECT MANAGEMENT SYSTEM (FYPMS)</a:t>
            </a:r>
            <a:br>
              <a:rPr lang="en" sz="2400" b="1" dirty="0">
                <a:effectLst/>
                <a:ea typeface="Times New Roman" panose="02020603050405020304" pitchFamily="18" charset="0"/>
              </a:rPr>
            </a:br>
            <a:r>
              <a:rPr lang="en" sz="2400" dirty="0">
                <a:effectLst/>
                <a:ea typeface="Times New Roman" panose="02020603050405020304" pitchFamily="18" charset="0"/>
              </a:rPr>
              <a:t>(A CASE STUDY OF COMPUTER SCIENCE DEPARTMENT BABCOCK UNIVERSITY)</a:t>
            </a:r>
            <a:endParaRPr lang="en-NG" sz="2600" b="1" dirty="0"/>
          </a:p>
        </p:txBody>
      </p:sp>
      <p:sp>
        <p:nvSpPr>
          <p:cNvPr id="4" name="TextBox 3">
            <a:extLst>
              <a:ext uri="{FF2B5EF4-FFF2-40B4-BE49-F238E27FC236}">
                <a16:creationId xmlns:a16="http://schemas.microsoft.com/office/drawing/2014/main" id="{7AF7E06B-0FC8-A28D-36E6-8AA304276D9C}"/>
              </a:ext>
            </a:extLst>
          </p:cNvPr>
          <p:cNvSpPr txBox="1"/>
          <p:nvPr/>
        </p:nvSpPr>
        <p:spPr>
          <a:xfrm>
            <a:off x="2929053" y="3683706"/>
            <a:ext cx="6333894" cy="2310889"/>
          </a:xfrm>
          <a:prstGeom prst="rect">
            <a:avLst/>
          </a:prstGeom>
          <a:noFill/>
        </p:spPr>
        <p:txBody>
          <a:bodyPr wrap="square" rtlCol="0">
            <a:spAutoFit/>
          </a:bodyPr>
          <a:lstStyle/>
          <a:p>
            <a:pPr marR="288290">
              <a:lnSpc>
                <a:spcPct val="200000"/>
              </a:lnSpc>
              <a:spcBef>
                <a:spcPts val="100"/>
              </a:spcBef>
              <a:spcAft>
                <a:spcPts val="100"/>
              </a:spcAft>
            </a:pPr>
            <a:r>
              <a:rPr lang="en" sz="2000" dirty="0">
                <a:effectLst/>
                <a:latin typeface="+mj-lt"/>
                <a:ea typeface="Times New Roman" panose="02020603050405020304" pitchFamily="18" charset="0"/>
              </a:rPr>
              <a:t>IZEVBIZUA SAMUEL EDOSA 		19/1084</a:t>
            </a:r>
            <a:endParaRPr lang="en-NG" sz="2000" dirty="0">
              <a:effectLst/>
              <a:latin typeface="+mj-lt"/>
              <a:ea typeface="Arial" panose="020B0604020202020204" pitchFamily="34" charset="0"/>
            </a:endParaRPr>
          </a:p>
          <a:p>
            <a:pPr marR="288290">
              <a:lnSpc>
                <a:spcPct val="200000"/>
              </a:lnSpc>
              <a:spcBef>
                <a:spcPts val="100"/>
              </a:spcBef>
              <a:spcAft>
                <a:spcPts val="100"/>
              </a:spcAft>
            </a:pPr>
            <a:r>
              <a:rPr lang="en" sz="2000" dirty="0">
                <a:effectLst/>
                <a:latin typeface="+mj-lt"/>
                <a:ea typeface="Times New Roman" panose="02020603050405020304" pitchFamily="18" charset="0"/>
              </a:rPr>
              <a:t>ADEKOYA DAMILARE ANOINTING 		19/0095</a:t>
            </a:r>
            <a:endParaRPr lang="en-NG" sz="2000" dirty="0">
              <a:effectLst/>
              <a:latin typeface="+mj-lt"/>
              <a:ea typeface="Arial" panose="020B0604020202020204" pitchFamily="34" charset="0"/>
            </a:endParaRPr>
          </a:p>
          <a:p>
            <a:pPr marR="288290">
              <a:lnSpc>
                <a:spcPct val="200000"/>
              </a:lnSpc>
              <a:spcBef>
                <a:spcPts val="100"/>
              </a:spcBef>
              <a:spcAft>
                <a:spcPts val="100"/>
              </a:spcAft>
            </a:pPr>
            <a:r>
              <a:rPr lang="en" sz="2000" dirty="0">
                <a:effectLst/>
                <a:latin typeface="+mj-lt"/>
                <a:ea typeface="Times New Roman" panose="02020603050405020304" pitchFamily="18" charset="0"/>
              </a:rPr>
              <a:t>OMAGE OMOLE NATHANIEL 		19/1200</a:t>
            </a:r>
            <a:endParaRPr lang="en-NG" sz="2000" dirty="0">
              <a:effectLst/>
              <a:latin typeface="+mj-lt"/>
              <a:ea typeface="Arial" panose="020B0604020202020204" pitchFamily="34" charset="0"/>
            </a:endParaRPr>
          </a:p>
          <a:p>
            <a:endParaRPr lang="en-NG" sz="2000" dirty="0">
              <a:latin typeface="+mj-lt"/>
            </a:endParaRPr>
          </a:p>
        </p:txBody>
      </p:sp>
      <p:sp>
        <p:nvSpPr>
          <p:cNvPr id="5" name="TextBox 4">
            <a:extLst>
              <a:ext uri="{FF2B5EF4-FFF2-40B4-BE49-F238E27FC236}">
                <a16:creationId xmlns:a16="http://schemas.microsoft.com/office/drawing/2014/main" id="{DEDFFA7F-09C6-D22F-AD00-9D4D2EDCFC66}"/>
              </a:ext>
            </a:extLst>
          </p:cNvPr>
          <p:cNvSpPr txBox="1"/>
          <p:nvPr/>
        </p:nvSpPr>
        <p:spPr>
          <a:xfrm>
            <a:off x="3862038" y="5994595"/>
            <a:ext cx="4865649" cy="367990"/>
          </a:xfrm>
          <a:prstGeom prst="rect">
            <a:avLst/>
          </a:prstGeom>
          <a:noFill/>
        </p:spPr>
        <p:txBody>
          <a:bodyPr wrap="square" rtlCol="0">
            <a:spAutoFit/>
          </a:bodyPr>
          <a:lstStyle/>
          <a:p>
            <a:r>
              <a:rPr lang="en-GB" dirty="0"/>
              <a:t>UNDER THE SUPERVISION OF Dr. RUTH AMANZE</a:t>
            </a:r>
            <a:endParaRPr lang="en-NG" dirty="0"/>
          </a:p>
        </p:txBody>
      </p:sp>
      <p:sp>
        <p:nvSpPr>
          <p:cNvPr id="8" name="TextBox 7">
            <a:extLst>
              <a:ext uri="{FF2B5EF4-FFF2-40B4-BE49-F238E27FC236}">
                <a16:creationId xmlns:a16="http://schemas.microsoft.com/office/drawing/2014/main" id="{F16C38DD-9565-79ED-BA2B-D7A65C78DC4D}"/>
              </a:ext>
            </a:extLst>
          </p:cNvPr>
          <p:cNvSpPr txBox="1"/>
          <p:nvPr/>
        </p:nvSpPr>
        <p:spPr>
          <a:xfrm>
            <a:off x="5395612" y="3228945"/>
            <a:ext cx="1400776" cy="400110"/>
          </a:xfrm>
          <a:prstGeom prst="rect">
            <a:avLst/>
          </a:prstGeom>
          <a:noFill/>
        </p:spPr>
        <p:txBody>
          <a:bodyPr wrap="square" rtlCol="0">
            <a:spAutoFit/>
          </a:bodyPr>
          <a:lstStyle/>
          <a:p>
            <a:r>
              <a:rPr lang="en-GB" sz="2000" dirty="0"/>
              <a:t>GROUP 14</a:t>
            </a:r>
            <a:endParaRPr lang="en-NG" sz="2000" dirty="0"/>
          </a:p>
        </p:txBody>
      </p:sp>
    </p:spTree>
    <p:extLst>
      <p:ext uri="{BB962C8B-B14F-4D97-AF65-F5344CB8AC3E}">
        <p14:creationId xmlns:p14="http://schemas.microsoft.com/office/powerpoint/2010/main" val="246211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492F-5D57-4B33-EB81-AA588644896A}"/>
              </a:ext>
            </a:extLst>
          </p:cNvPr>
          <p:cNvSpPr>
            <a:spLocks noGrp="1"/>
          </p:cNvSpPr>
          <p:nvPr>
            <p:ph type="title"/>
          </p:nvPr>
        </p:nvSpPr>
        <p:spPr>
          <a:xfrm>
            <a:off x="319668" y="420881"/>
            <a:ext cx="10515600" cy="582729"/>
          </a:xfrm>
        </p:spPr>
        <p:txBody>
          <a:bodyPr>
            <a:normAutofit fontScale="90000"/>
          </a:bodyPr>
          <a:lstStyle/>
          <a:p>
            <a:r>
              <a:rPr lang="en-GB" dirty="0"/>
              <a:t>Literature Review – Review of related works</a:t>
            </a:r>
            <a:endParaRPr lang="en-NG" dirty="0"/>
          </a:p>
        </p:txBody>
      </p:sp>
      <p:sp>
        <p:nvSpPr>
          <p:cNvPr id="3" name="Content Placeholder 2">
            <a:extLst>
              <a:ext uri="{FF2B5EF4-FFF2-40B4-BE49-F238E27FC236}">
                <a16:creationId xmlns:a16="http://schemas.microsoft.com/office/drawing/2014/main" id="{4B46973F-9128-8038-759F-E8604DA441D3}"/>
              </a:ext>
            </a:extLst>
          </p:cNvPr>
          <p:cNvSpPr>
            <a:spLocks noGrp="1"/>
          </p:cNvSpPr>
          <p:nvPr>
            <p:ph idx="1"/>
          </p:nvPr>
        </p:nvSpPr>
        <p:spPr>
          <a:xfrm>
            <a:off x="319668" y="1194613"/>
            <a:ext cx="11552663" cy="5395758"/>
          </a:xfrm>
        </p:spPr>
        <p:txBody>
          <a:bodyPr>
            <a:noAutofit/>
          </a:bodyPr>
          <a:lstStyle/>
          <a:p>
            <a:pPr>
              <a:buFont typeface="Wingdings" panose="05000000000000000000" pitchFamily="2" charset="2"/>
              <a:buChar char="Ø"/>
            </a:pPr>
            <a:r>
              <a:rPr lang="en" sz="2000" b="1" u="sng" dirty="0">
                <a:effectLst/>
                <a:ea typeface="Arial" panose="020B0604020202020204" pitchFamily="34" charset="0"/>
                <a:cs typeface="Arial" panose="020B0604020202020204" pitchFamily="34" charset="0"/>
              </a:rPr>
              <a:t> STAFF TO STUDENT INTERACTIVE PLATFORM</a:t>
            </a:r>
            <a:endParaRPr lang="en-GB" sz="2000" u="sng" dirty="0">
              <a:cs typeface="Arial" panose="020B0604020202020204" pitchFamily="34" charset="0"/>
            </a:endParaRPr>
          </a:p>
          <a:p>
            <a:pPr marL="0" indent="0">
              <a:buNone/>
            </a:pPr>
            <a:r>
              <a:rPr lang="en-GB" sz="2000" dirty="0"/>
              <a:t>(Manir, 2017) authored an article on the use of the Internet for interactive learning, teaching, and research. </a:t>
            </a:r>
            <a:r>
              <a:rPr lang="en" sz="2000" b="1" dirty="0">
                <a:effectLst/>
                <a:ea typeface="Arial" panose="020B0604020202020204" pitchFamily="34" charset="0"/>
              </a:rPr>
              <a:t>According to his survey, 50% of teachers used the internet for interactive research while 40% of students used it for interactive learning. However, none of the teachers utilized it for interactive teaching.</a:t>
            </a:r>
          </a:p>
          <a:p>
            <a:pPr marL="0" indent="0">
              <a:buNone/>
            </a:pPr>
            <a:endParaRPr lang="en-GB" sz="2000" b="1" dirty="0"/>
          </a:p>
          <a:p>
            <a:pPr marL="0" indent="0">
              <a:buNone/>
            </a:pPr>
            <a:r>
              <a:rPr lang="en" sz="2000" dirty="0">
                <a:effectLst/>
                <a:ea typeface="Arial" panose="020B0604020202020204" pitchFamily="34" charset="0"/>
              </a:rPr>
              <a:t>An interactive Internet-Based System was designed by Khane et for </a:t>
            </a:r>
            <a:r>
              <a:rPr lang="en-GB" sz="2000" dirty="0">
                <a:effectLst/>
                <a:ea typeface="Arial" panose="020B0604020202020204" pitchFamily="34" charset="0"/>
              </a:rPr>
              <a:t>t</a:t>
            </a:r>
            <a:r>
              <a:rPr lang="en-GB" sz="2000" dirty="0"/>
              <a:t>he HCL CDC. A variety of modules were used, including practice, test, milestone, profile, and chat modules in the system to offer interaction. The creation and implementation of this system was later carried out by </a:t>
            </a:r>
            <a:r>
              <a:rPr lang="en" sz="2000" dirty="0">
                <a:effectLst/>
                <a:ea typeface="Arial" panose="020B0604020202020204" pitchFamily="34" charset="0"/>
              </a:rPr>
              <a:t>Hyosook Jung in 2019. </a:t>
            </a:r>
          </a:p>
          <a:p>
            <a:pPr marL="0" indent="0">
              <a:buNone/>
            </a:pPr>
            <a:endParaRPr lang="en-GB" sz="2000" dirty="0"/>
          </a:p>
          <a:p>
            <a:pPr marL="0" indent="0">
              <a:buNone/>
            </a:pPr>
            <a:r>
              <a:rPr lang="en-GB" sz="2000" dirty="0"/>
              <a:t>(Yoon, 2017) came to the realization that the Web's (the World Wide Web) use had greatly improved the educational system. He proposed a  web project learning model based on constructivist principles, to provide motivation and collaborative learning for students in the Web environment. He put the model into action and demonstrated how it can be used in environmental education, as an example Gallian (2016) created a system to keep students engaged in an Online Tutoring System at all times.</a:t>
            </a:r>
            <a:endParaRPr lang="en-NG" sz="2000" dirty="0"/>
          </a:p>
        </p:txBody>
      </p:sp>
    </p:spTree>
    <p:extLst>
      <p:ext uri="{BB962C8B-B14F-4D97-AF65-F5344CB8AC3E}">
        <p14:creationId xmlns:p14="http://schemas.microsoft.com/office/powerpoint/2010/main" val="918507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492F-5D57-4B33-EB81-AA588644896A}"/>
              </a:ext>
            </a:extLst>
          </p:cNvPr>
          <p:cNvSpPr>
            <a:spLocks noGrp="1"/>
          </p:cNvSpPr>
          <p:nvPr>
            <p:ph type="title"/>
          </p:nvPr>
        </p:nvSpPr>
        <p:spPr>
          <a:xfrm>
            <a:off x="319668" y="342823"/>
            <a:ext cx="10515600" cy="582729"/>
          </a:xfrm>
        </p:spPr>
        <p:txBody>
          <a:bodyPr>
            <a:normAutofit fontScale="90000"/>
          </a:bodyPr>
          <a:lstStyle/>
          <a:p>
            <a:r>
              <a:rPr lang="en-GB" dirty="0"/>
              <a:t>Literature Review – Review of related works</a:t>
            </a:r>
            <a:endParaRPr lang="en-NG" dirty="0"/>
          </a:p>
        </p:txBody>
      </p:sp>
      <p:sp>
        <p:nvSpPr>
          <p:cNvPr id="3" name="Content Placeholder 2">
            <a:extLst>
              <a:ext uri="{FF2B5EF4-FFF2-40B4-BE49-F238E27FC236}">
                <a16:creationId xmlns:a16="http://schemas.microsoft.com/office/drawing/2014/main" id="{4B46973F-9128-8038-759F-E8604DA441D3}"/>
              </a:ext>
            </a:extLst>
          </p:cNvPr>
          <p:cNvSpPr>
            <a:spLocks noGrp="1"/>
          </p:cNvSpPr>
          <p:nvPr>
            <p:ph idx="1"/>
          </p:nvPr>
        </p:nvSpPr>
        <p:spPr>
          <a:xfrm>
            <a:off x="319668" y="1215482"/>
            <a:ext cx="11552663" cy="5163016"/>
          </a:xfrm>
        </p:spPr>
        <p:txBody>
          <a:bodyPr>
            <a:normAutofit/>
          </a:bodyPr>
          <a:lstStyle/>
          <a:p>
            <a:pPr>
              <a:buFont typeface="Wingdings" panose="05000000000000000000" pitchFamily="2" charset="2"/>
              <a:buChar char="Ø"/>
            </a:pPr>
            <a:r>
              <a:rPr lang="en-GB" sz="2000" b="1" dirty="0">
                <a:cs typeface="Arial" panose="020B0604020202020204" pitchFamily="34" charset="0"/>
              </a:rPr>
              <a:t>THE NEED FOR A FINAL YEAR PROJECTS MANAGEMENT SYSTEM</a:t>
            </a:r>
            <a:endParaRPr lang="en-GB" sz="2000" dirty="0">
              <a:cs typeface="Arial" panose="020B0604020202020204" pitchFamily="34" charset="0"/>
            </a:endParaRPr>
          </a:p>
          <a:p>
            <a:pPr marL="0" indent="0">
              <a:buNone/>
            </a:pPr>
            <a:r>
              <a:rPr lang="en-GB" sz="2000" dirty="0">
                <a:cs typeface="Arial" panose="020B0604020202020204" pitchFamily="34" charset="0"/>
              </a:rPr>
              <a:t>According to (Aliyinza, 2017), students at the college of computing and information sciences develop projects during their final year as a requirement for finishing their program. </a:t>
            </a:r>
          </a:p>
          <a:p>
            <a:pPr marL="0" indent="0">
              <a:buNone/>
            </a:pPr>
            <a:r>
              <a:rPr lang="en-GB" sz="2000" dirty="0">
                <a:cs typeface="Arial" panose="020B0604020202020204" pitchFamily="34" charset="0"/>
              </a:rPr>
              <a:t>A survey was carried out to study the current system. The purpose of the survey was to learn about the difficulties supervisors, coordinators, and students encounter when working on final year projects. From a total of about 24 supervisors, a sample of 10 supervisors was chosen (six from each program). </a:t>
            </a:r>
          </a:p>
          <a:p>
            <a:pPr marL="0" indent="0">
              <a:buNone/>
            </a:pPr>
            <a:endParaRPr lang="en-GB" sz="2000" dirty="0">
              <a:cs typeface="Arial" panose="020B0604020202020204" pitchFamily="34" charset="0"/>
            </a:endParaRPr>
          </a:p>
          <a:p>
            <a:pPr marL="0" indent="0">
              <a:buNone/>
            </a:pPr>
            <a:r>
              <a:rPr lang="en-GB" sz="2000" dirty="0">
                <a:cs typeface="Arial" panose="020B0604020202020204" pitchFamily="34" charset="0"/>
              </a:rPr>
              <a:t>The findings showed that due to hectic, supervisors are unable to monitor each group's progress individually. </a:t>
            </a:r>
          </a:p>
          <a:p>
            <a:r>
              <a:rPr lang="en-GB" sz="2000" dirty="0">
                <a:cs typeface="Arial" panose="020B0604020202020204" pitchFamily="34" charset="0"/>
              </a:rPr>
              <a:t>Students requested that a platform that records general topics discussion forum, tracks student supervisor communication, and enables projects to be uploaded be put in place. </a:t>
            </a:r>
          </a:p>
          <a:p>
            <a:r>
              <a:rPr lang="en-GB" sz="2000" dirty="0">
                <a:cs typeface="Arial" panose="020B0604020202020204" pitchFamily="34" charset="0"/>
              </a:rPr>
              <a:t>Another recommendation offered by students for enhancing accessibility was the flexibility to edit group information and archive work. </a:t>
            </a:r>
          </a:p>
          <a:p>
            <a:r>
              <a:rPr lang="en-GB" sz="2000" dirty="0">
                <a:cs typeface="Arial" panose="020B0604020202020204" pitchFamily="34" charset="0"/>
              </a:rPr>
              <a:t>Supervisors pointed out that,  a system that enables them to evaluate deliverables online will greatly cut down on the time and cost associated with printing.</a:t>
            </a:r>
            <a:endParaRPr lang="en-NG" sz="2000" dirty="0">
              <a:cs typeface="Arial" panose="020B0604020202020204" pitchFamily="34" charset="0"/>
            </a:endParaRPr>
          </a:p>
        </p:txBody>
      </p:sp>
    </p:spTree>
    <p:extLst>
      <p:ext uri="{BB962C8B-B14F-4D97-AF65-F5344CB8AC3E}">
        <p14:creationId xmlns:p14="http://schemas.microsoft.com/office/powerpoint/2010/main" val="1542513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492F-5D57-4B33-EB81-AA588644896A}"/>
              </a:ext>
            </a:extLst>
          </p:cNvPr>
          <p:cNvSpPr>
            <a:spLocks noGrp="1"/>
          </p:cNvSpPr>
          <p:nvPr>
            <p:ph type="title"/>
          </p:nvPr>
        </p:nvSpPr>
        <p:spPr>
          <a:xfrm>
            <a:off x="838200" y="365125"/>
            <a:ext cx="10515600" cy="582729"/>
          </a:xfrm>
        </p:spPr>
        <p:txBody>
          <a:bodyPr>
            <a:normAutofit fontScale="90000"/>
          </a:bodyPr>
          <a:lstStyle/>
          <a:p>
            <a:r>
              <a:rPr lang="en-GB" dirty="0"/>
              <a:t>Literature Review – Gaps to the Study</a:t>
            </a:r>
            <a:endParaRPr lang="en-NG" dirty="0"/>
          </a:p>
        </p:txBody>
      </p:sp>
      <p:sp>
        <p:nvSpPr>
          <p:cNvPr id="3" name="Content Placeholder 2">
            <a:extLst>
              <a:ext uri="{FF2B5EF4-FFF2-40B4-BE49-F238E27FC236}">
                <a16:creationId xmlns:a16="http://schemas.microsoft.com/office/drawing/2014/main" id="{4B46973F-9128-8038-759F-E8604DA441D3}"/>
              </a:ext>
            </a:extLst>
          </p:cNvPr>
          <p:cNvSpPr>
            <a:spLocks noGrp="1"/>
          </p:cNvSpPr>
          <p:nvPr>
            <p:ph idx="1"/>
          </p:nvPr>
        </p:nvSpPr>
        <p:spPr>
          <a:xfrm>
            <a:off x="838199" y="1237785"/>
            <a:ext cx="11060151" cy="5255090"/>
          </a:xfrm>
        </p:spPr>
        <p:txBody>
          <a:bodyPr>
            <a:noAutofit/>
          </a:bodyPr>
          <a:lstStyle/>
          <a:p>
            <a:pPr marL="0" marR="288290" indent="0">
              <a:lnSpc>
                <a:spcPct val="200000"/>
              </a:lnSpc>
              <a:spcBef>
                <a:spcPts val="100"/>
              </a:spcBef>
              <a:spcAft>
                <a:spcPts val="100"/>
              </a:spcAft>
              <a:buNone/>
            </a:pPr>
            <a:r>
              <a:rPr lang="en" sz="2000" dirty="0">
                <a:effectLst/>
                <a:ea typeface="Times New Roman" panose="02020603050405020304" pitchFamily="18" charset="0"/>
                <a:cs typeface="Arial" panose="020B0604020202020204" pitchFamily="34" charset="0"/>
              </a:rPr>
              <a:t>To introduce some level of improvements to the current systems, the following gaps have been identified through the study of the reviewed literature.  </a:t>
            </a:r>
          </a:p>
          <a:p>
            <a:pPr marR="288290">
              <a:lnSpc>
                <a:spcPct val="200000"/>
              </a:lnSpc>
              <a:spcBef>
                <a:spcPts val="100"/>
              </a:spcBef>
              <a:spcAft>
                <a:spcPts val="100"/>
              </a:spcAft>
              <a:buFont typeface="Wingdings" panose="05000000000000000000" pitchFamily="2" charset="2"/>
              <a:buChar char="Ø"/>
            </a:pPr>
            <a:r>
              <a:rPr lang="en" sz="2000" dirty="0">
                <a:effectLst/>
                <a:ea typeface="Times New Roman" panose="02020603050405020304" pitchFamily="18" charset="0"/>
                <a:cs typeface="Arial" panose="020B0604020202020204" pitchFamily="34" charset="0"/>
              </a:rPr>
              <a:t>Little to no emphasis was made on providing modules for sharing software development repositories</a:t>
            </a:r>
            <a:r>
              <a:rPr lang="en-GB" sz="2000" dirty="0">
                <a:effectLst/>
                <a:ea typeface="Times New Roman" panose="02020603050405020304" pitchFamily="18" charset="0"/>
                <a:cs typeface="Arial" panose="020B0604020202020204" pitchFamily="34" charset="0"/>
              </a:rPr>
              <a:t>.</a:t>
            </a:r>
          </a:p>
          <a:p>
            <a:pPr marR="288290">
              <a:lnSpc>
                <a:spcPct val="200000"/>
              </a:lnSpc>
              <a:spcBef>
                <a:spcPts val="100"/>
              </a:spcBef>
              <a:spcAft>
                <a:spcPts val="100"/>
              </a:spcAft>
              <a:buFont typeface="Wingdings" panose="05000000000000000000" pitchFamily="2" charset="2"/>
              <a:buChar char="Ø"/>
            </a:pPr>
            <a:r>
              <a:rPr lang="en" sz="2000" dirty="0">
                <a:effectLst/>
                <a:ea typeface="Times New Roman" panose="02020603050405020304" pitchFamily="18" charset="0"/>
                <a:cs typeface="Arial" panose="020B0604020202020204" pitchFamily="34" charset="0"/>
              </a:rPr>
              <a:t>Providing modules for submitting deliverables should be sub-divided into stages </a:t>
            </a:r>
            <a:r>
              <a:rPr lang="en-GB" sz="2000" dirty="0">
                <a:ea typeface="Times New Roman" panose="02020603050405020304" pitchFamily="18" charset="0"/>
                <a:cs typeface="Arial" panose="020B0604020202020204" pitchFamily="34" charset="0"/>
              </a:rPr>
              <a:t>inn order to improve performance evaluation accuracy through </a:t>
            </a:r>
            <a:r>
              <a:rPr lang="en" sz="2000" dirty="0">
                <a:effectLst/>
                <a:ea typeface="Times New Roman" panose="02020603050405020304" pitchFamily="18" charset="0"/>
                <a:cs typeface="Arial" panose="020B0604020202020204" pitchFamily="34" charset="0"/>
              </a:rPr>
              <a:t>provision of sub-modules for each submission.</a:t>
            </a:r>
          </a:p>
          <a:p>
            <a:pPr marR="288290">
              <a:lnSpc>
                <a:spcPct val="200000"/>
              </a:lnSpc>
              <a:spcBef>
                <a:spcPts val="100"/>
              </a:spcBef>
              <a:spcAft>
                <a:spcPts val="100"/>
              </a:spcAft>
              <a:buFont typeface="Wingdings" panose="05000000000000000000" pitchFamily="2" charset="2"/>
              <a:buChar char="Ø"/>
            </a:pPr>
            <a:r>
              <a:rPr lang="en" sz="2000" dirty="0">
                <a:ea typeface="Times New Roman" panose="02020603050405020304" pitchFamily="18" charset="0"/>
                <a:cs typeface="Arial" panose="020B0604020202020204" pitchFamily="34" charset="0"/>
              </a:rPr>
              <a:t>Providing a grading module where student performance can be associated with points.</a:t>
            </a:r>
          </a:p>
          <a:p>
            <a:pPr marL="0" marR="288290" indent="0">
              <a:lnSpc>
                <a:spcPct val="200000"/>
              </a:lnSpc>
              <a:spcBef>
                <a:spcPts val="100"/>
              </a:spcBef>
              <a:spcAft>
                <a:spcPts val="100"/>
              </a:spcAft>
              <a:buNone/>
            </a:pPr>
            <a:r>
              <a:rPr lang="en-GB" sz="2000" b="1" dirty="0">
                <a:effectLst/>
                <a:ea typeface="Times New Roman" panose="02020603050405020304" pitchFamily="18" charset="0"/>
                <a:cs typeface="Arial" panose="020B0604020202020204" pitchFamily="34" charset="0"/>
              </a:rPr>
              <a:t> This system will provide modules that will meet the outlined gaps.</a:t>
            </a:r>
            <a:endParaRPr lang="en-GB" sz="2000" b="1" dirty="0">
              <a:ea typeface="Times New Roman" panose="02020603050405020304" pitchFamily="18" charset="0"/>
              <a:cs typeface="Arial" panose="020B0604020202020204" pitchFamily="34" charset="0"/>
            </a:endParaRPr>
          </a:p>
          <a:p>
            <a:pPr marL="0" marR="288290" indent="0">
              <a:lnSpc>
                <a:spcPct val="200000"/>
              </a:lnSpc>
              <a:spcBef>
                <a:spcPts val="100"/>
              </a:spcBef>
              <a:spcAft>
                <a:spcPts val="100"/>
              </a:spcAft>
              <a:buNone/>
            </a:pPr>
            <a:endParaRPr lang="en-NG" sz="2000" dirty="0">
              <a:effectLst/>
              <a:ea typeface="Times New Roman" panose="02020603050405020304" pitchFamily="18" charset="0"/>
              <a:cs typeface="Arial" panose="020B0604020202020204" pitchFamily="34" charset="0"/>
            </a:endParaRPr>
          </a:p>
          <a:p>
            <a:endParaRPr lang="en-NG" sz="2000" dirty="0">
              <a:cs typeface="Arial" panose="020B0604020202020204" pitchFamily="34" charset="0"/>
            </a:endParaRPr>
          </a:p>
        </p:txBody>
      </p:sp>
    </p:spTree>
    <p:extLst>
      <p:ext uri="{BB962C8B-B14F-4D97-AF65-F5344CB8AC3E}">
        <p14:creationId xmlns:p14="http://schemas.microsoft.com/office/powerpoint/2010/main" val="2603424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492F-5D57-4B33-EB81-AA588644896A}"/>
              </a:ext>
            </a:extLst>
          </p:cNvPr>
          <p:cNvSpPr>
            <a:spLocks noGrp="1"/>
          </p:cNvSpPr>
          <p:nvPr>
            <p:ph type="title"/>
          </p:nvPr>
        </p:nvSpPr>
        <p:spPr>
          <a:xfrm>
            <a:off x="479503" y="365126"/>
            <a:ext cx="10515600" cy="415460"/>
          </a:xfrm>
        </p:spPr>
        <p:txBody>
          <a:bodyPr>
            <a:normAutofit fontScale="90000"/>
          </a:bodyPr>
          <a:lstStyle/>
          <a:p>
            <a:r>
              <a:rPr lang="en-GB" dirty="0"/>
              <a:t>System Analysis and Design – Research Design</a:t>
            </a:r>
            <a:endParaRPr lang="en-NG" dirty="0"/>
          </a:p>
        </p:txBody>
      </p:sp>
      <p:sp>
        <p:nvSpPr>
          <p:cNvPr id="3" name="Content Placeholder 2">
            <a:extLst>
              <a:ext uri="{FF2B5EF4-FFF2-40B4-BE49-F238E27FC236}">
                <a16:creationId xmlns:a16="http://schemas.microsoft.com/office/drawing/2014/main" id="{4B46973F-9128-8038-759F-E8604DA441D3}"/>
              </a:ext>
            </a:extLst>
          </p:cNvPr>
          <p:cNvSpPr>
            <a:spLocks noGrp="1"/>
          </p:cNvSpPr>
          <p:nvPr>
            <p:ph idx="1"/>
          </p:nvPr>
        </p:nvSpPr>
        <p:spPr>
          <a:xfrm>
            <a:off x="239751" y="961868"/>
            <a:ext cx="11712497" cy="5531006"/>
          </a:xfrm>
        </p:spPr>
        <p:txBody>
          <a:bodyPr>
            <a:normAutofit/>
          </a:bodyPr>
          <a:lstStyle/>
          <a:p>
            <a:pPr marL="0" indent="0">
              <a:buNone/>
            </a:pPr>
            <a:r>
              <a:rPr lang="en-GB" sz="2000" dirty="0"/>
              <a:t>The Iterative model will be used because of its tendency to produce early and periodic results, it is easy to measure software development progress, it has a less expensive effect on incorporating modifications at this early stage of software development/implementation, and it is easier to manage risks. The iterative process involves a continuous cycle of planning, analysis, implementation, testing and evaluation.</a:t>
            </a:r>
          </a:p>
          <a:p>
            <a:pPr marL="0" indent="0">
              <a:buNone/>
            </a:pPr>
            <a:endParaRPr lang="en-GB" sz="2000" dirty="0"/>
          </a:p>
          <a:p>
            <a:pPr marL="457200" indent="-457200">
              <a:buFont typeface="+mj-lt"/>
              <a:buAutoNum type="arabicPeriod"/>
            </a:pPr>
            <a:r>
              <a:rPr lang="en-GB" sz="2000" b="1" dirty="0"/>
              <a:t>PLANNING: </a:t>
            </a:r>
            <a:r>
              <a:rPr lang="en-GB" sz="2000" dirty="0"/>
              <a:t>A timeframe and plan for the initial iterative cycle are made, together with an explanation of the fundamental needs.</a:t>
            </a:r>
          </a:p>
          <a:p>
            <a:pPr marL="457200" indent="-457200">
              <a:buFont typeface="+mj-lt"/>
              <a:buAutoNum type="arabicPeriod"/>
            </a:pPr>
            <a:r>
              <a:rPr lang="en-GB" sz="2000" b="1" dirty="0"/>
              <a:t>ANALYSIS</a:t>
            </a:r>
            <a:r>
              <a:rPr lang="en-GB" sz="2000" dirty="0"/>
              <a:t>: Models and technical requirements will be generated together with a working schematic that satisfies the requirements after identifying system needs and conducting some feasibility analysis.</a:t>
            </a:r>
          </a:p>
          <a:p>
            <a:pPr marL="457200" indent="-457200">
              <a:buFont typeface="+mj-lt"/>
              <a:buAutoNum type="arabicPeriod"/>
            </a:pPr>
            <a:r>
              <a:rPr lang="en-GB" sz="2000" dirty="0"/>
              <a:t> </a:t>
            </a:r>
            <a:r>
              <a:rPr lang="en-GB" sz="2000" b="1" dirty="0"/>
              <a:t>IMPLEMENTATION</a:t>
            </a:r>
            <a:r>
              <a:rPr lang="en-GB" sz="2000" dirty="0"/>
              <a:t>: During this phase, code execution will be used to create the required design and system functionalities.</a:t>
            </a:r>
          </a:p>
          <a:p>
            <a:pPr marL="457200" indent="-457200">
              <a:buFont typeface="+mj-lt"/>
              <a:buAutoNum type="arabicPeriod"/>
            </a:pPr>
            <a:r>
              <a:rPr lang="en-GB" sz="2000" b="1" dirty="0"/>
              <a:t>TESTING</a:t>
            </a:r>
            <a:r>
              <a:rPr lang="en-GB" sz="2000" dirty="0"/>
              <a:t>: During this phase, errors are found and acknowledged so they can be corrected and system requirements can be more precisely met.</a:t>
            </a:r>
          </a:p>
          <a:p>
            <a:pPr marL="457200" indent="-457200">
              <a:buFont typeface="+mj-lt"/>
              <a:buAutoNum type="arabicPeriod"/>
            </a:pPr>
            <a:r>
              <a:rPr lang="en-GB" sz="2000" b="1" dirty="0"/>
              <a:t>EVALUATION:</a:t>
            </a:r>
            <a:r>
              <a:rPr lang="en-GB" sz="2000" dirty="0"/>
              <a:t> Project stakeholders assess the project's current status and contrast this iteration with the specifications and goals set out.</a:t>
            </a:r>
          </a:p>
        </p:txBody>
      </p:sp>
    </p:spTree>
    <p:extLst>
      <p:ext uri="{BB962C8B-B14F-4D97-AF65-F5344CB8AC3E}">
        <p14:creationId xmlns:p14="http://schemas.microsoft.com/office/powerpoint/2010/main" val="4168047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492F-5D57-4B33-EB81-AA588644896A}"/>
              </a:ext>
            </a:extLst>
          </p:cNvPr>
          <p:cNvSpPr>
            <a:spLocks noGrp="1"/>
          </p:cNvSpPr>
          <p:nvPr>
            <p:ph type="title"/>
          </p:nvPr>
        </p:nvSpPr>
        <p:spPr>
          <a:xfrm>
            <a:off x="838200" y="365126"/>
            <a:ext cx="10515600" cy="471215"/>
          </a:xfrm>
        </p:spPr>
        <p:txBody>
          <a:bodyPr>
            <a:noAutofit/>
          </a:bodyPr>
          <a:lstStyle/>
          <a:p>
            <a:r>
              <a:rPr lang="en-GB" sz="3600" dirty="0"/>
              <a:t>System Analysis and Design</a:t>
            </a:r>
            <a:endParaRPr lang="en-NG" sz="3600" dirty="0"/>
          </a:p>
        </p:txBody>
      </p:sp>
      <p:sp>
        <p:nvSpPr>
          <p:cNvPr id="3" name="Content Placeholder 2">
            <a:extLst>
              <a:ext uri="{FF2B5EF4-FFF2-40B4-BE49-F238E27FC236}">
                <a16:creationId xmlns:a16="http://schemas.microsoft.com/office/drawing/2014/main" id="{4B46973F-9128-8038-759F-E8604DA441D3}"/>
              </a:ext>
            </a:extLst>
          </p:cNvPr>
          <p:cNvSpPr>
            <a:spLocks noGrp="1"/>
          </p:cNvSpPr>
          <p:nvPr>
            <p:ph sz="half" idx="1"/>
          </p:nvPr>
        </p:nvSpPr>
        <p:spPr>
          <a:xfrm>
            <a:off x="838200" y="994701"/>
            <a:ext cx="5181600" cy="5640275"/>
          </a:xfrm>
        </p:spPr>
        <p:txBody>
          <a:bodyPr>
            <a:noAutofit/>
          </a:bodyPr>
          <a:lstStyle/>
          <a:p>
            <a:pPr marL="0" marR="288290" lvl="0" indent="0">
              <a:lnSpc>
                <a:spcPct val="200000"/>
              </a:lnSpc>
              <a:spcBef>
                <a:spcPts val="100"/>
              </a:spcBef>
              <a:spcAft>
                <a:spcPts val="100"/>
              </a:spcAft>
              <a:buNone/>
            </a:pPr>
            <a:r>
              <a:rPr lang="en" sz="1600" b="1" u="sng" dirty="0">
                <a:effectLst/>
                <a:ea typeface="Arial" panose="020B0604020202020204" pitchFamily="34" charset="0"/>
                <a:cs typeface="Arial" panose="020B0604020202020204" pitchFamily="34" charset="0"/>
              </a:rPr>
              <a:t>FUNCTIONAL REQUIREMENTS</a:t>
            </a:r>
          </a:p>
          <a:p>
            <a:pPr marL="342900" marR="288290" lvl="0" indent="-342900">
              <a:lnSpc>
                <a:spcPct val="200000"/>
              </a:lnSpc>
              <a:spcBef>
                <a:spcPts val="100"/>
              </a:spcBef>
              <a:spcAft>
                <a:spcPts val="100"/>
              </a:spcAft>
              <a:buFont typeface="+mj-lt"/>
              <a:buAutoNum type="arabicPeriod"/>
            </a:pPr>
            <a:r>
              <a:rPr lang="en" sz="1600" dirty="0">
                <a:effectLst/>
                <a:ea typeface="Arial" panose="020B0604020202020204" pitchFamily="34" charset="0"/>
                <a:cs typeface="Arial" panose="020B0604020202020204" pitchFamily="34" charset="0"/>
              </a:rPr>
              <a:t>Signup modules.</a:t>
            </a:r>
          </a:p>
          <a:p>
            <a:pPr marL="342900" marR="288290" lvl="0" indent="-342900">
              <a:lnSpc>
                <a:spcPct val="200000"/>
              </a:lnSpc>
              <a:spcBef>
                <a:spcPts val="100"/>
              </a:spcBef>
              <a:spcAft>
                <a:spcPts val="100"/>
              </a:spcAft>
              <a:buFont typeface="+mj-lt"/>
              <a:buAutoNum type="arabicPeriod"/>
            </a:pPr>
            <a:r>
              <a:rPr lang="en" sz="1600" dirty="0">
                <a:effectLst/>
                <a:ea typeface="Arial" panose="020B0604020202020204" pitchFamily="34" charset="0"/>
                <a:cs typeface="Arial" panose="020B0604020202020204" pitchFamily="34" charset="0"/>
              </a:rPr>
              <a:t>Login modules.</a:t>
            </a:r>
            <a:endParaRPr lang="en-NG" sz="16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mj-lt"/>
              <a:buAutoNum type="arabicPeriod"/>
            </a:pPr>
            <a:r>
              <a:rPr lang="en" sz="1600" dirty="0">
                <a:effectLst/>
                <a:ea typeface="Arial" panose="020B0604020202020204" pitchFamily="34" charset="0"/>
                <a:cs typeface="Arial" panose="020B0604020202020204" pitchFamily="34" charset="0"/>
              </a:rPr>
              <a:t>The supervisor dashboard module.</a:t>
            </a:r>
            <a:endParaRPr lang="en-NG" sz="16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mj-lt"/>
              <a:buAutoNum type="arabicPeriod"/>
            </a:pPr>
            <a:r>
              <a:rPr lang="en" sz="1600" dirty="0">
                <a:effectLst/>
                <a:ea typeface="Arial" panose="020B0604020202020204" pitchFamily="34" charset="0"/>
                <a:cs typeface="Arial" panose="020B0604020202020204" pitchFamily="34" charset="0"/>
              </a:rPr>
              <a:t>The student dashboard module.</a:t>
            </a:r>
            <a:endParaRPr lang="en-NG" sz="16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mj-lt"/>
              <a:buAutoNum type="arabicPeriod"/>
            </a:pPr>
            <a:r>
              <a:rPr lang="en" sz="1600" dirty="0">
                <a:effectLst/>
                <a:ea typeface="Arial" panose="020B0604020202020204" pitchFamily="34" charset="0"/>
                <a:cs typeface="Arial" panose="020B0604020202020204" pitchFamily="34" charset="0"/>
              </a:rPr>
              <a:t>Supervisor views.</a:t>
            </a:r>
          </a:p>
          <a:p>
            <a:pPr marL="342900" marR="288290" lvl="0" indent="-342900">
              <a:lnSpc>
                <a:spcPct val="200000"/>
              </a:lnSpc>
              <a:spcBef>
                <a:spcPts val="100"/>
              </a:spcBef>
              <a:spcAft>
                <a:spcPts val="100"/>
              </a:spcAft>
              <a:buFont typeface="+mj-lt"/>
              <a:buAutoNum type="arabicPeriod"/>
            </a:pPr>
            <a:r>
              <a:rPr lang="en" sz="1600" dirty="0">
                <a:effectLst/>
                <a:ea typeface="Arial" panose="020B0604020202020204" pitchFamily="34" charset="0"/>
                <a:cs typeface="Arial" panose="020B0604020202020204" pitchFamily="34" charset="0"/>
              </a:rPr>
              <a:t>Student views.</a:t>
            </a:r>
            <a:endParaRPr lang="en-NG" sz="16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mj-lt"/>
              <a:buAutoNum type="arabicPeriod"/>
            </a:pPr>
            <a:r>
              <a:rPr lang="en" sz="1600" dirty="0">
                <a:effectLst/>
                <a:ea typeface="Arial" panose="020B0604020202020204" pitchFamily="34" charset="0"/>
                <a:cs typeface="Arial" panose="020B0604020202020204" pitchFamily="34" charset="0"/>
              </a:rPr>
              <a:t>Project progress module.</a:t>
            </a:r>
          </a:p>
          <a:p>
            <a:pPr marL="342900" marR="288290" lvl="0" indent="-342900">
              <a:lnSpc>
                <a:spcPct val="200000"/>
              </a:lnSpc>
              <a:spcBef>
                <a:spcPts val="100"/>
              </a:spcBef>
              <a:spcAft>
                <a:spcPts val="100"/>
              </a:spcAft>
              <a:buFont typeface="+mj-lt"/>
              <a:buAutoNum type="arabicPeriod"/>
            </a:pPr>
            <a:r>
              <a:rPr lang="en" sz="1600" dirty="0">
                <a:effectLst/>
                <a:ea typeface="Arial" panose="020B0604020202020204" pitchFamily="34" charset="0"/>
                <a:cs typeface="Arial" panose="020B0604020202020204" pitchFamily="34" charset="0"/>
              </a:rPr>
              <a:t>Grading module.</a:t>
            </a:r>
            <a:endParaRPr lang="en-NG" sz="16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mj-lt"/>
              <a:buAutoNum type="arabicPeriod"/>
            </a:pPr>
            <a:r>
              <a:rPr lang="en" sz="1600" dirty="0">
                <a:effectLst/>
                <a:ea typeface="Arial" panose="020B0604020202020204" pitchFamily="34" charset="0"/>
                <a:cs typeface="Arial" panose="020B0604020202020204" pitchFamily="34" charset="0"/>
              </a:rPr>
              <a:t>Software sharing module.</a:t>
            </a:r>
            <a:endParaRPr lang="en-NG" sz="16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mj-lt"/>
              <a:buAutoNum type="arabicPeriod"/>
            </a:pPr>
            <a:r>
              <a:rPr lang="en" sz="1600" dirty="0">
                <a:effectLst/>
                <a:ea typeface="Arial" panose="020B0604020202020204" pitchFamily="34" charset="0"/>
                <a:cs typeface="Arial" panose="020B0604020202020204" pitchFamily="34" charset="0"/>
              </a:rPr>
              <a:t>Submission module.</a:t>
            </a:r>
            <a:endParaRPr lang="en-NG" sz="1600" dirty="0">
              <a:effectLst/>
              <a:ea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652D73B2-20D8-507A-5262-6DA5ECECCB21}"/>
              </a:ext>
            </a:extLst>
          </p:cNvPr>
          <p:cNvSpPr>
            <a:spLocks noGrp="1"/>
          </p:cNvSpPr>
          <p:nvPr>
            <p:ph sz="half" idx="2"/>
          </p:nvPr>
        </p:nvSpPr>
        <p:spPr>
          <a:xfrm>
            <a:off x="6019800" y="994701"/>
            <a:ext cx="5181600" cy="5110433"/>
          </a:xfrm>
        </p:spPr>
        <p:txBody>
          <a:bodyPr>
            <a:noAutofit/>
          </a:bodyPr>
          <a:lstStyle/>
          <a:p>
            <a:pPr marR="288290" indent="0">
              <a:lnSpc>
                <a:spcPct val="200000"/>
              </a:lnSpc>
              <a:spcBef>
                <a:spcPts val="100"/>
              </a:spcBef>
              <a:spcAft>
                <a:spcPts val="100"/>
              </a:spcAft>
              <a:buNone/>
            </a:pPr>
            <a:r>
              <a:rPr lang="en-US" sz="1600" b="1" u="sng" dirty="0">
                <a:effectLst/>
                <a:ea typeface="Arial" panose="020B0604020202020204" pitchFamily="34" charset="0"/>
                <a:cs typeface="Arial" panose="020B0604020202020204" pitchFamily="34" charset="0"/>
              </a:rPr>
              <a:t>NON-FUNCTIONAL REQUIREMENTS</a:t>
            </a:r>
            <a:endParaRPr lang="en-NG" sz="1600" u="sng"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mj-lt"/>
              <a:buAutoNum type="arabicPeriod"/>
            </a:pPr>
            <a:r>
              <a:rPr lang="en-US" sz="1600" dirty="0">
                <a:effectLst/>
                <a:ea typeface="Arial" panose="020B0604020202020204" pitchFamily="34" charset="0"/>
                <a:cs typeface="Arial" panose="020B0604020202020204" pitchFamily="34" charset="0"/>
              </a:rPr>
              <a:t>Each project super-stage will have time spans attached to them for due completion</a:t>
            </a:r>
            <a:r>
              <a:rPr lang="en-GB" sz="1600" dirty="0">
                <a:effectLst/>
                <a:ea typeface="Arial" panose="020B0604020202020204" pitchFamily="34" charset="0"/>
                <a:cs typeface="Arial" panose="020B0604020202020204" pitchFamily="34" charset="0"/>
              </a:rPr>
              <a:t>.</a:t>
            </a:r>
            <a:endParaRPr lang="en-NG" sz="16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mj-lt"/>
              <a:buAutoNum type="arabicPeriod"/>
            </a:pPr>
            <a:r>
              <a:rPr lang="en" sz="1600" dirty="0">
                <a:effectLst/>
                <a:ea typeface="Arial" panose="020B0604020202020204" pitchFamily="34" charset="0"/>
                <a:cs typeface="Arial" panose="020B0604020202020204" pitchFamily="34" charset="0"/>
              </a:rPr>
              <a:t>The points in the grading module can later be converted to a form of CA at the decision of the department.</a:t>
            </a:r>
            <a:endParaRPr lang="en-NG" sz="16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mj-lt"/>
              <a:buAutoNum type="arabicPeriod"/>
            </a:pPr>
            <a:r>
              <a:rPr lang="en" sz="1600" dirty="0">
                <a:effectLst/>
                <a:ea typeface="Arial" panose="020B0604020202020204" pitchFamily="34" charset="0"/>
                <a:cs typeface="Arial" panose="020B0604020202020204" pitchFamily="34" charset="0"/>
              </a:rPr>
              <a:t>The software sharing module will only provide a platform to share code repository links such as GitHub.</a:t>
            </a:r>
            <a:endParaRPr lang="en-NG" sz="1600" dirty="0">
              <a:effectLst/>
              <a:ea typeface="Arial" panose="020B0604020202020204" pitchFamily="34" charset="0"/>
              <a:cs typeface="Arial" panose="020B0604020202020204" pitchFamily="34" charset="0"/>
            </a:endParaRPr>
          </a:p>
          <a:p>
            <a:endParaRPr lang="en-NG" sz="1600" dirty="0">
              <a:cs typeface="Arial" panose="020B0604020202020204" pitchFamily="34" charset="0"/>
            </a:endParaRPr>
          </a:p>
        </p:txBody>
      </p:sp>
    </p:spTree>
    <p:extLst>
      <p:ext uri="{BB962C8B-B14F-4D97-AF65-F5344CB8AC3E}">
        <p14:creationId xmlns:p14="http://schemas.microsoft.com/office/powerpoint/2010/main" val="2397188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492F-5D57-4B33-EB81-AA588644896A}"/>
              </a:ext>
            </a:extLst>
          </p:cNvPr>
          <p:cNvSpPr>
            <a:spLocks noGrp="1"/>
          </p:cNvSpPr>
          <p:nvPr>
            <p:ph type="title"/>
          </p:nvPr>
        </p:nvSpPr>
        <p:spPr>
          <a:xfrm>
            <a:off x="838200" y="365125"/>
            <a:ext cx="10515600" cy="582729"/>
          </a:xfrm>
        </p:spPr>
        <p:txBody>
          <a:bodyPr>
            <a:normAutofit fontScale="90000"/>
          </a:bodyPr>
          <a:lstStyle/>
          <a:p>
            <a:r>
              <a:rPr lang="en-GB" dirty="0"/>
              <a:t>System Analysis and Design – Model Diagram</a:t>
            </a:r>
            <a:endParaRPr lang="en-NG" dirty="0"/>
          </a:p>
        </p:txBody>
      </p:sp>
      <p:pic>
        <p:nvPicPr>
          <p:cNvPr id="4" name="Content Placeholder 3">
            <a:extLst>
              <a:ext uri="{FF2B5EF4-FFF2-40B4-BE49-F238E27FC236}">
                <a16:creationId xmlns:a16="http://schemas.microsoft.com/office/drawing/2014/main" id="{FFA2D551-9344-6902-318B-EE66E0E92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143" y="1450638"/>
            <a:ext cx="10936226" cy="4829849"/>
          </a:xfrm>
          <a:prstGeom prst="rect">
            <a:avLst/>
          </a:prstGeom>
        </p:spPr>
      </p:pic>
    </p:spTree>
    <p:extLst>
      <p:ext uri="{BB962C8B-B14F-4D97-AF65-F5344CB8AC3E}">
        <p14:creationId xmlns:p14="http://schemas.microsoft.com/office/powerpoint/2010/main" val="349446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492F-5D57-4B33-EB81-AA588644896A}"/>
              </a:ext>
            </a:extLst>
          </p:cNvPr>
          <p:cNvSpPr>
            <a:spLocks noGrp="1"/>
          </p:cNvSpPr>
          <p:nvPr>
            <p:ph type="title"/>
          </p:nvPr>
        </p:nvSpPr>
        <p:spPr>
          <a:xfrm>
            <a:off x="838200" y="365125"/>
            <a:ext cx="10515600" cy="582729"/>
          </a:xfrm>
        </p:spPr>
        <p:txBody>
          <a:bodyPr>
            <a:noAutofit/>
          </a:bodyPr>
          <a:lstStyle/>
          <a:p>
            <a:r>
              <a:rPr lang="en-GB" sz="3600" dirty="0"/>
              <a:t>System Analysis and Design – UML Use Case Diagram</a:t>
            </a:r>
            <a:endParaRPr lang="en-NG" sz="3600" dirty="0"/>
          </a:p>
        </p:txBody>
      </p:sp>
      <p:pic>
        <p:nvPicPr>
          <p:cNvPr id="7" name="Content Placeholder 6">
            <a:extLst>
              <a:ext uri="{FF2B5EF4-FFF2-40B4-BE49-F238E27FC236}">
                <a16:creationId xmlns:a16="http://schemas.microsoft.com/office/drawing/2014/main" id="{A425393F-E935-9720-82C7-0042A8E019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3705" y="1334971"/>
            <a:ext cx="3644590" cy="5045308"/>
          </a:xfrm>
          <a:prstGeom prst="rect">
            <a:avLst/>
          </a:prstGeom>
        </p:spPr>
      </p:pic>
    </p:spTree>
    <p:extLst>
      <p:ext uri="{BB962C8B-B14F-4D97-AF65-F5344CB8AC3E}">
        <p14:creationId xmlns:p14="http://schemas.microsoft.com/office/powerpoint/2010/main" val="353045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492F-5D57-4B33-EB81-AA588644896A}"/>
              </a:ext>
            </a:extLst>
          </p:cNvPr>
          <p:cNvSpPr>
            <a:spLocks noGrp="1"/>
          </p:cNvSpPr>
          <p:nvPr>
            <p:ph type="title"/>
          </p:nvPr>
        </p:nvSpPr>
        <p:spPr>
          <a:xfrm>
            <a:off x="646771" y="406865"/>
            <a:ext cx="10515600" cy="582729"/>
          </a:xfrm>
        </p:spPr>
        <p:txBody>
          <a:bodyPr>
            <a:normAutofit fontScale="90000"/>
          </a:bodyPr>
          <a:lstStyle/>
          <a:p>
            <a:r>
              <a:rPr lang="en-GB" dirty="0"/>
              <a:t>Implementation Overview</a:t>
            </a:r>
            <a:endParaRPr lang="en-NG" dirty="0"/>
          </a:p>
        </p:txBody>
      </p:sp>
      <p:sp>
        <p:nvSpPr>
          <p:cNvPr id="3" name="Content Placeholder 2">
            <a:extLst>
              <a:ext uri="{FF2B5EF4-FFF2-40B4-BE49-F238E27FC236}">
                <a16:creationId xmlns:a16="http://schemas.microsoft.com/office/drawing/2014/main" id="{4B46973F-9128-8038-759F-E8604DA441D3}"/>
              </a:ext>
            </a:extLst>
          </p:cNvPr>
          <p:cNvSpPr>
            <a:spLocks noGrp="1"/>
          </p:cNvSpPr>
          <p:nvPr>
            <p:ph idx="1"/>
          </p:nvPr>
        </p:nvSpPr>
        <p:spPr>
          <a:xfrm>
            <a:off x="646771" y="1237785"/>
            <a:ext cx="11251579" cy="5255090"/>
          </a:xfrm>
        </p:spPr>
        <p:txBody>
          <a:bodyPr>
            <a:normAutofit fontScale="85000" lnSpcReduction="20000"/>
          </a:bodyPr>
          <a:lstStyle/>
          <a:p>
            <a:pPr marL="0" indent="0">
              <a:buNone/>
            </a:pPr>
            <a:r>
              <a:rPr lang="en-GB" sz="2000" dirty="0"/>
              <a:t>This is a web-based application i.e. it will be implemented on a website and will require some technical expertise on web development for the client-side and server-side.</a:t>
            </a:r>
          </a:p>
          <a:p>
            <a:pPr marL="0" indent="0">
              <a:buNone/>
            </a:pPr>
            <a:endParaRPr lang="en-GB" sz="2000" dirty="0"/>
          </a:p>
          <a:p>
            <a:pPr marL="0" indent="0">
              <a:buNone/>
            </a:pPr>
            <a:r>
              <a:rPr lang="en-GB" sz="2000" dirty="0"/>
              <a:t>The server-side </a:t>
            </a:r>
          </a:p>
          <a:p>
            <a:r>
              <a:rPr lang="en-GB" sz="2000" dirty="0"/>
              <a:t>JavaScript and Express will be used as the back-end framework. </a:t>
            </a:r>
          </a:p>
          <a:p>
            <a:r>
              <a:rPr lang="en-GB" sz="2000" dirty="0"/>
              <a:t>MongoDB will be used as the database system.</a:t>
            </a:r>
          </a:p>
          <a:p>
            <a:r>
              <a:rPr lang="en-GB" sz="2000" dirty="0"/>
              <a:t>The server-side will aim to configure the database models and create APIs to which data will be interacted with at the client-side. </a:t>
            </a:r>
          </a:p>
          <a:p>
            <a:r>
              <a:rPr lang="en" sz="2000" dirty="0">
                <a:effectLst/>
                <a:ea typeface="Arial" panose="020B0604020202020204" pitchFamily="34" charset="0"/>
                <a:cs typeface="Arial" panose="020B0604020202020204" pitchFamily="34" charset="0"/>
              </a:rPr>
              <a:t>Postman </a:t>
            </a:r>
            <a:r>
              <a:rPr lang="en" sz="2000" dirty="0">
                <a:ea typeface="Arial" panose="020B0604020202020204" pitchFamily="34" charset="0"/>
                <a:cs typeface="Arial" panose="020B0604020202020204" pitchFamily="34" charset="0"/>
              </a:rPr>
              <a:t>will be used to test these APIs upon application development.</a:t>
            </a:r>
            <a:endParaRPr lang="en-NG" sz="2000" u="sng" dirty="0">
              <a:effectLst/>
              <a:ea typeface="Arial" panose="020B0604020202020204" pitchFamily="34" charset="0"/>
              <a:cs typeface="Arial" panose="020B0604020202020204" pitchFamily="34" charset="0"/>
            </a:endParaRPr>
          </a:p>
          <a:p>
            <a:pPr marL="0" indent="0">
              <a:buNone/>
            </a:pPr>
            <a:endParaRPr lang="en-GB" sz="2000" dirty="0"/>
          </a:p>
          <a:p>
            <a:pPr marL="0" indent="0">
              <a:buNone/>
            </a:pPr>
            <a:r>
              <a:rPr lang="en-GB" sz="2000" dirty="0"/>
              <a:t>The client-side</a:t>
            </a:r>
          </a:p>
          <a:p>
            <a:r>
              <a:rPr lang="en-GB" sz="2000" dirty="0"/>
              <a:t>JavaScript will be used as its core scripting language. </a:t>
            </a:r>
          </a:p>
          <a:p>
            <a:r>
              <a:rPr lang="en-GB" sz="2000" dirty="0"/>
              <a:t>React JS will aid the development of the Single-Page-Application (SPA) which will aid easy routing and navigation on the website. </a:t>
            </a:r>
          </a:p>
          <a:p>
            <a:r>
              <a:rPr lang="en-GB" sz="2000" dirty="0"/>
              <a:t>The user-interface will be designed and data from the server-side APIs will be used to display information on the client-side that meet system requirements.</a:t>
            </a:r>
          </a:p>
          <a:p>
            <a:pPr marL="0" indent="0">
              <a:buNone/>
            </a:pPr>
            <a:endParaRPr lang="en-GB" sz="2000" dirty="0"/>
          </a:p>
          <a:p>
            <a:pPr marL="0" indent="0">
              <a:buNone/>
            </a:pPr>
            <a:r>
              <a:rPr lang="en-GB" sz="2000" dirty="0"/>
              <a:t>After development of the website. Testing will be done on the finished work before deciding if all necessary system requirements are met and ready to be deployed.</a:t>
            </a:r>
          </a:p>
        </p:txBody>
      </p:sp>
    </p:spTree>
    <p:extLst>
      <p:ext uri="{BB962C8B-B14F-4D97-AF65-F5344CB8AC3E}">
        <p14:creationId xmlns:p14="http://schemas.microsoft.com/office/powerpoint/2010/main" val="4215951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4A1B-7862-0772-FF90-4B5C3374A987}"/>
              </a:ext>
            </a:extLst>
          </p:cNvPr>
          <p:cNvSpPr>
            <a:spLocks noGrp="1"/>
          </p:cNvSpPr>
          <p:nvPr>
            <p:ph type="title"/>
          </p:nvPr>
        </p:nvSpPr>
        <p:spPr/>
        <p:txBody>
          <a:bodyPr/>
          <a:lstStyle/>
          <a:p>
            <a:r>
              <a:rPr lang="en-GB"/>
              <a:t>CONCLUSION</a:t>
            </a:r>
            <a:endParaRPr lang="en-NG"/>
          </a:p>
        </p:txBody>
      </p:sp>
      <p:sp>
        <p:nvSpPr>
          <p:cNvPr id="3" name="Content Placeholder 2">
            <a:extLst>
              <a:ext uri="{FF2B5EF4-FFF2-40B4-BE49-F238E27FC236}">
                <a16:creationId xmlns:a16="http://schemas.microsoft.com/office/drawing/2014/main" id="{B36C2EF6-F0D0-752D-A68E-9230F59D05DB}"/>
              </a:ext>
            </a:extLst>
          </p:cNvPr>
          <p:cNvSpPr>
            <a:spLocks noGrp="1"/>
          </p:cNvSpPr>
          <p:nvPr>
            <p:ph idx="1"/>
          </p:nvPr>
        </p:nvSpPr>
        <p:spPr/>
        <p:txBody>
          <a:bodyPr>
            <a:normAutofit/>
          </a:bodyPr>
          <a:lstStyle/>
          <a:p>
            <a:pPr marL="0" indent="0">
              <a:buNone/>
            </a:pPr>
            <a:r>
              <a:rPr lang="en-GB" sz="2000" dirty="0">
                <a:solidFill>
                  <a:srgbClr val="0F141C"/>
                </a:solidFill>
              </a:rPr>
              <a:t>The current system of managing final year projects at Babcock University is majorly implemented with manual methods of supervision.</a:t>
            </a:r>
          </a:p>
          <a:p>
            <a:pPr marL="0" indent="0">
              <a:buNone/>
            </a:pPr>
            <a:endParaRPr lang="en-GB" sz="2000" dirty="0">
              <a:solidFill>
                <a:srgbClr val="0F141C"/>
              </a:solidFill>
            </a:endParaRPr>
          </a:p>
          <a:p>
            <a:pPr marL="0" indent="0">
              <a:buNone/>
            </a:pPr>
            <a:r>
              <a:rPr lang="en-GB" sz="2000" dirty="0">
                <a:solidFill>
                  <a:srgbClr val="0F141C"/>
                </a:solidFill>
              </a:rPr>
              <a:t>The proposed study plans to </a:t>
            </a:r>
            <a:r>
              <a:rPr lang="en-GB" sz="2000" b="1" dirty="0">
                <a:solidFill>
                  <a:srgbClr val="0F141C"/>
                </a:solidFill>
              </a:rPr>
              <a:t>partially</a:t>
            </a:r>
            <a:r>
              <a:rPr lang="en-GB" sz="2000" dirty="0">
                <a:solidFill>
                  <a:srgbClr val="0F141C"/>
                </a:solidFill>
              </a:rPr>
              <a:t> eliminate the current manual system used as some aspect of manual labour are still needed to achieve the overall system solutions.</a:t>
            </a:r>
          </a:p>
          <a:p>
            <a:pPr marL="0" indent="0">
              <a:buNone/>
            </a:pPr>
            <a:endParaRPr lang="en-GB" sz="2000" b="0" dirty="0">
              <a:solidFill>
                <a:srgbClr val="0F141C"/>
              </a:solidFill>
              <a:effectLst/>
            </a:endParaRPr>
          </a:p>
          <a:p>
            <a:pPr marL="0" indent="0">
              <a:buNone/>
            </a:pPr>
            <a:r>
              <a:rPr lang="en-GB" sz="2000" b="0" dirty="0">
                <a:solidFill>
                  <a:srgbClr val="0F141C"/>
                </a:solidFill>
                <a:effectLst/>
              </a:rPr>
              <a:t>The primary goal of this project is to </a:t>
            </a:r>
            <a:r>
              <a:rPr lang="en" sz="2000" dirty="0">
                <a:effectLst/>
                <a:ea typeface="Arial" panose="020B0604020202020204" pitchFamily="34" charset="0"/>
              </a:rPr>
              <a:t>provide a comfortable, effective, dependable, and user-friendly platform that will make project supervision more effective and simple.</a:t>
            </a:r>
            <a:r>
              <a:rPr lang="en-GB" sz="2000" dirty="0">
                <a:solidFill>
                  <a:srgbClr val="0F141C"/>
                </a:solidFill>
                <a:ea typeface="Arial" panose="020B0604020202020204" pitchFamily="34" charset="0"/>
              </a:rPr>
              <a:t> </a:t>
            </a:r>
            <a:endParaRPr lang="en-NG" sz="2000" dirty="0"/>
          </a:p>
        </p:txBody>
      </p:sp>
    </p:spTree>
    <p:extLst>
      <p:ext uri="{BB962C8B-B14F-4D97-AF65-F5344CB8AC3E}">
        <p14:creationId xmlns:p14="http://schemas.microsoft.com/office/powerpoint/2010/main" val="250833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F671-A8F8-1A03-5A79-CA0A21DFFEA2}"/>
              </a:ext>
            </a:extLst>
          </p:cNvPr>
          <p:cNvSpPr>
            <a:spLocks noGrp="1"/>
          </p:cNvSpPr>
          <p:nvPr>
            <p:ph type="title"/>
          </p:nvPr>
        </p:nvSpPr>
        <p:spPr>
          <a:xfrm>
            <a:off x="838200" y="365126"/>
            <a:ext cx="10515600" cy="504670"/>
          </a:xfrm>
        </p:spPr>
        <p:txBody>
          <a:bodyPr>
            <a:normAutofit fontScale="90000"/>
          </a:bodyPr>
          <a:lstStyle/>
          <a:p>
            <a:r>
              <a:rPr lang="en-GB" dirty="0"/>
              <a:t>References</a:t>
            </a:r>
            <a:endParaRPr lang="en-NG" dirty="0"/>
          </a:p>
        </p:txBody>
      </p:sp>
      <p:sp>
        <p:nvSpPr>
          <p:cNvPr id="3" name="Content Placeholder 2">
            <a:extLst>
              <a:ext uri="{FF2B5EF4-FFF2-40B4-BE49-F238E27FC236}">
                <a16:creationId xmlns:a16="http://schemas.microsoft.com/office/drawing/2014/main" id="{A06B06CE-486C-B399-9BF9-D1C47B7DE1ED}"/>
              </a:ext>
            </a:extLst>
          </p:cNvPr>
          <p:cNvSpPr>
            <a:spLocks noGrp="1"/>
          </p:cNvSpPr>
          <p:nvPr>
            <p:ph idx="1"/>
          </p:nvPr>
        </p:nvSpPr>
        <p:spPr>
          <a:xfrm>
            <a:off x="323385" y="1182029"/>
            <a:ext cx="11630722" cy="5408342"/>
          </a:xfrm>
        </p:spPr>
        <p:txBody>
          <a:bodyPr>
            <a:normAutofit/>
          </a:bodyPr>
          <a:lstStyle/>
          <a:p>
            <a:pPr marL="0" indent="0">
              <a:buNone/>
            </a:pPr>
            <a:r>
              <a:rPr lang="en-GB" sz="1800" dirty="0">
                <a:effectLst/>
                <a:latin typeface="Times New Roman" panose="02020603050405020304" pitchFamily="18" charset="0"/>
                <a:ea typeface="Times New Roman" panose="02020603050405020304" pitchFamily="18" charset="0"/>
              </a:rPr>
              <a:t>Leung, C. H., Lai, C. L., Yuan, T. K., Pang, W. M., T. Tang, J. K., Ho, W. S., &amp; Wong, T. L. (n.d.). </a:t>
            </a:r>
            <a:r>
              <a:rPr lang="en-GB" sz="1800" i="1" dirty="0">
                <a:effectLst/>
                <a:latin typeface="Times New Roman" panose="02020603050405020304" pitchFamily="18" charset="0"/>
                <a:ea typeface="Times New Roman" panose="02020603050405020304" pitchFamily="18" charset="0"/>
              </a:rPr>
              <a:t>The Development of a 	Final Year Project Management System for Information Technology Programmes</a:t>
            </a:r>
            <a:r>
              <a:rPr lang="en-GB" sz="1800" dirty="0">
                <a:effectLst/>
                <a:latin typeface="Times New Roman" panose="02020603050405020304" pitchFamily="18" charset="0"/>
                <a:ea typeface="Times New Roman" panose="02020603050405020304" pitchFamily="18" charset="0"/>
              </a:rPr>
              <a:t>. The Development of a Final 	Year Project Management System for Information Technology Programmes | SpringerLink. 	https://link.springer.com/chapter/10.1007/978-3-662-46158-7_9</a:t>
            </a:r>
          </a:p>
          <a:p>
            <a:pPr marL="0" indent="0">
              <a:buNone/>
            </a:pPr>
            <a:endParaRPr lang="en-GB" sz="1800" dirty="0">
              <a:latin typeface="Times New Roman" panose="02020603050405020304" pitchFamily="18" charset="0"/>
              <a:ea typeface="Times New Roman" panose="02020603050405020304" pitchFamily="18" charset="0"/>
            </a:endParaRPr>
          </a:p>
          <a:p>
            <a:pPr marL="0" indent="0">
              <a:buNone/>
            </a:pPr>
            <a:r>
              <a:rPr lang="en-GB" sz="1800" dirty="0">
                <a:solidFill>
                  <a:srgbClr val="222222"/>
                </a:solidFill>
                <a:effectLst/>
                <a:latin typeface="Times New Roman" panose="02020603050405020304" pitchFamily="18" charset="0"/>
                <a:ea typeface="Times New Roman" panose="02020603050405020304" pitchFamily="18" charset="0"/>
              </a:rPr>
              <a:t>Jung, H., Jun, W., &amp; Gruenwald, L. (2001, July). A design and implementation of web-based project-based learning support 	systems. In </a:t>
            </a:r>
            <a:r>
              <a:rPr lang="en-GB" sz="1800" i="1" dirty="0">
                <a:solidFill>
                  <a:srgbClr val="222222"/>
                </a:solidFill>
                <a:effectLst/>
                <a:latin typeface="Times New Roman" panose="02020603050405020304" pitchFamily="18" charset="0"/>
                <a:ea typeface="Times New Roman" panose="02020603050405020304" pitchFamily="18" charset="0"/>
              </a:rPr>
              <a:t>International Conference Human Society@ Internet</a:t>
            </a:r>
            <a:r>
              <a:rPr lang="en-GB" sz="1800" dirty="0">
                <a:solidFill>
                  <a:srgbClr val="222222"/>
                </a:solidFill>
                <a:effectLst/>
                <a:latin typeface="Times New Roman" panose="02020603050405020304" pitchFamily="18" charset="0"/>
                <a:ea typeface="Times New Roman" panose="02020603050405020304" pitchFamily="18" charset="0"/>
              </a:rPr>
              <a:t> (pp. 354-367). Springer, Berlin, Heidelberg.</a:t>
            </a:r>
            <a:endParaRPr lang="en-GB" sz="1800" dirty="0">
              <a:effectLst/>
              <a:latin typeface="Times New Roman" panose="02020603050405020304" pitchFamily="18" charset="0"/>
              <a:ea typeface="Times New Roman" panose="02020603050405020304" pitchFamily="18" charset="0"/>
            </a:endParaRPr>
          </a:p>
          <a:p>
            <a:pPr marL="0" indent="0">
              <a:buNone/>
            </a:pPr>
            <a:endParaRPr lang="en-GB" sz="1800" dirty="0">
              <a:effectLst/>
              <a:latin typeface="Times New Roman" panose="02020603050405020304" pitchFamily="18" charset="0"/>
              <a:ea typeface="Times New Roman" panose="02020603050405020304" pitchFamily="18" charset="0"/>
            </a:endParaRPr>
          </a:p>
          <a:p>
            <a:pPr marL="0" indent="0">
              <a:buNone/>
            </a:pPr>
            <a:r>
              <a:rPr lang="en-GB" sz="1800" i="1" dirty="0">
                <a:effectLst/>
                <a:latin typeface="Times New Roman" panose="02020603050405020304" pitchFamily="18" charset="0"/>
                <a:ea typeface="Times New Roman" panose="02020603050405020304" pitchFamily="18" charset="0"/>
              </a:rPr>
              <a:t>Design and implementation of a web-based final year students research project supervision management system</a:t>
            </a:r>
            <a:r>
              <a:rPr lang="en-GB" sz="1800" dirty="0">
                <a:effectLst/>
                <a:latin typeface="Times New Roman" panose="02020603050405020304" pitchFamily="18" charset="0"/>
                <a:ea typeface="Times New Roman" panose="02020603050405020304" pitchFamily="18" charset="0"/>
              </a:rPr>
              <a:t>. (n.d.). 	Design and Implementation of a Web-based Final Year Students Research Project Supervision Management 	System. https://www.classgist.com/projectdetails.aspx?id=745</a:t>
            </a:r>
          </a:p>
          <a:p>
            <a:pPr marL="0" indent="0">
              <a:buNone/>
            </a:pPr>
            <a:endParaRPr lang="en-GB" sz="1800" dirty="0">
              <a:effectLst/>
              <a:latin typeface="Times New Roman" panose="02020603050405020304" pitchFamily="18" charset="0"/>
              <a:ea typeface="Times New Roman" panose="02020603050405020304" pitchFamily="18" charset="0"/>
            </a:endParaRPr>
          </a:p>
          <a:p>
            <a:pPr marL="0" indent="0">
              <a:buNone/>
            </a:pPr>
            <a:r>
              <a:rPr lang="en-GB" sz="1800" dirty="0">
                <a:solidFill>
                  <a:srgbClr val="222222"/>
                </a:solidFill>
                <a:effectLst/>
                <a:latin typeface="Times New Roman" panose="02020603050405020304" pitchFamily="18" charset="0"/>
                <a:ea typeface="Times New Roman" panose="02020603050405020304" pitchFamily="18" charset="0"/>
              </a:rPr>
              <a:t>Bakar, M. A., </a:t>
            </a:r>
            <a:r>
              <a:rPr lang="en-GB" sz="1800" dirty="0" err="1">
                <a:solidFill>
                  <a:srgbClr val="222222"/>
                </a:solidFill>
                <a:effectLst/>
                <a:latin typeface="Times New Roman" panose="02020603050405020304" pitchFamily="18" charset="0"/>
                <a:ea typeface="Times New Roman" panose="02020603050405020304" pitchFamily="18" charset="0"/>
              </a:rPr>
              <a:t>Jailani</a:t>
            </a:r>
            <a:r>
              <a:rPr lang="en-GB" sz="1800" dirty="0">
                <a:solidFill>
                  <a:srgbClr val="222222"/>
                </a:solidFill>
                <a:effectLst/>
                <a:latin typeface="Times New Roman" panose="02020603050405020304" pitchFamily="18" charset="0"/>
                <a:ea typeface="Times New Roman" panose="02020603050405020304" pitchFamily="18" charset="0"/>
              </a:rPr>
              <a:t>, N., </a:t>
            </a:r>
            <a:r>
              <a:rPr lang="en-GB" sz="1800" dirty="0" err="1">
                <a:solidFill>
                  <a:srgbClr val="222222"/>
                </a:solidFill>
                <a:effectLst/>
                <a:latin typeface="Times New Roman" panose="02020603050405020304" pitchFamily="18" charset="0"/>
                <a:ea typeface="Times New Roman" panose="02020603050405020304" pitchFamily="18" charset="0"/>
              </a:rPr>
              <a:t>Shukur</a:t>
            </a:r>
            <a:r>
              <a:rPr lang="en-GB" sz="1800" dirty="0">
                <a:solidFill>
                  <a:srgbClr val="222222"/>
                </a:solidFill>
                <a:effectLst/>
                <a:latin typeface="Times New Roman" panose="02020603050405020304" pitchFamily="18" charset="0"/>
                <a:ea typeface="Times New Roman" panose="02020603050405020304" pitchFamily="18" charset="0"/>
              </a:rPr>
              <a:t>, Z., &amp; Yatim, N. F. M. (2011). Final year supervision management system as a tool for 	monitoring Computer Science projects. </a:t>
            </a:r>
            <a:r>
              <a:rPr lang="en-GB" sz="1800" i="1" dirty="0">
                <a:solidFill>
                  <a:srgbClr val="222222"/>
                </a:solidFill>
                <a:effectLst/>
                <a:latin typeface="Times New Roman" panose="02020603050405020304" pitchFamily="18" charset="0"/>
                <a:ea typeface="Times New Roman" panose="02020603050405020304" pitchFamily="18" charset="0"/>
              </a:rPr>
              <a:t>Procedia-Social and Behavioural Sciences</a:t>
            </a:r>
            <a:r>
              <a:rPr lang="en-GB" sz="1800" dirty="0">
                <a:solidFill>
                  <a:srgbClr val="222222"/>
                </a:solidFill>
                <a:effectLst/>
                <a:latin typeface="Times New Roman" panose="02020603050405020304" pitchFamily="18" charset="0"/>
                <a:ea typeface="Times New Roman" panose="02020603050405020304" pitchFamily="18" charset="0"/>
              </a:rPr>
              <a:t>, </a:t>
            </a:r>
            <a:r>
              <a:rPr lang="en-GB" sz="1800" i="1" dirty="0">
                <a:solidFill>
                  <a:srgbClr val="222222"/>
                </a:solidFill>
                <a:effectLst/>
                <a:latin typeface="Times New Roman" panose="02020603050405020304" pitchFamily="18" charset="0"/>
                <a:ea typeface="Times New Roman" panose="02020603050405020304" pitchFamily="18" charset="0"/>
              </a:rPr>
              <a:t>18</a:t>
            </a:r>
            <a:r>
              <a:rPr lang="en-GB" sz="1800" dirty="0">
                <a:solidFill>
                  <a:srgbClr val="222222"/>
                </a:solidFill>
                <a:effectLst/>
                <a:latin typeface="Times New Roman" panose="02020603050405020304" pitchFamily="18" charset="0"/>
                <a:ea typeface="Times New Roman" panose="02020603050405020304" pitchFamily="18" charset="0"/>
              </a:rPr>
              <a:t>, 273-281.</a:t>
            </a:r>
          </a:p>
          <a:p>
            <a:pPr marL="0" indent="0">
              <a:buNone/>
            </a:pPr>
            <a:endParaRPr lang="en-GB" sz="1800" dirty="0">
              <a:effectLst/>
              <a:latin typeface="Times New Roman" panose="02020603050405020304" pitchFamily="18" charset="0"/>
              <a:ea typeface="Times New Roman" panose="02020603050405020304" pitchFamily="18" charset="0"/>
            </a:endParaRPr>
          </a:p>
          <a:p>
            <a:pPr marL="0" indent="0">
              <a:buNone/>
            </a:pPr>
            <a:r>
              <a:rPr lang="en-GB" sz="1800" dirty="0">
                <a:effectLst/>
                <a:latin typeface="Times New Roman" panose="02020603050405020304" pitchFamily="18" charset="0"/>
                <a:ea typeface="Times New Roman" panose="02020603050405020304" pitchFamily="18" charset="0"/>
              </a:rPr>
              <a:t>Graf, Del Monte, </a:t>
            </a:r>
            <a:r>
              <a:rPr lang="en-GB" sz="1800" dirty="0" err="1">
                <a:effectLst/>
                <a:latin typeface="Times New Roman" panose="02020603050405020304" pitchFamily="18" charset="0"/>
                <a:ea typeface="Times New Roman" panose="02020603050405020304" pitchFamily="18" charset="0"/>
              </a:rPr>
              <a:t>Allendorff</a:t>
            </a:r>
            <a:r>
              <a:rPr lang="en-GB" sz="1800" dirty="0">
                <a:effectLst/>
                <a:latin typeface="Times New Roman" panose="02020603050405020304" pitchFamily="18" charset="0"/>
                <a:ea typeface="Times New Roman" panose="02020603050405020304" pitchFamily="18" charset="0"/>
              </a:rPr>
              <a:t>, Mendonca-McCoy, &amp; R. </a:t>
            </a:r>
            <a:r>
              <a:rPr lang="en-GB" sz="1800" dirty="0" err="1">
                <a:effectLst/>
                <a:latin typeface="Times New Roman" panose="02020603050405020304" pitchFamily="18" charset="0"/>
                <a:ea typeface="Times New Roman" panose="02020603050405020304" pitchFamily="18" charset="0"/>
              </a:rPr>
              <a:t>VanLandingham</a:t>
            </a:r>
            <a:r>
              <a:rPr lang="en-GB" sz="1800" dirty="0">
                <a:effectLst/>
                <a:latin typeface="Times New Roman" panose="02020603050405020304" pitchFamily="18" charset="0"/>
                <a:ea typeface="Times New Roman" panose="02020603050405020304" pitchFamily="18" charset="0"/>
              </a:rPr>
              <a:t>. (n.d.). </a:t>
            </a:r>
            <a:r>
              <a:rPr lang="en-GB" sz="1800" i="1" dirty="0">
                <a:effectLst/>
                <a:latin typeface="Times New Roman" panose="02020603050405020304" pitchFamily="18" charset="0"/>
                <a:ea typeface="Times New Roman" panose="02020603050405020304" pitchFamily="18" charset="0"/>
              </a:rPr>
              <a:t>Student Tracking Systems Can Be Used to 	Enhance Graduation and Retention Rates</a:t>
            </a:r>
            <a:r>
              <a:rPr lang="en-GB" sz="1800" dirty="0">
                <a:effectLst/>
                <a:latin typeface="Times New Roman" panose="02020603050405020304" pitchFamily="18" charset="0"/>
                <a:ea typeface="Times New Roman" panose="02020603050405020304" pitchFamily="18" charset="0"/>
              </a:rPr>
              <a:t>. </a:t>
            </a:r>
            <a:r>
              <a:rPr lang="en-GB" sz="1800" u="sng" dirty="0">
                <a:solidFill>
                  <a:srgbClr val="0000FF"/>
                </a:solidFill>
                <a:effectLst/>
                <a:latin typeface="Times New Roman" panose="02020603050405020304" pitchFamily="18" charset="0"/>
                <a:ea typeface="Times New Roman" panose="02020603050405020304" pitchFamily="18" charset="0"/>
                <a:hlinkClick r:id="rId2"/>
              </a:rPr>
              <a:t>https://oppaga.fl.gov/Documents/Reports/06-48.pdf</a:t>
            </a:r>
            <a:endParaRPr lang="en-GB" sz="1800" u="sng" dirty="0">
              <a:solidFill>
                <a:srgbClr val="0000F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957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6001F0-B4FF-C2E8-6B0D-BAE75F85D6C7}"/>
              </a:ext>
            </a:extLst>
          </p:cNvPr>
          <p:cNvSpPr>
            <a:spLocks noGrp="1"/>
          </p:cNvSpPr>
          <p:nvPr>
            <p:ph type="title"/>
          </p:nvPr>
        </p:nvSpPr>
        <p:spPr>
          <a:xfrm>
            <a:off x="838200" y="365126"/>
            <a:ext cx="10515600" cy="471216"/>
          </a:xfrm>
        </p:spPr>
        <p:txBody>
          <a:bodyPr>
            <a:normAutofit fontScale="90000"/>
          </a:bodyPr>
          <a:lstStyle/>
          <a:p>
            <a:r>
              <a:rPr lang="en-GB" dirty="0"/>
              <a:t>Introduction &amp; Background</a:t>
            </a:r>
            <a:endParaRPr lang="en-NG" dirty="0"/>
          </a:p>
        </p:txBody>
      </p:sp>
      <p:sp>
        <p:nvSpPr>
          <p:cNvPr id="5" name="Content Placeholder 4">
            <a:extLst>
              <a:ext uri="{FF2B5EF4-FFF2-40B4-BE49-F238E27FC236}">
                <a16:creationId xmlns:a16="http://schemas.microsoft.com/office/drawing/2014/main" id="{588DEC4D-CF25-082A-38A8-5451667DD31F}"/>
              </a:ext>
            </a:extLst>
          </p:cNvPr>
          <p:cNvSpPr>
            <a:spLocks noGrp="1"/>
          </p:cNvSpPr>
          <p:nvPr>
            <p:ph idx="1"/>
          </p:nvPr>
        </p:nvSpPr>
        <p:spPr>
          <a:xfrm>
            <a:off x="838200" y="1148576"/>
            <a:ext cx="10515600" cy="5028387"/>
          </a:xfrm>
        </p:spPr>
        <p:txBody>
          <a:bodyPr>
            <a:normAutofit/>
          </a:bodyPr>
          <a:lstStyle/>
          <a:p>
            <a:pPr>
              <a:buFont typeface="Wingdings" panose="05000000000000000000" pitchFamily="2" charset="2"/>
              <a:buChar char="§"/>
            </a:pPr>
            <a:r>
              <a:rPr lang="en" sz="2000" dirty="0">
                <a:effectLst/>
                <a:ea typeface="Times New Roman" panose="02020603050405020304" pitchFamily="18" charset="0"/>
                <a:cs typeface="Arial" panose="020B0604020202020204" pitchFamily="34" charset="0"/>
              </a:rPr>
              <a:t>The use of web-based technologies in educational settings across the globe is constantly expanding, gradually eradicating challenges and the necessity for human labour. Online web-based technologies have made it simple to collaborate and share data, reduce development costs, centralize security and information availability, and boost productivity. </a:t>
            </a:r>
          </a:p>
          <a:p>
            <a:pPr marL="0" indent="0">
              <a:buNone/>
            </a:pPr>
            <a:endParaRPr lang="en" sz="2000" dirty="0">
              <a:ea typeface="Times New Roman" panose="02020603050405020304" pitchFamily="18" charset="0"/>
              <a:cs typeface="Arial" panose="020B0604020202020204" pitchFamily="34" charset="0"/>
            </a:endParaRPr>
          </a:p>
          <a:p>
            <a:pPr>
              <a:buFont typeface="Wingdings" panose="05000000000000000000" pitchFamily="2" charset="2"/>
              <a:buChar char="§"/>
            </a:pPr>
            <a:r>
              <a:rPr lang="en-GB" sz="2000" dirty="0"/>
              <a:t>The traditional manual system used for final year project management and supervision is typically time-consuming and might not always be as effective as first intended. </a:t>
            </a:r>
          </a:p>
          <a:p>
            <a:pPr marL="0" indent="0">
              <a:buNone/>
            </a:pPr>
            <a:endParaRPr lang="en-GB" sz="2000" dirty="0"/>
          </a:p>
          <a:p>
            <a:pPr>
              <a:buFont typeface="Wingdings" panose="05000000000000000000" pitchFamily="2" charset="2"/>
              <a:buChar char="§"/>
            </a:pPr>
            <a:r>
              <a:rPr lang="en-GB" sz="2000" dirty="0"/>
              <a:t>The proposed FYPOMS (Final Year Project Online Management System) seeks to offer a web-based platform that will implement improved and consistent "supervision" between students and their designated supervisors in completing their final year projects.</a:t>
            </a:r>
          </a:p>
          <a:p>
            <a:pPr marL="0" indent="0">
              <a:buNone/>
            </a:pPr>
            <a:endParaRPr lang="en-GB" sz="2000" dirty="0"/>
          </a:p>
          <a:p>
            <a:pPr>
              <a:buFont typeface="Wingdings" panose="05000000000000000000" pitchFamily="2" charset="2"/>
              <a:buChar char="§"/>
            </a:pPr>
            <a:r>
              <a:rPr lang="en-GB" sz="2000" dirty="0"/>
              <a:t> The FYPOMS offers appropriate solutions to the prior systems used in managing final year projects. </a:t>
            </a:r>
            <a:endParaRPr lang="en-GB" sz="2000" dirty="0">
              <a:effectLst/>
              <a:ea typeface="Times New Roman" panose="02020603050405020304" pitchFamily="18" charset="0"/>
              <a:cs typeface="Arial" panose="020B0604020202020204" pitchFamily="34" charset="0"/>
            </a:endParaRPr>
          </a:p>
          <a:p>
            <a:pPr>
              <a:buFont typeface="Wingdings" panose="05000000000000000000" pitchFamily="2" charset="2"/>
              <a:buChar char="§"/>
            </a:pPr>
            <a:endParaRPr lang="en-GB" sz="2000" dirty="0"/>
          </a:p>
        </p:txBody>
      </p:sp>
    </p:spTree>
    <p:extLst>
      <p:ext uri="{BB962C8B-B14F-4D97-AF65-F5344CB8AC3E}">
        <p14:creationId xmlns:p14="http://schemas.microsoft.com/office/powerpoint/2010/main" val="366274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F671-A8F8-1A03-5A79-CA0A21DFFEA2}"/>
              </a:ext>
            </a:extLst>
          </p:cNvPr>
          <p:cNvSpPr>
            <a:spLocks noGrp="1"/>
          </p:cNvSpPr>
          <p:nvPr>
            <p:ph type="title"/>
          </p:nvPr>
        </p:nvSpPr>
        <p:spPr>
          <a:xfrm>
            <a:off x="838200" y="365126"/>
            <a:ext cx="10515600" cy="504670"/>
          </a:xfrm>
        </p:spPr>
        <p:txBody>
          <a:bodyPr>
            <a:normAutofit fontScale="90000"/>
          </a:bodyPr>
          <a:lstStyle/>
          <a:p>
            <a:r>
              <a:rPr lang="en-GB" dirty="0"/>
              <a:t>References</a:t>
            </a:r>
            <a:endParaRPr lang="en-NG" dirty="0"/>
          </a:p>
        </p:txBody>
      </p:sp>
      <p:sp>
        <p:nvSpPr>
          <p:cNvPr id="3" name="Content Placeholder 2">
            <a:extLst>
              <a:ext uri="{FF2B5EF4-FFF2-40B4-BE49-F238E27FC236}">
                <a16:creationId xmlns:a16="http://schemas.microsoft.com/office/drawing/2014/main" id="{A06B06CE-486C-B399-9BF9-D1C47B7DE1ED}"/>
              </a:ext>
            </a:extLst>
          </p:cNvPr>
          <p:cNvSpPr>
            <a:spLocks noGrp="1"/>
          </p:cNvSpPr>
          <p:nvPr>
            <p:ph idx="1"/>
          </p:nvPr>
        </p:nvSpPr>
        <p:spPr>
          <a:xfrm>
            <a:off x="323385" y="1182029"/>
            <a:ext cx="11630722" cy="5408342"/>
          </a:xfrm>
        </p:spPr>
        <p:txBody>
          <a:bodyPr>
            <a:normAutofit/>
          </a:bodyPr>
          <a:lstStyle/>
          <a:p>
            <a:pPr marL="0" indent="0">
              <a:buNone/>
            </a:pPr>
            <a:endParaRPr lang="en-GB" sz="1800" u="sng" dirty="0">
              <a:solidFill>
                <a:srgbClr val="0000FF"/>
              </a:solidFill>
              <a:latin typeface="Times New Roman" panose="02020603050405020304" pitchFamily="18" charset="0"/>
              <a:ea typeface="Times New Roman" panose="02020603050405020304" pitchFamily="18" charset="0"/>
            </a:endParaRPr>
          </a:p>
          <a:p>
            <a:pPr marL="0" indent="0">
              <a:buNone/>
            </a:pPr>
            <a:r>
              <a:rPr lang="en-GB" sz="1800" dirty="0">
                <a:effectLst/>
                <a:latin typeface="Times New Roman" panose="02020603050405020304" pitchFamily="18" charset="0"/>
                <a:ea typeface="Times New Roman" panose="02020603050405020304" pitchFamily="18" charset="0"/>
              </a:rPr>
              <a:t>H. Bers, E. T. (n.d.). </a:t>
            </a:r>
            <a:r>
              <a:rPr lang="en-GB" sz="1800" i="1" dirty="0">
                <a:effectLst/>
                <a:latin typeface="Times New Roman" panose="02020603050405020304" pitchFamily="18" charset="0"/>
                <a:ea typeface="Times New Roman" panose="02020603050405020304" pitchFamily="18" charset="0"/>
              </a:rPr>
              <a:t>ERIC - ED307925 - Using Student Tracking Systems Effectively. New Directions for Community Colleges, Number 66., New Directions for Community Colleges, 1989</a:t>
            </a:r>
            <a:r>
              <a:rPr lang="en-GB" sz="1800" dirty="0">
                <a:effectLst/>
                <a:latin typeface="Times New Roman" panose="02020603050405020304" pitchFamily="18" charset="0"/>
                <a:ea typeface="Times New Roman" panose="02020603050405020304" pitchFamily="18" charset="0"/>
              </a:rPr>
              <a:t>. ERIC - ED307925 - Using Student Tracking Systems Effectively. New Directions for Community Colleges, Number 66., New Directions for Community Colleges, 1989. </a:t>
            </a:r>
            <a:r>
              <a:rPr lang="en-GB" sz="1800" dirty="0">
                <a:effectLst/>
                <a:latin typeface="Times New Roman" panose="02020603050405020304" pitchFamily="18" charset="0"/>
                <a:ea typeface="Times New Roman" panose="02020603050405020304" pitchFamily="18" charset="0"/>
                <a:hlinkClick r:id="rId2"/>
              </a:rPr>
              <a:t>https://eric.ed.gov/?id=ED307925</a:t>
            </a:r>
            <a:endParaRPr lang="en-GB" sz="1800" dirty="0">
              <a:effectLst/>
              <a:latin typeface="Times New Roman" panose="02020603050405020304" pitchFamily="18" charset="0"/>
              <a:ea typeface="Times New Roman" panose="02020603050405020304" pitchFamily="18" charset="0"/>
            </a:endParaRPr>
          </a:p>
          <a:p>
            <a:pPr marL="0" indent="0">
              <a:buNone/>
            </a:pPr>
            <a:endParaRPr lang="en-GB" sz="1800" u="sng" dirty="0">
              <a:solidFill>
                <a:srgbClr val="0000FF"/>
              </a:solidFill>
              <a:effectLst/>
              <a:latin typeface="Times New Roman" panose="02020603050405020304" pitchFamily="18" charset="0"/>
              <a:ea typeface="Times New Roman" panose="02020603050405020304" pitchFamily="18" charset="0"/>
            </a:endParaRPr>
          </a:p>
          <a:p>
            <a:pPr marL="0" indent="0">
              <a:buNone/>
            </a:pPr>
            <a:r>
              <a:rPr lang="en-GB" sz="1800" dirty="0">
                <a:effectLst/>
                <a:latin typeface="Times New Roman" panose="02020603050405020304" pitchFamily="18" charset="0"/>
                <a:ea typeface="Times New Roman" panose="02020603050405020304" pitchFamily="18" charset="0"/>
              </a:rPr>
              <a:t>Mark, K. (n.d.). </a:t>
            </a:r>
            <a:r>
              <a:rPr lang="en-GB" sz="1800" i="1" dirty="0">
                <a:effectLst/>
                <a:latin typeface="Times New Roman" panose="02020603050405020304" pitchFamily="18" charset="0"/>
                <a:ea typeface="Times New Roman" panose="02020603050405020304" pitchFamily="18" charset="0"/>
              </a:rPr>
              <a:t>The Need For A Final Year Project Management System</a:t>
            </a:r>
            <a:r>
              <a:rPr lang="en-GB" sz="1800" dirty="0">
                <a:effectLst/>
                <a:latin typeface="Times New Roman" panose="02020603050405020304" pitchFamily="18" charset="0"/>
                <a:ea typeface="Times New Roman" panose="02020603050405020304" pitchFamily="18" charset="0"/>
              </a:rPr>
              <a:t>. (PDF) the Need for a Final Year Project Management System | </a:t>
            </a:r>
            <a:r>
              <a:rPr lang="en-GB" sz="1800" dirty="0" err="1">
                <a:effectLst/>
                <a:latin typeface="Times New Roman" panose="02020603050405020304" pitchFamily="18" charset="0"/>
                <a:ea typeface="Times New Roman" panose="02020603050405020304" pitchFamily="18" charset="0"/>
              </a:rPr>
              <a:t>Kajubi</a:t>
            </a:r>
            <a:r>
              <a:rPr lang="en-GB" sz="1800" dirty="0">
                <a:effectLst/>
                <a:latin typeface="Times New Roman" panose="02020603050405020304" pitchFamily="18" charset="0"/>
                <a:ea typeface="Times New Roman" panose="02020603050405020304" pitchFamily="18" charset="0"/>
              </a:rPr>
              <a:t> Mark - Academia.edu. </a:t>
            </a:r>
            <a:r>
              <a:rPr lang="en-GB" sz="1800" u="sng" dirty="0">
                <a:solidFill>
                  <a:srgbClr val="0000FF"/>
                </a:solidFill>
                <a:effectLst/>
                <a:latin typeface="Times New Roman" panose="02020603050405020304" pitchFamily="18" charset="0"/>
                <a:ea typeface="Times New Roman" panose="02020603050405020304" pitchFamily="18" charset="0"/>
                <a:hlinkClick r:id="rId3"/>
              </a:rPr>
              <a:t>https://www.academia.edu/73230906/The_Need_For_A_Final_Year_Project_Management_System</a:t>
            </a:r>
            <a:endParaRPr lang="en-GB" sz="1800" u="sng" dirty="0">
              <a:solidFill>
                <a:srgbClr val="0000FF"/>
              </a:solidFill>
              <a:effectLst/>
              <a:latin typeface="Times New Roman" panose="02020603050405020304" pitchFamily="18" charset="0"/>
              <a:ea typeface="Times New Roman" panose="02020603050405020304" pitchFamily="18" charset="0"/>
            </a:endParaRPr>
          </a:p>
          <a:p>
            <a:pPr marL="0" indent="0">
              <a:buNone/>
            </a:pPr>
            <a:endParaRPr lang="en-GB" sz="1800" dirty="0">
              <a:effectLst/>
              <a:latin typeface="Times New Roman" panose="02020603050405020304" pitchFamily="18" charset="0"/>
              <a:ea typeface="Times New Roman" panose="02020603050405020304" pitchFamily="18" charset="0"/>
            </a:endParaRPr>
          </a:p>
          <a:p>
            <a:pPr marL="0" indent="0">
              <a:buNone/>
            </a:pPr>
            <a:r>
              <a:rPr lang="en-GB" sz="1800" dirty="0" err="1">
                <a:effectLst/>
                <a:latin typeface="Times New Roman" panose="02020603050405020304" pitchFamily="18" charset="0"/>
                <a:ea typeface="Times New Roman" panose="02020603050405020304" pitchFamily="18" charset="0"/>
              </a:rPr>
              <a:t>Ndupu</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Ogege</a:t>
            </a:r>
            <a:r>
              <a:rPr lang="en-GB" sz="1800" dirty="0">
                <a:effectLst/>
                <a:latin typeface="Times New Roman" panose="02020603050405020304" pitchFamily="18" charset="0"/>
                <a:ea typeface="Times New Roman" panose="02020603050405020304" pitchFamily="18" charset="0"/>
              </a:rPr>
              <a:t>, &amp; </a:t>
            </a:r>
            <a:r>
              <a:rPr lang="en-GB" sz="1800" dirty="0" err="1">
                <a:effectLst/>
                <a:latin typeface="Times New Roman" panose="02020603050405020304" pitchFamily="18" charset="0"/>
                <a:ea typeface="Times New Roman" panose="02020603050405020304" pitchFamily="18" charset="0"/>
              </a:rPr>
              <a:t>Ojoboorun</a:t>
            </a:r>
            <a:r>
              <a:rPr lang="en-GB" sz="1800" dirty="0">
                <a:effectLst/>
                <a:latin typeface="Times New Roman" panose="02020603050405020304" pitchFamily="18" charset="0"/>
                <a:ea typeface="Times New Roman" panose="02020603050405020304" pitchFamily="18" charset="0"/>
              </a:rPr>
              <a:t>. (2020). </a:t>
            </a:r>
            <a:r>
              <a:rPr lang="en-GB" sz="1800" i="1" dirty="0">
                <a:effectLst/>
                <a:latin typeface="Times New Roman" panose="02020603050405020304" pitchFamily="18" charset="0"/>
                <a:ea typeface="Times New Roman" panose="02020603050405020304" pitchFamily="18" charset="0"/>
              </a:rPr>
              <a:t>A Final Year Project Management System</a:t>
            </a:r>
            <a:r>
              <a:rPr lang="en-GB" sz="1800" dirty="0">
                <a:effectLst/>
                <a:latin typeface="Times New Roman" panose="02020603050405020304" pitchFamily="18" charset="0"/>
                <a:ea typeface="Times New Roman" panose="02020603050405020304" pitchFamily="18" charset="0"/>
              </a:rPr>
              <a:t>.</a:t>
            </a:r>
          </a:p>
          <a:p>
            <a:pPr marL="0" indent="0">
              <a:buNone/>
            </a:pPr>
            <a:endParaRPr lang="en-GB" sz="1800" dirty="0">
              <a:latin typeface="Times New Roman" panose="02020603050405020304" pitchFamily="18" charset="0"/>
              <a:ea typeface="Times New Roman" panose="02020603050405020304" pitchFamily="18" charset="0"/>
            </a:endParaRPr>
          </a:p>
          <a:p>
            <a:pPr marL="0" indent="0">
              <a:buNone/>
            </a:pPr>
            <a:r>
              <a:rPr lang="en-GB" sz="1800" dirty="0" err="1">
                <a:effectLst/>
                <a:latin typeface="Times New Roman" panose="02020603050405020304" pitchFamily="18" charset="0"/>
                <a:ea typeface="Times New Roman" panose="02020603050405020304" pitchFamily="18" charset="0"/>
              </a:rPr>
              <a:t>Ogbaudu</a:t>
            </a:r>
            <a:r>
              <a:rPr lang="en-GB" sz="1800" dirty="0">
                <a:effectLst/>
                <a:latin typeface="Times New Roman" panose="02020603050405020304" pitchFamily="18" charset="0"/>
                <a:ea typeface="Times New Roman" panose="02020603050405020304" pitchFamily="18" charset="0"/>
              </a:rPr>
              <a:t>, O. (2021). </a:t>
            </a:r>
            <a:r>
              <a:rPr lang="en-GB" sz="1800" i="1" dirty="0">
                <a:effectLst/>
                <a:latin typeface="Times New Roman" panose="02020603050405020304" pitchFamily="18" charset="0"/>
                <a:ea typeface="Times New Roman" panose="02020603050405020304" pitchFamily="18" charset="0"/>
              </a:rPr>
              <a:t>Design and Implementation of Staff to Student Interactive Platform</a:t>
            </a:r>
            <a:r>
              <a:rPr lang="en-GB" sz="1800" dirty="0">
                <a:effectLst/>
                <a:latin typeface="Times New Roman" panose="02020603050405020304" pitchFamily="18" charset="0"/>
                <a:ea typeface="Times New Roman" panose="02020603050405020304" pitchFamily="18" charset="0"/>
              </a:rPr>
              <a:t>.</a:t>
            </a:r>
            <a:endParaRPr lang="en-GB" sz="1800" dirty="0">
              <a:solidFill>
                <a:srgbClr val="222222"/>
              </a:solidFill>
              <a:latin typeface="Times New Roman" panose="02020603050405020304" pitchFamily="18" charset="0"/>
              <a:ea typeface="Times New Roman" panose="02020603050405020304" pitchFamily="18" charset="0"/>
            </a:endParaRPr>
          </a:p>
          <a:p>
            <a:pPr marL="0" indent="0">
              <a:buNone/>
            </a:pPr>
            <a:endParaRPr lang="en-GB" sz="1800" dirty="0">
              <a:latin typeface="Times New Roman" panose="02020603050405020304" pitchFamily="18" charset="0"/>
              <a:ea typeface="Times New Roman" panose="02020603050405020304" pitchFamily="18" charset="0"/>
            </a:endParaRPr>
          </a:p>
          <a:p>
            <a:pPr marL="0" indent="0">
              <a:buNone/>
            </a:pPr>
            <a:r>
              <a:rPr lang="en-GB" sz="1800" i="1" dirty="0">
                <a:effectLst/>
                <a:latin typeface="Times New Roman" panose="02020603050405020304" pitchFamily="18" charset="0"/>
                <a:ea typeface="Times New Roman" panose="02020603050405020304" pitchFamily="18" charset="0"/>
              </a:rPr>
              <a:t>All about the Iterative Design Process | Smartsheet</a:t>
            </a:r>
            <a:r>
              <a:rPr lang="en-GB" sz="1800" dirty="0">
                <a:effectLst/>
                <a:latin typeface="Times New Roman" panose="02020603050405020304" pitchFamily="18" charset="0"/>
                <a:ea typeface="Times New Roman" panose="02020603050405020304" pitchFamily="18" charset="0"/>
              </a:rPr>
              <a:t>. (2019, January 2). All About the Iterative Design Process | Smartsheet. https://www.smartsheet.com/iterative-process-guide</a:t>
            </a:r>
          </a:p>
          <a:p>
            <a:pPr marL="0" indent="0">
              <a:buNone/>
            </a:pPr>
            <a:endParaRPr lang="en-GB" sz="1800" dirty="0">
              <a:effectLst/>
              <a:latin typeface="Times New Roman" panose="02020603050405020304" pitchFamily="18" charset="0"/>
              <a:ea typeface="Times New Roman" panose="02020603050405020304" pitchFamily="18" charset="0"/>
            </a:endParaRPr>
          </a:p>
          <a:p>
            <a:pPr marL="0" indent="0">
              <a:buNone/>
            </a:pPr>
            <a:endParaRPr lang="en-GB" sz="1800" u="sng" dirty="0">
              <a:solidFill>
                <a:srgbClr val="0000FF"/>
              </a:solidFill>
              <a:latin typeface="Times New Roman" panose="02020603050405020304" pitchFamily="18" charset="0"/>
              <a:ea typeface="Times New Roman" panose="02020603050405020304" pitchFamily="18" charset="0"/>
            </a:endParaRPr>
          </a:p>
          <a:p>
            <a:pPr marL="0" indent="0">
              <a:buNone/>
            </a:pPr>
            <a:endParaRPr lang="en-GB" sz="1800" dirty="0">
              <a:effectLst/>
              <a:latin typeface="Times New Roman" panose="02020603050405020304" pitchFamily="18" charset="0"/>
              <a:ea typeface="Times New Roman" panose="02020603050405020304" pitchFamily="18" charset="0"/>
            </a:endParaRPr>
          </a:p>
          <a:p>
            <a:endParaRPr lang="en-NG" sz="1800" dirty="0"/>
          </a:p>
          <a:p>
            <a:pPr marL="0" indent="0">
              <a:buNone/>
            </a:pPr>
            <a:endParaRPr lang="en-GB" sz="1800" dirty="0">
              <a:effectLst/>
              <a:latin typeface="Times New Roman" panose="02020603050405020304" pitchFamily="18" charset="0"/>
              <a:ea typeface="Times New Roman" panose="02020603050405020304" pitchFamily="18" charset="0"/>
            </a:endParaRPr>
          </a:p>
          <a:p>
            <a:pPr marL="0" indent="0">
              <a:buNone/>
            </a:pPr>
            <a:endParaRPr lang="en-GB" sz="1800" dirty="0">
              <a:effectLst/>
              <a:latin typeface="Times New Roman" panose="02020603050405020304" pitchFamily="18" charset="0"/>
              <a:ea typeface="Times New Roman" panose="02020603050405020304" pitchFamily="18" charset="0"/>
            </a:endParaRPr>
          </a:p>
          <a:p>
            <a:pPr marL="0" indent="0">
              <a:buNone/>
            </a:pPr>
            <a:endParaRPr lang="en-GB" sz="1800" dirty="0">
              <a:effectLst/>
              <a:latin typeface="Times New Roman" panose="02020603050405020304" pitchFamily="18" charset="0"/>
              <a:ea typeface="Times New Roman" panose="02020603050405020304" pitchFamily="18" charset="0"/>
            </a:endParaRPr>
          </a:p>
          <a:p>
            <a:pPr marL="0" indent="0">
              <a:buNone/>
            </a:pPr>
            <a:endParaRPr lang="en-GB" sz="1800" dirty="0">
              <a:effectLst/>
              <a:latin typeface="Times New Roman" panose="02020603050405020304" pitchFamily="18" charset="0"/>
              <a:ea typeface="Times New Roman" panose="02020603050405020304" pitchFamily="18" charset="0"/>
            </a:endParaRPr>
          </a:p>
          <a:p>
            <a:pPr marL="0" indent="0">
              <a:buNone/>
            </a:pPr>
            <a:endParaRPr lang="en-GB"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603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FFDF-C9D7-0BC4-D859-2BB7DA49DBF0}"/>
              </a:ext>
            </a:extLst>
          </p:cNvPr>
          <p:cNvSpPr>
            <a:spLocks noGrp="1"/>
          </p:cNvSpPr>
          <p:nvPr>
            <p:ph type="title"/>
          </p:nvPr>
        </p:nvSpPr>
        <p:spPr>
          <a:xfrm>
            <a:off x="838200" y="365126"/>
            <a:ext cx="10515600" cy="761148"/>
          </a:xfrm>
        </p:spPr>
        <p:txBody>
          <a:bodyPr>
            <a:normAutofit/>
          </a:bodyPr>
          <a:lstStyle/>
          <a:p>
            <a:r>
              <a:rPr lang="en-GB" sz="4000" dirty="0"/>
              <a:t>Problem Statement</a:t>
            </a:r>
            <a:endParaRPr lang="en-NG" sz="4000" dirty="0"/>
          </a:p>
        </p:txBody>
      </p:sp>
      <p:sp>
        <p:nvSpPr>
          <p:cNvPr id="3" name="Content Placeholder 2">
            <a:extLst>
              <a:ext uri="{FF2B5EF4-FFF2-40B4-BE49-F238E27FC236}">
                <a16:creationId xmlns:a16="http://schemas.microsoft.com/office/drawing/2014/main" id="{659BC8C8-EE69-96AE-E2F1-29DDEB0665D1}"/>
              </a:ext>
            </a:extLst>
          </p:cNvPr>
          <p:cNvSpPr>
            <a:spLocks noGrp="1"/>
          </p:cNvSpPr>
          <p:nvPr>
            <p:ph idx="1"/>
          </p:nvPr>
        </p:nvSpPr>
        <p:spPr>
          <a:xfrm>
            <a:off x="693234" y="1315844"/>
            <a:ext cx="10515600" cy="5177030"/>
          </a:xfrm>
        </p:spPr>
        <p:txBody>
          <a:bodyPr>
            <a:noAutofit/>
          </a:bodyPr>
          <a:lstStyle/>
          <a:p>
            <a:pPr marL="0" marR="288290" indent="0">
              <a:lnSpc>
                <a:spcPct val="200000"/>
              </a:lnSpc>
              <a:spcBef>
                <a:spcPts val="100"/>
              </a:spcBef>
              <a:spcAft>
                <a:spcPts val="100"/>
              </a:spcAft>
              <a:buNone/>
            </a:pPr>
            <a:r>
              <a:rPr lang="en-GB" sz="2000" dirty="0">
                <a:effectLst/>
                <a:ea typeface="Arial" panose="020B0604020202020204" pitchFamily="34" charset="0"/>
              </a:rPr>
              <a:t>Project management at Babcock University's computer science department is carried out manually. The existing management method, while still achieving the expected goals, has several drawbacks, including:</a:t>
            </a:r>
            <a:endParaRPr lang="en-GB" sz="2000" dirty="0">
              <a:ea typeface="Arial" panose="020B0604020202020204" pitchFamily="34" charset="0"/>
            </a:endParaRPr>
          </a:p>
          <a:p>
            <a:pPr marL="342900" marR="288290" indent="-342900">
              <a:lnSpc>
                <a:spcPct val="200000"/>
              </a:lnSpc>
              <a:spcBef>
                <a:spcPts val="100"/>
              </a:spcBef>
              <a:spcAft>
                <a:spcPts val="100"/>
              </a:spcAft>
              <a:buFont typeface="+mj-lt"/>
              <a:buAutoNum type="arabicPeriod"/>
            </a:pPr>
            <a:r>
              <a:rPr lang="en-GB" sz="2000" dirty="0">
                <a:effectLst/>
                <a:ea typeface="Arial" panose="020B0604020202020204" pitchFamily="34" charset="0"/>
              </a:rPr>
              <a:t>The occasional supervisor or student absence from scheduled sessions might affect efficiency.</a:t>
            </a:r>
          </a:p>
          <a:p>
            <a:pPr marL="342900" marR="288290" indent="-342900">
              <a:lnSpc>
                <a:spcPct val="200000"/>
              </a:lnSpc>
              <a:spcBef>
                <a:spcPts val="100"/>
              </a:spcBef>
              <a:spcAft>
                <a:spcPts val="100"/>
              </a:spcAft>
              <a:buFont typeface="+mj-lt"/>
              <a:buAutoNum type="arabicPeriod"/>
            </a:pPr>
            <a:r>
              <a:rPr lang="en-GB" sz="2000" dirty="0">
                <a:effectLst/>
                <a:ea typeface="Arial" panose="020B0604020202020204" pitchFamily="34" charset="0"/>
              </a:rPr>
              <a:t>Because the manual system </a:t>
            </a:r>
            <a:r>
              <a:rPr lang="en-GB" sz="2000" dirty="0">
                <a:ea typeface="Arial" panose="020B0604020202020204" pitchFamily="34" charset="0"/>
              </a:rPr>
              <a:t>of </a:t>
            </a:r>
            <a:r>
              <a:rPr lang="en-GB" sz="2000" dirty="0">
                <a:effectLst/>
                <a:ea typeface="Arial" panose="020B0604020202020204" pitchFamily="34" charset="0"/>
              </a:rPr>
              <a:t>monitoring the progress of individual students involves more labour and takes longer to operate, it is less effective. </a:t>
            </a:r>
          </a:p>
          <a:p>
            <a:pPr marL="342900" marR="288290" indent="-342900">
              <a:lnSpc>
                <a:spcPct val="200000"/>
              </a:lnSpc>
              <a:spcBef>
                <a:spcPts val="100"/>
              </a:spcBef>
              <a:spcAft>
                <a:spcPts val="100"/>
              </a:spcAft>
              <a:buFont typeface="+mj-lt"/>
              <a:buAutoNum type="arabicPeriod"/>
            </a:pPr>
            <a:r>
              <a:rPr lang="en-GB" sz="2000" dirty="0">
                <a:effectLst/>
                <a:ea typeface="Arial" panose="020B0604020202020204" pitchFamily="34" charset="0"/>
              </a:rPr>
              <a:t>In addition, there is no established method of accounting for software development and implementation process. </a:t>
            </a:r>
            <a:endParaRPr lang="en-NG" sz="2000" dirty="0">
              <a:effectLst/>
              <a:ea typeface="Arial" panose="020B0604020202020204" pitchFamily="34" charset="0"/>
            </a:endParaRPr>
          </a:p>
        </p:txBody>
      </p:sp>
    </p:spTree>
    <p:extLst>
      <p:ext uri="{BB962C8B-B14F-4D97-AF65-F5344CB8AC3E}">
        <p14:creationId xmlns:p14="http://schemas.microsoft.com/office/powerpoint/2010/main" val="373545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718F-757C-76F3-B5F9-7E4EB152EC69}"/>
              </a:ext>
            </a:extLst>
          </p:cNvPr>
          <p:cNvSpPr>
            <a:spLocks noGrp="1"/>
          </p:cNvSpPr>
          <p:nvPr>
            <p:ph type="title"/>
          </p:nvPr>
        </p:nvSpPr>
        <p:spPr>
          <a:xfrm>
            <a:off x="447908" y="365125"/>
            <a:ext cx="10515600" cy="727695"/>
          </a:xfrm>
        </p:spPr>
        <p:txBody>
          <a:bodyPr>
            <a:normAutofit/>
          </a:bodyPr>
          <a:lstStyle/>
          <a:p>
            <a:r>
              <a:rPr lang="en-GB" sz="4000" dirty="0"/>
              <a:t>Objectives of the study</a:t>
            </a:r>
            <a:endParaRPr lang="en-NG" sz="4000" dirty="0"/>
          </a:p>
        </p:txBody>
      </p:sp>
      <p:sp>
        <p:nvSpPr>
          <p:cNvPr id="3" name="Content Placeholder 2">
            <a:extLst>
              <a:ext uri="{FF2B5EF4-FFF2-40B4-BE49-F238E27FC236}">
                <a16:creationId xmlns:a16="http://schemas.microsoft.com/office/drawing/2014/main" id="{5ADA5F20-31FB-AA82-E57E-AB566515DD8C}"/>
              </a:ext>
            </a:extLst>
          </p:cNvPr>
          <p:cNvSpPr>
            <a:spLocks noGrp="1"/>
          </p:cNvSpPr>
          <p:nvPr>
            <p:ph idx="1"/>
          </p:nvPr>
        </p:nvSpPr>
        <p:spPr>
          <a:xfrm>
            <a:off x="270418" y="1237785"/>
            <a:ext cx="11728294" cy="5464097"/>
          </a:xfrm>
        </p:spPr>
        <p:txBody>
          <a:bodyPr>
            <a:noAutofit/>
          </a:bodyPr>
          <a:lstStyle/>
          <a:p>
            <a:pPr marL="0" marR="288290" indent="0">
              <a:lnSpc>
                <a:spcPct val="200000"/>
              </a:lnSpc>
              <a:spcBef>
                <a:spcPts val="100"/>
              </a:spcBef>
              <a:spcAft>
                <a:spcPts val="100"/>
              </a:spcAft>
              <a:buNone/>
            </a:pPr>
            <a:r>
              <a:rPr lang="en" sz="1900" b="1" dirty="0">
                <a:effectLst/>
                <a:ea typeface="Arial" panose="020B0604020202020204" pitchFamily="34" charset="0"/>
                <a:cs typeface="Arial" panose="020B0604020202020204" pitchFamily="34" charset="0"/>
              </a:rPr>
              <a:t>The primary objective of the suggested system is :</a:t>
            </a:r>
          </a:p>
          <a:p>
            <a:pPr marR="288290">
              <a:lnSpc>
                <a:spcPct val="200000"/>
              </a:lnSpc>
              <a:spcBef>
                <a:spcPts val="100"/>
              </a:spcBef>
              <a:spcAft>
                <a:spcPts val="100"/>
              </a:spcAft>
              <a:buFont typeface="Wingdings" panose="05000000000000000000" pitchFamily="2" charset="2"/>
              <a:buChar char="Ø"/>
            </a:pPr>
            <a:r>
              <a:rPr lang="en" sz="1900" dirty="0">
                <a:effectLst/>
                <a:ea typeface="Arial" panose="020B0604020202020204" pitchFamily="34" charset="0"/>
                <a:cs typeface="Arial" panose="020B0604020202020204" pitchFamily="34" charset="0"/>
              </a:rPr>
              <a:t>To offer a comfortable, effective, dependable, and user-friendly platform that will make project supervision between students and supervisors simple. </a:t>
            </a:r>
          </a:p>
          <a:p>
            <a:pPr marL="0" marR="288290" indent="0">
              <a:lnSpc>
                <a:spcPct val="200000"/>
              </a:lnSpc>
              <a:spcBef>
                <a:spcPts val="100"/>
              </a:spcBef>
              <a:spcAft>
                <a:spcPts val="100"/>
              </a:spcAft>
              <a:buNone/>
            </a:pPr>
            <a:r>
              <a:rPr lang="en" sz="1900" b="1" dirty="0">
                <a:effectLst/>
                <a:ea typeface="Arial" panose="020B0604020202020204" pitchFamily="34" charset="0"/>
                <a:cs typeface="Arial" panose="020B0604020202020204" pitchFamily="34" charset="0"/>
              </a:rPr>
              <a:t>The suggested system's goals are to: </a:t>
            </a:r>
            <a:endParaRPr lang="en-NG" sz="1900" b="1"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Wingdings" panose="05000000000000000000" pitchFamily="2" charset="2"/>
              <a:buChar char=""/>
            </a:pPr>
            <a:r>
              <a:rPr lang="en" sz="1900" dirty="0">
                <a:effectLst/>
                <a:ea typeface="Arial" panose="020B0604020202020204" pitchFamily="34" charset="0"/>
                <a:cs typeface="Arial" panose="020B0604020202020204" pitchFamily="34" charset="0"/>
              </a:rPr>
              <a:t>To configure the client-side (frontend) and server-side (backend) to support two interfaces, one for the supervisor and the other for the student.</a:t>
            </a:r>
            <a:endParaRPr lang="en-NG" sz="19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Wingdings" panose="05000000000000000000" pitchFamily="2" charset="2"/>
              <a:buChar char=""/>
            </a:pPr>
            <a:r>
              <a:rPr lang="en" sz="1900" dirty="0">
                <a:effectLst/>
                <a:ea typeface="Arial" panose="020B0604020202020204" pitchFamily="34" charset="0"/>
                <a:cs typeface="Arial" panose="020B0604020202020204" pitchFamily="34" charset="0"/>
              </a:rPr>
              <a:t>To put in place a grading scheme based on pupil performance.</a:t>
            </a:r>
          </a:p>
          <a:p>
            <a:pPr marL="342900" marR="288290" indent="-342900">
              <a:lnSpc>
                <a:spcPct val="200000"/>
              </a:lnSpc>
              <a:spcBef>
                <a:spcPts val="100"/>
              </a:spcBef>
              <a:spcAft>
                <a:spcPts val="100"/>
              </a:spcAft>
              <a:buFont typeface="Wingdings" panose="05000000000000000000" pitchFamily="2" charset="2"/>
              <a:buChar char=""/>
            </a:pPr>
            <a:r>
              <a:rPr lang="en" sz="1900" dirty="0">
                <a:effectLst/>
                <a:ea typeface="Arial" panose="020B0604020202020204" pitchFamily="34" charset="0"/>
              </a:rPr>
              <a:t>To provide modules for communication via message boards and links to online meetings. </a:t>
            </a:r>
          </a:p>
          <a:p>
            <a:pPr marL="342900" marR="288290" indent="-342900">
              <a:lnSpc>
                <a:spcPct val="200000"/>
              </a:lnSpc>
              <a:spcBef>
                <a:spcPts val="100"/>
              </a:spcBef>
              <a:spcAft>
                <a:spcPts val="100"/>
              </a:spcAft>
              <a:buFont typeface="Wingdings" panose="05000000000000000000" pitchFamily="2" charset="2"/>
              <a:buChar char=""/>
            </a:pPr>
            <a:r>
              <a:rPr lang="en" sz="1900" dirty="0">
                <a:ea typeface="Arial" panose="020B0604020202020204" pitchFamily="34" charset="0"/>
              </a:rPr>
              <a:t>To provide submission modules for various aspects of the project</a:t>
            </a:r>
            <a:endParaRPr lang="en-NG" sz="1900" dirty="0">
              <a:effectLst/>
              <a:ea typeface="Arial" panose="020B0604020202020204" pitchFamily="34" charset="0"/>
            </a:endParaRPr>
          </a:p>
          <a:p>
            <a:pPr marL="0" marR="288290" lvl="0" indent="0">
              <a:lnSpc>
                <a:spcPct val="200000"/>
              </a:lnSpc>
              <a:spcBef>
                <a:spcPts val="100"/>
              </a:spcBef>
              <a:spcAft>
                <a:spcPts val="100"/>
              </a:spcAft>
              <a:buNone/>
            </a:pPr>
            <a:endParaRPr lang="en-NG" sz="1900" dirty="0">
              <a:effectLst/>
              <a:ea typeface="Arial" panose="020B0604020202020204" pitchFamily="34" charset="0"/>
              <a:cs typeface="Arial" panose="020B0604020202020204" pitchFamily="34" charset="0"/>
            </a:endParaRPr>
          </a:p>
          <a:p>
            <a:endParaRPr lang="en-NG" sz="1900" dirty="0">
              <a:cs typeface="Arial" panose="020B0604020202020204" pitchFamily="34" charset="0"/>
            </a:endParaRPr>
          </a:p>
        </p:txBody>
      </p:sp>
    </p:spTree>
    <p:extLst>
      <p:ext uri="{BB962C8B-B14F-4D97-AF65-F5344CB8AC3E}">
        <p14:creationId xmlns:p14="http://schemas.microsoft.com/office/powerpoint/2010/main" val="7213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718F-757C-76F3-B5F9-7E4EB152EC69}"/>
              </a:ext>
            </a:extLst>
          </p:cNvPr>
          <p:cNvSpPr>
            <a:spLocks noGrp="1"/>
          </p:cNvSpPr>
          <p:nvPr>
            <p:ph type="title"/>
          </p:nvPr>
        </p:nvSpPr>
        <p:spPr>
          <a:xfrm>
            <a:off x="470209" y="178420"/>
            <a:ext cx="10515600" cy="549275"/>
          </a:xfrm>
        </p:spPr>
        <p:txBody>
          <a:bodyPr>
            <a:normAutofit fontScale="90000"/>
          </a:bodyPr>
          <a:lstStyle/>
          <a:p>
            <a:r>
              <a:rPr lang="en-GB" dirty="0"/>
              <a:t>Significance of the study</a:t>
            </a:r>
            <a:endParaRPr lang="en-NG" dirty="0"/>
          </a:p>
        </p:txBody>
      </p:sp>
      <p:sp>
        <p:nvSpPr>
          <p:cNvPr id="3" name="Content Placeholder 2">
            <a:extLst>
              <a:ext uri="{FF2B5EF4-FFF2-40B4-BE49-F238E27FC236}">
                <a16:creationId xmlns:a16="http://schemas.microsoft.com/office/drawing/2014/main" id="{5ADA5F20-31FB-AA82-E57E-AB566515DD8C}"/>
              </a:ext>
            </a:extLst>
          </p:cNvPr>
          <p:cNvSpPr>
            <a:spLocks noGrp="1"/>
          </p:cNvSpPr>
          <p:nvPr>
            <p:ph idx="1"/>
          </p:nvPr>
        </p:nvSpPr>
        <p:spPr>
          <a:xfrm>
            <a:off x="470210" y="947854"/>
            <a:ext cx="11338932" cy="5609063"/>
          </a:xfrm>
        </p:spPr>
        <p:txBody>
          <a:bodyPr>
            <a:noAutofit/>
          </a:bodyPr>
          <a:lstStyle/>
          <a:p>
            <a:pPr marL="0" marR="288290" indent="0">
              <a:lnSpc>
                <a:spcPct val="200000"/>
              </a:lnSpc>
              <a:spcBef>
                <a:spcPts val="100"/>
              </a:spcBef>
              <a:spcAft>
                <a:spcPts val="100"/>
              </a:spcAft>
              <a:buNone/>
              <a:tabLst>
                <a:tab pos="2241550" algn="l"/>
              </a:tabLst>
            </a:pPr>
            <a:r>
              <a:rPr lang="en" sz="1700" dirty="0">
                <a:effectLst/>
                <a:ea typeface="Times New Roman" panose="02020603050405020304" pitchFamily="18" charset="0"/>
                <a:cs typeface="Arial" panose="020B0604020202020204" pitchFamily="34" charset="0"/>
              </a:rPr>
              <a:t>The study of the proposed FYPOMS is considered significant as the following will benefit from </a:t>
            </a:r>
            <a:r>
              <a:rPr lang="en" sz="1700" dirty="0">
                <a:ea typeface="Times New Roman" panose="02020603050405020304" pitchFamily="18" charset="0"/>
                <a:cs typeface="Arial" panose="020B0604020202020204" pitchFamily="34" charset="0"/>
              </a:rPr>
              <a:t>it:</a:t>
            </a:r>
            <a:endParaRPr lang="en-NG" sz="17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Wingdings" panose="05000000000000000000" pitchFamily="2" charset="2"/>
              <a:buChar char=""/>
              <a:tabLst>
                <a:tab pos="2241550" algn="l"/>
              </a:tabLst>
            </a:pPr>
            <a:r>
              <a:rPr lang="en" sz="1700" b="1" dirty="0">
                <a:effectLst/>
                <a:ea typeface="Times New Roman" panose="02020603050405020304" pitchFamily="18" charset="0"/>
                <a:cs typeface="Arial" panose="020B0604020202020204" pitchFamily="34" charset="0"/>
              </a:rPr>
              <a:t>The school</a:t>
            </a:r>
            <a:r>
              <a:rPr lang="en" sz="1700" dirty="0">
                <a:effectLst/>
                <a:ea typeface="Times New Roman" panose="02020603050405020304" pitchFamily="18" charset="0"/>
                <a:cs typeface="Arial" panose="020B0604020202020204" pitchFamily="34" charset="0"/>
              </a:rPr>
              <a:t>: The school will gain a lot from the study of the suggested </a:t>
            </a:r>
            <a:r>
              <a:rPr lang="en" sz="1700" dirty="0">
                <a:ea typeface="Times New Roman" panose="02020603050405020304" pitchFamily="18" charset="0"/>
                <a:cs typeface="Arial" panose="020B0604020202020204" pitchFamily="34" charset="0"/>
              </a:rPr>
              <a:t>FYPMS</a:t>
            </a:r>
            <a:r>
              <a:rPr lang="en" sz="1700" dirty="0">
                <a:effectLst/>
                <a:ea typeface="Times New Roman" panose="02020603050405020304" pitchFamily="18" charset="0"/>
                <a:cs typeface="Arial" panose="020B0604020202020204" pitchFamily="34" charset="0"/>
              </a:rPr>
              <a:t> since a web-based management system is practical from an economic standpoint and offers some level of accuracy.</a:t>
            </a:r>
            <a:endParaRPr lang="en-NG" sz="17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Wingdings" panose="05000000000000000000" pitchFamily="2" charset="2"/>
              <a:buChar char=""/>
              <a:tabLst>
                <a:tab pos="2241550" algn="l"/>
              </a:tabLst>
            </a:pPr>
            <a:r>
              <a:rPr lang="en" sz="1700" b="1" dirty="0">
                <a:effectLst/>
                <a:ea typeface="Times New Roman" panose="02020603050405020304" pitchFamily="18" charset="0"/>
                <a:cs typeface="Arial" panose="020B0604020202020204" pitchFamily="34" charset="0"/>
              </a:rPr>
              <a:t>The students</a:t>
            </a:r>
            <a:r>
              <a:rPr lang="en" sz="1700" dirty="0">
                <a:effectLst/>
                <a:ea typeface="Times New Roman" panose="02020603050405020304" pitchFamily="18" charset="0"/>
                <a:cs typeface="Arial" panose="020B0604020202020204" pitchFamily="34" charset="0"/>
              </a:rPr>
              <a:t>: The setting will be more adaptable and pleasant for students to learn crucial 21st-century skills including communication, teamwork, and technological proficiency.</a:t>
            </a:r>
            <a:endParaRPr lang="en-NG" sz="17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Wingdings" panose="05000000000000000000" pitchFamily="2" charset="2"/>
              <a:buChar char=""/>
              <a:tabLst>
                <a:tab pos="2241550" algn="l"/>
              </a:tabLst>
            </a:pPr>
            <a:r>
              <a:rPr lang="en" sz="1700" b="1" dirty="0">
                <a:effectLst/>
                <a:ea typeface="Times New Roman" panose="02020603050405020304" pitchFamily="18" charset="0"/>
                <a:cs typeface="Arial" panose="020B0604020202020204" pitchFamily="34" charset="0"/>
              </a:rPr>
              <a:t>The Project Supervisors</a:t>
            </a:r>
            <a:r>
              <a:rPr lang="en" sz="1700" dirty="0">
                <a:effectLst/>
                <a:ea typeface="Times New Roman" panose="02020603050405020304" pitchFamily="18" charset="0"/>
                <a:cs typeface="Arial" panose="020B0604020202020204" pitchFamily="34" charset="0"/>
              </a:rPr>
              <a:t>. This system will serve as a tool to better manage student performance and project work easily.</a:t>
            </a:r>
            <a:endParaRPr lang="en-NG" sz="17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Wingdings" panose="05000000000000000000" pitchFamily="2" charset="2"/>
              <a:buChar char=""/>
              <a:tabLst>
                <a:tab pos="2241550" algn="l"/>
              </a:tabLst>
            </a:pPr>
            <a:r>
              <a:rPr lang="en" sz="1700" b="1" dirty="0">
                <a:effectLst/>
                <a:ea typeface="Times New Roman" panose="02020603050405020304" pitchFamily="18" charset="0"/>
                <a:cs typeface="Arial" panose="020B0604020202020204" pitchFamily="34" charset="0"/>
              </a:rPr>
              <a:t>The Current Researcher</a:t>
            </a:r>
            <a:r>
              <a:rPr lang="en" sz="1700" dirty="0">
                <a:effectLst/>
                <a:ea typeface="Times New Roman" panose="02020603050405020304" pitchFamily="18" charset="0"/>
                <a:cs typeface="Arial" panose="020B0604020202020204" pitchFamily="34" charset="0"/>
              </a:rPr>
              <a:t>: This study will give the researcher better insight about the current project management system.</a:t>
            </a:r>
            <a:endParaRPr lang="en-NG" sz="17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Wingdings" panose="05000000000000000000" pitchFamily="2" charset="2"/>
              <a:buChar char=""/>
              <a:tabLst>
                <a:tab pos="2241550" algn="l"/>
              </a:tabLst>
            </a:pPr>
            <a:r>
              <a:rPr lang="en" sz="1700" b="1" dirty="0">
                <a:effectLst/>
                <a:ea typeface="Times New Roman" panose="02020603050405020304" pitchFamily="18" charset="0"/>
                <a:cs typeface="Arial" panose="020B0604020202020204" pitchFamily="34" charset="0"/>
              </a:rPr>
              <a:t>The Future Researchers</a:t>
            </a:r>
            <a:r>
              <a:rPr lang="en" sz="1700" dirty="0">
                <a:effectLst/>
                <a:ea typeface="Times New Roman" panose="02020603050405020304" pitchFamily="18" charset="0"/>
                <a:cs typeface="Arial" panose="020B0604020202020204" pitchFamily="34" charset="0"/>
              </a:rPr>
              <a:t>: This study will serve as a reference material for future research activities so as to aid the development of newer models of the existing system and communicate their views in the study they have selected.</a:t>
            </a:r>
            <a:endParaRPr lang="en-NG" sz="1700" dirty="0">
              <a:effectLs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7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9152-0DCF-1F3B-00FC-93EFAFAF74C2}"/>
              </a:ext>
            </a:extLst>
          </p:cNvPr>
          <p:cNvSpPr>
            <a:spLocks noGrp="1"/>
          </p:cNvSpPr>
          <p:nvPr>
            <p:ph type="title"/>
          </p:nvPr>
        </p:nvSpPr>
        <p:spPr>
          <a:xfrm>
            <a:off x="494371" y="365126"/>
            <a:ext cx="10515600" cy="738846"/>
          </a:xfrm>
        </p:spPr>
        <p:txBody>
          <a:bodyPr/>
          <a:lstStyle/>
          <a:p>
            <a:r>
              <a:rPr lang="en-GB" dirty="0"/>
              <a:t>Limitation of the study</a:t>
            </a:r>
            <a:endParaRPr lang="en-NG" dirty="0"/>
          </a:p>
        </p:txBody>
      </p:sp>
      <p:sp>
        <p:nvSpPr>
          <p:cNvPr id="3" name="Content Placeholder 2">
            <a:extLst>
              <a:ext uri="{FF2B5EF4-FFF2-40B4-BE49-F238E27FC236}">
                <a16:creationId xmlns:a16="http://schemas.microsoft.com/office/drawing/2014/main" id="{50E4738F-DB8D-0086-6945-0BD1B8D7F6E8}"/>
              </a:ext>
            </a:extLst>
          </p:cNvPr>
          <p:cNvSpPr>
            <a:spLocks noGrp="1"/>
          </p:cNvSpPr>
          <p:nvPr>
            <p:ph idx="1"/>
          </p:nvPr>
        </p:nvSpPr>
        <p:spPr>
          <a:xfrm>
            <a:off x="494371" y="1293541"/>
            <a:ext cx="11426283" cy="5307981"/>
          </a:xfrm>
        </p:spPr>
        <p:txBody>
          <a:bodyPr>
            <a:noAutofit/>
          </a:bodyPr>
          <a:lstStyle/>
          <a:p>
            <a:pPr marL="0" marR="288290" indent="0">
              <a:lnSpc>
                <a:spcPct val="200000"/>
              </a:lnSpc>
              <a:spcBef>
                <a:spcPts val="100"/>
              </a:spcBef>
              <a:spcAft>
                <a:spcPts val="100"/>
              </a:spcAft>
              <a:buNone/>
            </a:pPr>
            <a:r>
              <a:rPr lang="en" sz="1900" dirty="0">
                <a:effectLst/>
                <a:ea typeface="Times New Roman" panose="02020603050405020304" pitchFamily="18" charset="0"/>
                <a:cs typeface="Arial" panose="020B0604020202020204" pitchFamily="34" charset="0"/>
              </a:rPr>
              <a:t>The following are some research limitations: </a:t>
            </a:r>
          </a:p>
          <a:p>
            <a:pPr marL="0" marR="288290" indent="0">
              <a:lnSpc>
                <a:spcPct val="200000"/>
              </a:lnSpc>
              <a:spcBef>
                <a:spcPts val="100"/>
              </a:spcBef>
              <a:spcAft>
                <a:spcPts val="100"/>
              </a:spcAft>
              <a:buNone/>
            </a:pPr>
            <a:endParaRPr lang="en" sz="1900" dirty="0">
              <a:effectLst/>
              <a:ea typeface="Times New Roman" panose="02020603050405020304" pitchFamily="18" charset="0"/>
              <a:cs typeface="Arial" panose="020B0604020202020204" pitchFamily="34" charset="0"/>
            </a:endParaRPr>
          </a:p>
          <a:p>
            <a:pPr marR="288290">
              <a:lnSpc>
                <a:spcPct val="200000"/>
              </a:lnSpc>
              <a:spcBef>
                <a:spcPts val="100"/>
              </a:spcBef>
              <a:spcAft>
                <a:spcPts val="100"/>
              </a:spcAft>
              <a:buFont typeface="Wingdings" panose="05000000000000000000" pitchFamily="2" charset="2"/>
              <a:buChar char="Ø"/>
            </a:pPr>
            <a:r>
              <a:rPr lang="en" sz="1900" dirty="0">
                <a:effectLst/>
                <a:ea typeface="Times New Roman" panose="02020603050405020304" pitchFamily="18" charset="0"/>
                <a:cs typeface="Arial" panose="020B0604020202020204" pitchFamily="34" charset="0"/>
              </a:rPr>
              <a:t>This system will not use algorithms to pair supervisors with their students. </a:t>
            </a:r>
          </a:p>
          <a:p>
            <a:pPr marR="288290">
              <a:lnSpc>
                <a:spcPct val="200000"/>
              </a:lnSpc>
              <a:spcBef>
                <a:spcPts val="100"/>
              </a:spcBef>
              <a:spcAft>
                <a:spcPts val="100"/>
              </a:spcAft>
              <a:buFont typeface="Wingdings" panose="05000000000000000000" pitchFamily="2" charset="2"/>
              <a:buChar char="Ø"/>
            </a:pPr>
            <a:r>
              <a:rPr lang="en" sz="1900" dirty="0">
                <a:effectLst/>
                <a:ea typeface="Times New Roman" panose="02020603050405020304" pitchFamily="18" charset="0"/>
                <a:cs typeface="Arial" panose="020B0604020202020204" pitchFamily="34" charset="0"/>
              </a:rPr>
              <a:t>All of the school's departments will not be taken into account while designing and implementing the system. </a:t>
            </a:r>
          </a:p>
          <a:p>
            <a:pPr marR="288290">
              <a:lnSpc>
                <a:spcPct val="200000"/>
              </a:lnSpc>
              <a:spcBef>
                <a:spcPts val="100"/>
              </a:spcBef>
              <a:spcAft>
                <a:spcPts val="100"/>
              </a:spcAft>
              <a:buFont typeface="Wingdings" panose="05000000000000000000" pitchFamily="2" charset="2"/>
              <a:buChar char="Ø"/>
            </a:pPr>
            <a:r>
              <a:rPr lang="en" sz="1900" dirty="0">
                <a:ea typeface="Times New Roman" panose="02020603050405020304" pitchFamily="18" charset="0"/>
                <a:cs typeface="Arial" panose="020B0604020202020204" pitchFamily="34" charset="0"/>
              </a:rPr>
              <a:t>This initial system </a:t>
            </a:r>
            <a:r>
              <a:rPr lang="en" sz="1900" dirty="0">
                <a:effectLst/>
                <a:ea typeface="Times New Roman" panose="02020603050405020304" pitchFamily="18" charset="0"/>
                <a:cs typeface="Arial" panose="020B0604020202020204" pitchFamily="34" charset="0"/>
              </a:rPr>
              <a:t>It will be </a:t>
            </a:r>
            <a:r>
              <a:rPr lang="en" sz="1900" dirty="0">
                <a:ea typeface="Times New Roman" panose="02020603050405020304" pitchFamily="18" charset="0"/>
                <a:cs typeface="Arial" panose="020B0604020202020204" pitchFamily="34" charset="0"/>
              </a:rPr>
              <a:t>implemented and tested</a:t>
            </a:r>
            <a:r>
              <a:rPr lang="en" sz="1900" dirty="0">
                <a:effectLst/>
                <a:ea typeface="Times New Roman" panose="02020603050405020304" pitchFamily="18" charset="0"/>
                <a:cs typeface="Arial" panose="020B0604020202020204" pitchFamily="34" charset="0"/>
              </a:rPr>
              <a:t> for thedepartment of Computer Science at the 400 level.</a:t>
            </a:r>
            <a:endParaRPr lang="en-GB" sz="1900" dirty="0">
              <a:ea typeface="Times New Roman" panose="02020603050405020304" pitchFamily="18" charset="0"/>
              <a:cs typeface="Arial" panose="020B0604020202020204" pitchFamily="34" charset="0"/>
            </a:endParaRPr>
          </a:p>
          <a:p>
            <a:pPr marR="288290">
              <a:lnSpc>
                <a:spcPct val="200000"/>
              </a:lnSpc>
              <a:spcBef>
                <a:spcPts val="100"/>
              </a:spcBef>
              <a:spcAft>
                <a:spcPts val="100"/>
              </a:spcAft>
              <a:buFont typeface="Wingdings" panose="05000000000000000000" pitchFamily="2" charset="2"/>
              <a:buChar char="Ø"/>
            </a:pPr>
            <a:r>
              <a:rPr lang="en" sz="1900" dirty="0">
                <a:effectLst/>
                <a:ea typeface="Times New Roman" panose="02020603050405020304" pitchFamily="18" charset="0"/>
                <a:cs typeface="Arial" panose="020B0604020202020204" pitchFamily="34" charset="0"/>
              </a:rPr>
              <a:t>The initial system will be implemented for the support of two users: the students and supervisors in order to focus on the aspect of supervision.</a:t>
            </a:r>
            <a:endParaRPr lang="en" sz="1900" dirty="0">
              <a:ea typeface="Times New Roman" panose="02020603050405020304" pitchFamily="18" charset="0"/>
              <a:cs typeface="Arial" panose="020B0604020202020204" pitchFamily="34" charset="0"/>
            </a:endParaRPr>
          </a:p>
          <a:p>
            <a:pPr marR="288290">
              <a:lnSpc>
                <a:spcPct val="200000"/>
              </a:lnSpc>
              <a:spcBef>
                <a:spcPts val="100"/>
              </a:spcBef>
              <a:spcAft>
                <a:spcPts val="100"/>
              </a:spcAft>
              <a:buFont typeface="Wingdings" panose="05000000000000000000" pitchFamily="2" charset="2"/>
              <a:buChar char="Ø"/>
            </a:pPr>
            <a:r>
              <a:rPr lang="en" sz="1900" dirty="0">
                <a:effectLst/>
                <a:ea typeface="Times New Roman" panose="02020603050405020304" pitchFamily="18" charset="0"/>
                <a:cs typeface="Arial" panose="020B0604020202020204" pitchFamily="34" charset="0"/>
              </a:rPr>
              <a:t>Due to time constraints and other limitations, all defined system requirements may not be fully met.</a:t>
            </a:r>
            <a:endParaRPr lang="en-NG" sz="1900" dirty="0">
              <a:effectLst/>
              <a:ea typeface="Arial" panose="020B0604020202020204" pitchFamily="34" charset="0"/>
              <a:cs typeface="Arial" panose="020B0604020202020204" pitchFamily="34" charset="0"/>
            </a:endParaRPr>
          </a:p>
          <a:p>
            <a:endParaRPr lang="en-NG" sz="1900" dirty="0">
              <a:cs typeface="Arial" panose="020B0604020202020204" pitchFamily="34" charset="0"/>
            </a:endParaRPr>
          </a:p>
        </p:txBody>
      </p:sp>
    </p:spTree>
    <p:extLst>
      <p:ext uri="{BB962C8B-B14F-4D97-AF65-F5344CB8AC3E}">
        <p14:creationId xmlns:p14="http://schemas.microsoft.com/office/powerpoint/2010/main" val="4217141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ADED-B8E2-0388-C6A5-3BB930888ED7}"/>
              </a:ext>
            </a:extLst>
          </p:cNvPr>
          <p:cNvSpPr>
            <a:spLocks noGrp="1"/>
          </p:cNvSpPr>
          <p:nvPr>
            <p:ph type="title"/>
          </p:nvPr>
        </p:nvSpPr>
        <p:spPr>
          <a:xfrm>
            <a:off x="412595" y="423125"/>
            <a:ext cx="10515600" cy="515821"/>
          </a:xfrm>
        </p:spPr>
        <p:txBody>
          <a:bodyPr>
            <a:normAutofit fontScale="90000"/>
          </a:bodyPr>
          <a:lstStyle/>
          <a:p>
            <a:r>
              <a:rPr lang="en-GB" dirty="0"/>
              <a:t>Methodology Overview</a:t>
            </a:r>
            <a:endParaRPr lang="en-NG" dirty="0"/>
          </a:p>
        </p:txBody>
      </p:sp>
      <p:sp>
        <p:nvSpPr>
          <p:cNvPr id="3" name="Content Placeholder 2">
            <a:extLst>
              <a:ext uri="{FF2B5EF4-FFF2-40B4-BE49-F238E27FC236}">
                <a16:creationId xmlns:a16="http://schemas.microsoft.com/office/drawing/2014/main" id="{5989320B-E6C6-B398-335B-69A512ABC133}"/>
              </a:ext>
            </a:extLst>
          </p:cNvPr>
          <p:cNvSpPr>
            <a:spLocks noGrp="1"/>
          </p:cNvSpPr>
          <p:nvPr>
            <p:ph idx="1"/>
          </p:nvPr>
        </p:nvSpPr>
        <p:spPr>
          <a:xfrm>
            <a:off x="412595" y="1126274"/>
            <a:ext cx="11485756" cy="5731726"/>
          </a:xfrm>
        </p:spPr>
        <p:txBody>
          <a:bodyPr>
            <a:noAutofit/>
          </a:bodyPr>
          <a:lstStyle/>
          <a:p>
            <a:pPr marL="0" marR="288290" indent="0">
              <a:lnSpc>
                <a:spcPct val="200000"/>
              </a:lnSpc>
              <a:spcBef>
                <a:spcPts val="100"/>
              </a:spcBef>
              <a:spcAft>
                <a:spcPts val="100"/>
              </a:spcAft>
              <a:buNone/>
            </a:pPr>
            <a:r>
              <a:rPr lang="en" sz="1700" dirty="0">
                <a:effectLst/>
                <a:ea typeface="Arial" panose="020B0604020202020204" pitchFamily="34" charset="0"/>
                <a:cs typeface="Arial" panose="020B0604020202020204" pitchFamily="34" charset="0"/>
              </a:rPr>
              <a:t>Materials used for implementing this application include but are not limited to:</a:t>
            </a:r>
            <a:endParaRPr lang="en-GB" sz="17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Wingdings" panose="05000000000000000000" pitchFamily="2" charset="2"/>
              <a:buChar char=""/>
            </a:pPr>
            <a:r>
              <a:rPr lang="en" sz="1700" u="sng" dirty="0">
                <a:effectLst/>
                <a:ea typeface="Arial" panose="020B0604020202020204" pitchFamily="34" charset="0"/>
                <a:cs typeface="Arial" panose="020B0604020202020204" pitchFamily="34" charset="0"/>
              </a:rPr>
              <a:t>MongoDB:</a:t>
            </a:r>
            <a:r>
              <a:rPr lang="en" sz="1700" dirty="0">
                <a:effectLst/>
                <a:ea typeface="Arial" panose="020B0604020202020204" pitchFamily="34" charset="0"/>
                <a:cs typeface="Arial" panose="020B0604020202020204" pitchFamily="34" charset="0"/>
              </a:rPr>
              <a:t> MongoDB will be used as the database system.</a:t>
            </a:r>
            <a:endParaRPr lang="en-NG" sz="17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Wingdings" panose="05000000000000000000" pitchFamily="2" charset="2"/>
              <a:buChar char=""/>
            </a:pPr>
            <a:r>
              <a:rPr lang="en" sz="1700" u="sng" dirty="0">
                <a:effectLst/>
                <a:ea typeface="Arial" panose="020B0604020202020204" pitchFamily="34" charset="0"/>
                <a:cs typeface="Arial" panose="020B0604020202020204" pitchFamily="34" charset="0"/>
              </a:rPr>
              <a:t>JavaScript:</a:t>
            </a:r>
            <a:r>
              <a:rPr lang="en" sz="1700" dirty="0">
                <a:effectLst/>
                <a:ea typeface="Arial" panose="020B0604020202020204" pitchFamily="34" charset="0"/>
                <a:cs typeface="Arial" panose="020B0604020202020204" pitchFamily="34" charset="0"/>
              </a:rPr>
              <a:t> This is the scripting/programming language that will be used to implement the frontend and backend functionalities.</a:t>
            </a:r>
          </a:p>
          <a:p>
            <a:pPr marL="342900" marR="288290" lvl="0" indent="-342900">
              <a:lnSpc>
                <a:spcPct val="200000"/>
              </a:lnSpc>
              <a:spcBef>
                <a:spcPts val="100"/>
              </a:spcBef>
              <a:spcAft>
                <a:spcPts val="100"/>
              </a:spcAft>
              <a:buFont typeface="Wingdings" panose="05000000000000000000" pitchFamily="2" charset="2"/>
              <a:buChar char=""/>
            </a:pPr>
            <a:r>
              <a:rPr lang="en" sz="1700" u="sng" dirty="0">
                <a:effectLst/>
                <a:ea typeface="Arial" panose="020B0604020202020204" pitchFamily="34" charset="0"/>
                <a:cs typeface="Arial" panose="020B0604020202020204" pitchFamily="34" charset="0"/>
              </a:rPr>
              <a:t>Postman: </a:t>
            </a:r>
            <a:r>
              <a:rPr lang="en" sz="1700" dirty="0">
                <a:effectLst/>
                <a:ea typeface="Arial" panose="020B0604020202020204" pitchFamily="34" charset="0"/>
                <a:cs typeface="Arial" panose="020B0604020202020204" pitchFamily="34" charset="0"/>
              </a:rPr>
              <a:t>This is a</a:t>
            </a:r>
            <a:r>
              <a:rPr lang="en" sz="1700" dirty="0">
                <a:ea typeface="Arial" panose="020B0604020202020204" pitchFamily="34" charset="0"/>
                <a:cs typeface="Arial" panose="020B0604020202020204" pitchFamily="34" charset="0"/>
              </a:rPr>
              <a:t>n API testing platform that will be used to test APIs upon application development.</a:t>
            </a:r>
            <a:endParaRPr lang="en-NG" sz="1700" u="sng"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Wingdings" panose="05000000000000000000" pitchFamily="2" charset="2"/>
              <a:buChar char=""/>
            </a:pPr>
            <a:r>
              <a:rPr lang="en" sz="1700" u="sng" dirty="0">
                <a:effectLst/>
                <a:ea typeface="Arial" panose="020B0604020202020204" pitchFamily="34" charset="0"/>
                <a:cs typeface="Arial" panose="020B0604020202020204" pitchFamily="34" charset="0"/>
              </a:rPr>
              <a:t>Visual Studio Code:</a:t>
            </a:r>
            <a:r>
              <a:rPr lang="en" sz="1700" dirty="0">
                <a:effectLst/>
                <a:ea typeface="Arial" panose="020B0604020202020204" pitchFamily="34" charset="0"/>
                <a:cs typeface="Arial" panose="020B0604020202020204" pitchFamily="34" charset="0"/>
              </a:rPr>
              <a:t> This software will be used to write code in the system development process. </a:t>
            </a:r>
            <a:endParaRPr lang="en-NG" sz="17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Wingdings" panose="05000000000000000000" pitchFamily="2" charset="2"/>
              <a:buChar char=""/>
            </a:pPr>
            <a:r>
              <a:rPr lang="en" sz="1700" u="sng" dirty="0">
                <a:effectLst/>
                <a:ea typeface="Arial" panose="020B0604020202020204" pitchFamily="34" charset="0"/>
                <a:cs typeface="Arial" panose="020B0604020202020204" pitchFamily="34" charset="0"/>
              </a:rPr>
              <a:t>Edraw-Max:</a:t>
            </a:r>
            <a:r>
              <a:rPr lang="en" sz="1700" dirty="0">
                <a:effectLst/>
                <a:ea typeface="Arial" panose="020B0604020202020204" pitchFamily="34" charset="0"/>
                <a:cs typeface="Arial" panose="020B0604020202020204" pitchFamily="34" charset="0"/>
              </a:rPr>
              <a:t> This software will be used to design, UML diagrams, use case diagrams and system flow charts. </a:t>
            </a:r>
            <a:endParaRPr lang="en-NG" sz="17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Wingdings" panose="05000000000000000000" pitchFamily="2" charset="2"/>
              <a:buChar char=""/>
            </a:pPr>
            <a:r>
              <a:rPr lang="en" sz="1700" u="sng" dirty="0">
                <a:effectLst/>
                <a:ea typeface="Arial" panose="020B0604020202020204" pitchFamily="34" charset="0"/>
                <a:cs typeface="Arial" panose="020B0604020202020204" pitchFamily="34" charset="0"/>
              </a:rPr>
              <a:t>Toad Data Modeler:</a:t>
            </a:r>
            <a:r>
              <a:rPr lang="en" sz="1700" dirty="0">
                <a:effectLst/>
                <a:ea typeface="Arial" panose="020B0604020202020204" pitchFamily="34" charset="0"/>
                <a:cs typeface="Arial" panose="020B0604020202020204" pitchFamily="34" charset="0"/>
              </a:rPr>
              <a:t> This software will be used to design the database Enhanced Entity Relationship Diagram (EERD).</a:t>
            </a:r>
            <a:endParaRPr lang="en-NG" sz="1700" dirty="0">
              <a:effectLst/>
              <a:ea typeface="Arial" panose="020B0604020202020204" pitchFamily="34" charset="0"/>
              <a:cs typeface="Arial" panose="020B0604020202020204" pitchFamily="34" charset="0"/>
            </a:endParaRPr>
          </a:p>
          <a:p>
            <a:pPr marL="342900" marR="288290" lvl="0" indent="-342900">
              <a:lnSpc>
                <a:spcPct val="200000"/>
              </a:lnSpc>
              <a:spcBef>
                <a:spcPts val="100"/>
              </a:spcBef>
              <a:spcAft>
                <a:spcPts val="100"/>
              </a:spcAft>
              <a:buFont typeface="Wingdings" panose="05000000000000000000" pitchFamily="2" charset="2"/>
              <a:buChar char=""/>
            </a:pPr>
            <a:r>
              <a:rPr lang="en" sz="1700" u="sng" dirty="0">
                <a:effectLst/>
                <a:ea typeface="Arial" panose="020B0604020202020204" pitchFamily="34" charset="0"/>
                <a:cs typeface="Arial" panose="020B0604020202020204" pitchFamily="34" charset="0"/>
              </a:rPr>
              <a:t>Microsoft Word:</a:t>
            </a:r>
            <a:r>
              <a:rPr lang="en" sz="1700" dirty="0">
                <a:effectLst/>
                <a:ea typeface="Arial" panose="020B0604020202020204" pitchFamily="34" charset="0"/>
                <a:cs typeface="Arial" panose="020B0604020202020204" pitchFamily="34" charset="0"/>
              </a:rPr>
              <a:t> This software is used to create project documentation. </a:t>
            </a:r>
            <a:endParaRPr lang="en-NG" sz="1700" dirty="0">
              <a:effectLst/>
              <a:ea typeface="Arial" panose="020B0604020202020204" pitchFamily="34" charset="0"/>
              <a:cs typeface="Arial" panose="020B0604020202020204" pitchFamily="34" charset="0"/>
            </a:endParaRPr>
          </a:p>
          <a:p>
            <a:endParaRPr lang="en-NG" sz="1700" dirty="0">
              <a:cs typeface="Arial" panose="020B0604020202020204" pitchFamily="34" charset="0"/>
            </a:endParaRPr>
          </a:p>
        </p:txBody>
      </p:sp>
    </p:spTree>
    <p:extLst>
      <p:ext uri="{BB962C8B-B14F-4D97-AF65-F5344CB8AC3E}">
        <p14:creationId xmlns:p14="http://schemas.microsoft.com/office/powerpoint/2010/main" val="63349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ADED-B8E2-0388-C6A5-3BB930888ED7}"/>
              </a:ext>
            </a:extLst>
          </p:cNvPr>
          <p:cNvSpPr>
            <a:spLocks noGrp="1"/>
          </p:cNvSpPr>
          <p:nvPr>
            <p:ph type="title"/>
          </p:nvPr>
        </p:nvSpPr>
        <p:spPr>
          <a:xfrm>
            <a:off x="380999" y="446049"/>
            <a:ext cx="10515600" cy="716543"/>
          </a:xfrm>
        </p:spPr>
        <p:txBody>
          <a:bodyPr>
            <a:normAutofit/>
          </a:bodyPr>
          <a:lstStyle/>
          <a:p>
            <a:r>
              <a:rPr lang="en-GB" dirty="0"/>
              <a:t>Methodology Overview</a:t>
            </a:r>
            <a:endParaRPr lang="en-NG" dirty="0"/>
          </a:p>
        </p:txBody>
      </p:sp>
      <p:sp>
        <p:nvSpPr>
          <p:cNvPr id="3" name="Content Placeholder 2">
            <a:extLst>
              <a:ext uri="{FF2B5EF4-FFF2-40B4-BE49-F238E27FC236}">
                <a16:creationId xmlns:a16="http://schemas.microsoft.com/office/drawing/2014/main" id="{5989320B-E6C6-B398-335B-69A512ABC133}"/>
              </a:ext>
            </a:extLst>
          </p:cNvPr>
          <p:cNvSpPr>
            <a:spLocks noGrp="1"/>
          </p:cNvSpPr>
          <p:nvPr>
            <p:ph idx="1"/>
          </p:nvPr>
        </p:nvSpPr>
        <p:spPr>
          <a:xfrm>
            <a:off x="380999" y="1226634"/>
            <a:ext cx="11383537" cy="5553307"/>
          </a:xfrm>
        </p:spPr>
        <p:txBody>
          <a:bodyPr>
            <a:noAutofit/>
          </a:bodyPr>
          <a:lstStyle/>
          <a:p>
            <a:pPr marL="0" marR="288290" indent="0">
              <a:lnSpc>
                <a:spcPct val="200000"/>
              </a:lnSpc>
              <a:spcBef>
                <a:spcPts val="100"/>
              </a:spcBef>
              <a:spcAft>
                <a:spcPts val="100"/>
              </a:spcAft>
              <a:buNone/>
            </a:pPr>
            <a:r>
              <a:rPr lang="en" sz="1600" dirty="0">
                <a:effectLst/>
                <a:ea typeface="Arial" panose="020B0604020202020204" pitchFamily="34" charset="0"/>
                <a:cs typeface="Arial" panose="020B0604020202020204" pitchFamily="34" charset="0"/>
              </a:rPr>
              <a:t>This is a web-based application, programming at the client-side and server-side will be done using JavaScript, while MongoDB will be used as its database. </a:t>
            </a:r>
            <a:endParaRPr lang="en-GB" sz="1600" dirty="0">
              <a:ea typeface="Arial" panose="020B0604020202020204" pitchFamily="34" charset="0"/>
              <a:cs typeface="Arial" panose="020B0604020202020204" pitchFamily="34" charset="0"/>
            </a:endParaRPr>
          </a:p>
          <a:p>
            <a:pPr marR="288290">
              <a:lnSpc>
                <a:spcPct val="200000"/>
              </a:lnSpc>
              <a:spcBef>
                <a:spcPts val="100"/>
              </a:spcBef>
              <a:spcAft>
                <a:spcPts val="100"/>
              </a:spcAft>
              <a:buFont typeface="Wingdings" panose="05000000000000000000" pitchFamily="2" charset="2"/>
              <a:buChar char="Ø"/>
            </a:pPr>
            <a:r>
              <a:rPr lang="en" sz="1600" dirty="0">
                <a:effectLst/>
                <a:ea typeface="Arial" panose="020B0604020202020204" pitchFamily="34" charset="0"/>
                <a:cs typeface="Arial" panose="020B0604020202020204" pitchFamily="34" charset="0"/>
              </a:rPr>
              <a:t>The supervisor and the student are the two essential entities that are involved in the system overview.</a:t>
            </a:r>
          </a:p>
          <a:p>
            <a:pPr marR="288290">
              <a:lnSpc>
                <a:spcPct val="200000"/>
              </a:lnSpc>
              <a:spcBef>
                <a:spcPts val="100"/>
              </a:spcBef>
              <a:spcAft>
                <a:spcPts val="100"/>
              </a:spcAft>
              <a:buFont typeface="Wingdings" panose="05000000000000000000" pitchFamily="2" charset="2"/>
              <a:buChar char="Ø"/>
            </a:pPr>
            <a:r>
              <a:rPr lang="en" sz="1600" dirty="0">
                <a:effectLst/>
                <a:ea typeface="Arial" panose="020B0604020202020204" pitchFamily="34" charset="0"/>
                <a:cs typeface="Arial" panose="020B0604020202020204" pitchFamily="34" charset="0"/>
              </a:rPr>
              <a:t>Modeling the system is the </a:t>
            </a:r>
            <a:r>
              <a:rPr lang="en" sz="1600" b="1" dirty="0">
                <a:effectLst/>
                <a:ea typeface="Arial" panose="020B0604020202020204" pitchFamily="34" charset="0"/>
                <a:cs typeface="Arial" panose="020B0604020202020204" pitchFamily="34" charset="0"/>
              </a:rPr>
              <a:t>first stage </a:t>
            </a:r>
            <a:r>
              <a:rPr lang="en" sz="1600" dirty="0">
                <a:effectLst/>
                <a:ea typeface="Arial" panose="020B0604020202020204" pitchFamily="34" charset="0"/>
                <a:cs typeface="Arial" panose="020B0604020202020204" pitchFamily="34" charset="0"/>
              </a:rPr>
              <a:t>in the product development process. Using software such as toad data modeler, entity relationship diagrams for the MongoDB database will be created. UML diagrams will also be used to depict the algorithmic workflow of different system capabilities.</a:t>
            </a:r>
          </a:p>
          <a:p>
            <a:pPr marR="288290">
              <a:lnSpc>
                <a:spcPct val="200000"/>
              </a:lnSpc>
              <a:spcBef>
                <a:spcPts val="100"/>
              </a:spcBef>
              <a:spcAft>
                <a:spcPts val="100"/>
              </a:spcAft>
              <a:buFont typeface="Wingdings" panose="05000000000000000000" pitchFamily="2" charset="2"/>
              <a:buChar char="Ø"/>
            </a:pPr>
            <a:r>
              <a:rPr lang="en" sz="1600" dirty="0">
                <a:effectLst/>
                <a:ea typeface="Arial" panose="020B0604020202020204" pitchFamily="34" charset="0"/>
                <a:cs typeface="Arial" panose="020B0604020202020204" pitchFamily="34" charset="0"/>
              </a:rPr>
              <a:t>The </a:t>
            </a:r>
            <a:r>
              <a:rPr lang="en" sz="1600" b="1" dirty="0">
                <a:effectLst/>
                <a:ea typeface="Arial" panose="020B0604020202020204" pitchFamily="34" charset="0"/>
                <a:cs typeface="Arial" panose="020B0604020202020204" pitchFamily="34" charset="0"/>
              </a:rPr>
              <a:t>second stage </a:t>
            </a:r>
            <a:r>
              <a:rPr lang="en" sz="1600" dirty="0">
                <a:effectLst/>
                <a:ea typeface="Arial" panose="020B0604020202020204" pitchFamily="34" charset="0"/>
                <a:cs typeface="Arial" panose="020B0604020202020204" pitchFamily="34" charset="0"/>
              </a:rPr>
              <a:t>will be creating the application. In this stage, Visual Studio Code will be used to write and execute JavaScript codes for the application's front-end and back end.</a:t>
            </a:r>
            <a:endParaRPr lang="en" sz="1600" dirty="0">
              <a:ea typeface="Arial" panose="020B0604020202020204" pitchFamily="34" charset="0"/>
              <a:cs typeface="Arial" panose="020B0604020202020204" pitchFamily="34" charset="0"/>
            </a:endParaRPr>
          </a:p>
          <a:p>
            <a:pPr marR="288290">
              <a:lnSpc>
                <a:spcPct val="200000"/>
              </a:lnSpc>
              <a:spcBef>
                <a:spcPts val="100"/>
              </a:spcBef>
              <a:spcAft>
                <a:spcPts val="100"/>
              </a:spcAft>
              <a:buFont typeface="Wingdings" panose="05000000000000000000" pitchFamily="2" charset="2"/>
              <a:buChar char="Ø"/>
            </a:pPr>
            <a:r>
              <a:rPr lang="en" sz="1600" dirty="0">
                <a:effectLst/>
                <a:ea typeface="Arial" panose="020B0604020202020204" pitchFamily="34" charset="0"/>
                <a:cs typeface="Arial" panose="020B0604020202020204" pitchFamily="34" charset="0"/>
              </a:rPr>
              <a:t>The application will be tested in an effort to address any issues or </a:t>
            </a:r>
            <a:r>
              <a:rPr lang="en" sz="1600" dirty="0">
                <a:ea typeface="Arial" panose="020B0604020202020204" pitchFamily="34" charset="0"/>
                <a:cs typeface="Arial" panose="020B0604020202020204" pitchFamily="34" charset="0"/>
              </a:rPr>
              <a:t>unsatisfied</a:t>
            </a:r>
            <a:r>
              <a:rPr lang="en" sz="1600" dirty="0">
                <a:effectLst/>
                <a:ea typeface="Arial" panose="020B0604020202020204" pitchFamily="34" charset="0"/>
                <a:cs typeface="Arial" panose="020B0604020202020204" pitchFamily="34" charset="0"/>
              </a:rPr>
              <a:t> user needs that might emerge.</a:t>
            </a:r>
            <a:endParaRPr lang="en-NG" sz="1600" dirty="0">
              <a:effectLs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508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492F-5D57-4B33-EB81-AA588644896A}"/>
              </a:ext>
            </a:extLst>
          </p:cNvPr>
          <p:cNvSpPr>
            <a:spLocks noGrp="1"/>
          </p:cNvSpPr>
          <p:nvPr>
            <p:ph type="title"/>
          </p:nvPr>
        </p:nvSpPr>
        <p:spPr>
          <a:xfrm>
            <a:off x="838200" y="365125"/>
            <a:ext cx="10515600" cy="582729"/>
          </a:xfrm>
        </p:spPr>
        <p:txBody>
          <a:bodyPr>
            <a:normAutofit fontScale="90000"/>
          </a:bodyPr>
          <a:lstStyle/>
          <a:p>
            <a:r>
              <a:rPr lang="en-GB" dirty="0"/>
              <a:t>Literature Review - Overview of Existing System</a:t>
            </a:r>
            <a:endParaRPr lang="en-NG" dirty="0"/>
          </a:p>
        </p:txBody>
      </p:sp>
      <p:sp>
        <p:nvSpPr>
          <p:cNvPr id="3" name="Content Placeholder 2">
            <a:extLst>
              <a:ext uri="{FF2B5EF4-FFF2-40B4-BE49-F238E27FC236}">
                <a16:creationId xmlns:a16="http://schemas.microsoft.com/office/drawing/2014/main" id="{4B46973F-9128-8038-759F-E8604DA441D3}"/>
              </a:ext>
            </a:extLst>
          </p:cNvPr>
          <p:cNvSpPr>
            <a:spLocks noGrp="1"/>
          </p:cNvSpPr>
          <p:nvPr>
            <p:ph idx="1"/>
          </p:nvPr>
        </p:nvSpPr>
        <p:spPr>
          <a:xfrm>
            <a:off x="392151" y="1140288"/>
            <a:ext cx="11182816" cy="5352587"/>
          </a:xfrm>
        </p:spPr>
        <p:txBody>
          <a:bodyPr>
            <a:normAutofit/>
          </a:bodyPr>
          <a:lstStyle/>
          <a:p>
            <a:pPr marL="0" indent="0">
              <a:buNone/>
            </a:pPr>
            <a:endParaRPr lang="en-GB" sz="2000" dirty="0"/>
          </a:p>
          <a:p>
            <a:pPr marL="0" indent="0">
              <a:buNone/>
            </a:pPr>
            <a:r>
              <a:rPr lang="en-GB" sz="2000" dirty="0"/>
              <a:t>In the current system, the head of department office is the centre of project management which is responsible for assigning a supervisor to each student, preparing and providing project schedules, scheduling and arranging project presentations, collecting the final project dissertation, and recording the students' grades. Throughout the project, students must constantly meet, and each meeting must be documented in the log books and approved by the supervisors.</a:t>
            </a:r>
          </a:p>
          <a:p>
            <a:pPr marL="0" indent="0">
              <a:buNone/>
            </a:pPr>
            <a:endParaRPr lang="en-NG" sz="2000" dirty="0"/>
          </a:p>
          <a:p>
            <a:pPr marL="0" indent="0">
              <a:buNone/>
            </a:pPr>
            <a:r>
              <a:rPr lang="en-GB" sz="2000" dirty="0"/>
              <a:t>Currently, supervision of projects involves the use of log books by supervisors to keep track of the development of students' projects and document all necessary events or actions taken while supervising them. Occasional physical meetings are organised between students and their supervisors to also monitor the project dissertation process. </a:t>
            </a:r>
          </a:p>
          <a:p>
            <a:pPr marL="0" indent="0">
              <a:buNone/>
            </a:pPr>
            <a:endParaRPr lang="en-GB" sz="2000" dirty="0"/>
          </a:p>
          <a:p>
            <a:pPr marL="0" indent="0">
              <a:buNone/>
            </a:pPr>
            <a:r>
              <a:rPr lang="en-GB" sz="2000" dirty="0"/>
              <a:t>The log book’s inability to tracking software development progress is a limitation to the use of this manual method of managing student projects . </a:t>
            </a:r>
          </a:p>
        </p:txBody>
      </p:sp>
    </p:spTree>
    <p:extLst>
      <p:ext uri="{BB962C8B-B14F-4D97-AF65-F5344CB8AC3E}">
        <p14:creationId xmlns:p14="http://schemas.microsoft.com/office/powerpoint/2010/main" val="1195159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1226</TotalTime>
  <Words>2690</Words>
  <Application>Microsoft Office PowerPoint</Application>
  <PresentationFormat>Widescreen</PresentationFormat>
  <Paragraphs>162</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  DESIGN AND IMPLEMENTATION OF A WEB-BASED FINAL YEAR PROJECT MANAGEMENT SYSTEM (FYPMS) (A CASE STUDY OF COMPUTER SCIENCE DEPARTMENT BABCOCK UNIVERSITY)</vt:lpstr>
      <vt:lpstr>Introduction &amp; Background</vt:lpstr>
      <vt:lpstr>Problem Statement</vt:lpstr>
      <vt:lpstr>Objectives of the study</vt:lpstr>
      <vt:lpstr>Significance of the study</vt:lpstr>
      <vt:lpstr>Limitation of the study</vt:lpstr>
      <vt:lpstr>Methodology Overview</vt:lpstr>
      <vt:lpstr>Methodology Overview</vt:lpstr>
      <vt:lpstr>Literature Review - Overview of Existing System</vt:lpstr>
      <vt:lpstr>Literature Review – Review of related works</vt:lpstr>
      <vt:lpstr>Literature Review – Review of related works</vt:lpstr>
      <vt:lpstr>Literature Review – Gaps to the Study</vt:lpstr>
      <vt:lpstr>System Analysis and Design – Research Design</vt:lpstr>
      <vt:lpstr>System Analysis and Design</vt:lpstr>
      <vt:lpstr>System Analysis and Design – Model Diagram</vt:lpstr>
      <vt:lpstr>System Analysis and Design – UML Use Case Diagram</vt:lpstr>
      <vt:lpstr>Implementation Overview</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WEB-BASED FINAL YEAR PROJECT MANAGEMENT SYSTEM (FYPMS)</dc:title>
  <dc:creator>Samuel Izevbizua</dc:creator>
  <cp:lastModifiedBy>Samuel Izevbizua</cp:lastModifiedBy>
  <cp:revision>49</cp:revision>
  <dcterms:created xsi:type="dcterms:W3CDTF">2022-11-20T17:08:08Z</dcterms:created>
  <dcterms:modified xsi:type="dcterms:W3CDTF">2022-12-05T10:53:22Z</dcterms:modified>
</cp:coreProperties>
</file>