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1" r:id="rId15"/>
    <p:sldId id="272"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B2878-3E63-45BE-A681-D80578AE35FB}" v="508" dt="2022-05-25T10:34:02.122"/>
    <p1510:client id="{F55127A8-B4D6-4D56-B408-C4A4CD102903}" v="315" dt="2022-05-26T18:14:16.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bible.org/article/foundational-principles-leadershi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rosswalk.com/family/career/9-essential-qualities-of-a-godly-leader.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apologeticspress.org/apcontent.aspx?category=13&amp;article=2323" TargetMode="External"/><Relationship Id="rId2" Type="http://schemas.openxmlformats.org/officeDocument/2006/relationships/hyperlink" Target="http://ronedmondson.com/2016/09/12-leadership-principles-of-jesu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Leadership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5E35-7ADD-D77E-6DE3-E20CE5408A63}"/>
              </a:ext>
            </a:extLst>
          </p:cNvPr>
          <p:cNvSpPr>
            <a:spLocks noGrp="1"/>
          </p:cNvSpPr>
          <p:nvPr>
            <p:ph type="title"/>
          </p:nvPr>
        </p:nvSpPr>
        <p:spPr/>
        <p:txBody>
          <a:bodyPr/>
          <a:lstStyle/>
          <a:p>
            <a:r>
              <a:rPr lang="en-US" b="1" dirty="0">
                <a:ea typeface="+mj-lt"/>
                <a:cs typeface="+mj-lt"/>
              </a:rPr>
              <a:t>5.    Correction</a:t>
            </a:r>
            <a:endParaRPr lang="en-US" dirty="0"/>
          </a:p>
        </p:txBody>
      </p:sp>
      <p:sp>
        <p:nvSpPr>
          <p:cNvPr id="3" name="Content Placeholder 2">
            <a:extLst>
              <a:ext uri="{FF2B5EF4-FFF2-40B4-BE49-F238E27FC236}">
                <a16:creationId xmlns:a16="http://schemas.microsoft.com/office/drawing/2014/main" id="{9F1BDBD8-8BC9-43BC-A1AC-9F3C770109CC}"/>
              </a:ext>
            </a:extLst>
          </p:cNvPr>
          <p:cNvSpPr>
            <a:spLocks noGrp="1"/>
          </p:cNvSpPr>
          <p:nvPr>
            <p:ph idx="1"/>
          </p:nvPr>
        </p:nvSpPr>
        <p:spPr/>
        <p:txBody>
          <a:bodyPr vert="horz" lIns="91440" tIns="45720" rIns="91440" bIns="45720" rtlCol="0" anchor="t">
            <a:normAutofit/>
          </a:bodyPr>
          <a:lstStyle/>
          <a:p>
            <a:r>
              <a:rPr lang="en-US" dirty="0">
                <a:ea typeface="+mn-lt"/>
                <a:cs typeface="+mn-lt"/>
              </a:rPr>
              <a:t>Correcting others in the right way is important for all Christians. Many passages in Scripture speak to this principle, as the following examples illustrate:</a:t>
            </a:r>
            <a:endParaRPr lang="en-US" dirty="0">
              <a:cs typeface="Calibri" panose="020F0502020204030204"/>
            </a:endParaRPr>
          </a:p>
          <a:p>
            <a:pPr marL="0" indent="0">
              <a:buNone/>
            </a:pPr>
            <a:endParaRPr lang="en-US" dirty="0">
              <a:ea typeface="+mn-lt"/>
              <a:cs typeface="+mn-lt"/>
            </a:endParaRPr>
          </a:p>
          <a:p>
            <a:pPr>
              <a:buFont typeface="Wingdings" panose="020B0604020202020204" pitchFamily="34" charset="0"/>
              <a:buChar char="q"/>
            </a:pPr>
            <a:r>
              <a:rPr lang="en-US" dirty="0">
                <a:ea typeface="+mn-lt"/>
                <a:cs typeface="+mn-lt"/>
              </a:rPr>
              <a:t>(Hebrews 10:24-25).</a:t>
            </a:r>
            <a:endParaRPr lang="en-US" dirty="0">
              <a:cs typeface="Calibri" panose="020F0502020204030204"/>
            </a:endParaRPr>
          </a:p>
          <a:p>
            <a:pPr>
              <a:buFont typeface="Wingdings" panose="020B0604020202020204" pitchFamily="34" charset="0"/>
              <a:buChar char="q"/>
            </a:pPr>
            <a:r>
              <a:rPr lang="en-US" dirty="0">
                <a:ea typeface="+mn-lt"/>
                <a:cs typeface="+mn-lt"/>
              </a:rPr>
              <a:t>(1 Thessalonians 5:13-14).</a:t>
            </a:r>
            <a:endParaRPr lang="en-US" dirty="0">
              <a:cs typeface="Calibri" panose="020F0502020204030204"/>
            </a:endParaRPr>
          </a:p>
          <a:p>
            <a:pPr>
              <a:buFont typeface="Wingdings" panose="020B0604020202020204" pitchFamily="34" charset="0"/>
              <a:buChar char="q"/>
            </a:pPr>
            <a:r>
              <a:rPr lang="en-US" dirty="0">
                <a:ea typeface="+mn-lt"/>
                <a:cs typeface="+mn-lt"/>
              </a:rPr>
              <a:t>(2 Timothy 2:23-26).</a:t>
            </a:r>
            <a:endParaRPr lang="en-US" dirty="0">
              <a:cs typeface="Calibri"/>
            </a:endParaRPr>
          </a:p>
          <a:p>
            <a:endParaRPr lang="en-US" dirty="0">
              <a:cs typeface="Calibri"/>
            </a:endParaRPr>
          </a:p>
        </p:txBody>
      </p:sp>
    </p:spTree>
    <p:extLst>
      <p:ext uri="{BB962C8B-B14F-4D97-AF65-F5344CB8AC3E}">
        <p14:creationId xmlns:p14="http://schemas.microsoft.com/office/powerpoint/2010/main" val="644740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74FD-8AE4-2557-A662-6607FA018455}"/>
              </a:ext>
            </a:extLst>
          </p:cNvPr>
          <p:cNvSpPr>
            <a:spLocks noGrp="1"/>
          </p:cNvSpPr>
          <p:nvPr>
            <p:ph type="title"/>
          </p:nvPr>
        </p:nvSpPr>
        <p:spPr/>
        <p:txBody>
          <a:bodyPr/>
          <a:lstStyle/>
          <a:p>
            <a:r>
              <a:rPr lang="en-US" dirty="0">
                <a:latin typeface="Calibri"/>
                <a:cs typeface="Calibri"/>
              </a:rPr>
              <a:t>How can Christian leaders approach correcting others in the right way?</a:t>
            </a:r>
            <a:endParaRPr lang="en-US" dirty="0"/>
          </a:p>
        </p:txBody>
      </p:sp>
      <p:sp>
        <p:nvSpPr>
          <p:cNvPr id="3" name="Content Placeholder 2">
            <a:extLst>
              <a:ext uri="{FF2B5EF4-FFF2-40B4-BE49-F238E27FC236}">
                <a16:creationId xmlns:a16="http://schemas.microsoft.com/office/drawing/2014/main" id="{710BD344-65D8-17C5-ED39-9103DE980B87}"/>
              </a:ext>
            </a:extLst>
          </p:cNvPr>
          <p:cNvSpPr>
            <a:spLocks noGrp="1"/>
          </p:cNvSpPr>
          <p:nvPr>
            <p:ph idx="1"/>
          </p:nvPr>
        </p:nvSpPr>
        <p:spPr/>
        <p:txBody>
          <a:bodyPr vert="horz" lIns="91440" tIns="45720" rIns="91440" bIns="45720" rtlCol="0" anchor="t">
            <a:normAutofit/>
          </a:bodyPr>
          <a:lstStyle/>
          <a:p>
            <a:endParaRPr lang="en-US" dirty="0">
              <a:cs typeface="Calibri" panose="020F0502020204030204"/>
            </a:endParaRPr>
          </a:p>
          <a:p>
            <a:r>
              <a:rPr lang="en-US" dirty="0">
                <a:ea typeface="+mn-lt"/>
                <a:cs typeface="+mn-lt"/>
              </a:rPr>
              <a:t>By understanding their temperaments/</a:t>
            </a:r>
            <a:r>
              <a:rPr lang="en-US" dirty="0" err="1">
                <a:ea typeface="+mn-lt"/>
                <a:cs typeface="+mn-lt"/>
              </a:rPr>
              <a:t>behaviour</a:t>
            </a:r>
            <a:endParaRPr lang="en-US" dirty="0" err="1"/>
          </a:p>
          <a:p>
            <a:r>
              <a:rPr lang="en-US" dirty="0">
                <a:ea typeface="+mn-lt"/>
                <a:cs typeface="+mn-lt"/>
              </a:rPr>
              <a:t>By respecting their concerns</a:t>
            </a:r>
            <a:endParaRPr lang="en-US" dirty="0"/>
          </a:p>
          <a:p>
            <a:r>
              <a:rPr lang="en-US" dirty="0">
                <a:ea typeface="+mn-lt"/>
                <a:cs typeface="+mn-lt"/>
              </a:rPr>
              <a:t>By believing in their gifts</a:t>
            </a:r>
            <a:endParaRPr lang="en-US" dirty="0"/>
          </a:p>
          <a:p>
            <a:r>
              <a:rPr lang="en-US" dirty="0">
                <a:ea typeface="+mn-lt"/>
                <a:cs typeface="+mn-lt"/>
              </a:rPr>
              <a:t>By supporting their dreams</a:t>
            </a:r>
            <a:endParaRPr lang="en-US" dirty="0"/>
          </a:p>
          <a:p>
            <a:r>
              <a:rPr lang="en-US" dirty="0">
                <a:ea typeface="+mn-lt"/>
                <a:cs typeface="+mn-lt"/>
              </a:rPr>
              <a:t>By challenging their flaws</a:t>
            </a:r>
            <a:endParaRPr lang="en-US" dirty="0"/>
          </a:p>
          <a:p>
            <a:endParaRPr lang="en-US" dirty="0">
              <a:cs typeface="Calibri"/>
            </a:endParaRPr>
          </a:p>
        </p:txBody>
      </p:sp>
    </p:spTree>
    <p:extLst>
      <p:ext uri="{BB962C8B-B14F-4D97-AF65-F5344CB8AC3E}">
        <p14:creationId xmlns:p14="http://schemas.microsoft.com/office/powerpoint/2010/main" val="145062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3F25-99E2-3D85-C9EB-D68CB05F49BD}"/>
              </a:ext>
            </a:extLst>
          </p:cNvPr>
          <p:cNvSpPr>
            <a:spLocks noGrp="1"/>
          </p:cNvSpPr>
          <p:nvPr>
            <p:ph type="title"/>
          </p:nvPr>
        </p:nvSpPr>
        <p:spPr/>
        <p:txBody>
          <a:bodyPr/>
          <a:lstStyle/>
          <a:p>
            <a:pPr>
              <a:spcBef>
                <a:spcPts val="1000"/>
              </a:spcBef>
            </a:pPr>
            <a:r>
              <a:rPr lang="en-US" b="1" dirty="0">
                <a:ea typeface="+mj-lt"/>
                <a:cs typeface="+mj-lt"/>
              </a:rPr>
              <a:t>6.    Integrity</a:t>
            </a:r>
            <a:endParaRPr lang="en-US" dirty="0">
              <a:ea typeface="+mj-lt"/>
              <a:cs typeface="+mj-lt"/>
            </a:endParaRPr>
          </a:p>
        </p:txBody>
      </p:sp>
      <p:sp>
        <p:nvSpPr>
          <p:cNvPr id="3" name="Content Placeholder 2">
            <a:extLst>
              <a:ext uri="{FF2B5EF4-FFF2-40B4-BE49-F238E27FC236}">
                <a16:creationId xmlns:a16="http://schemas.microsoft.com/office/drawing/2014/main" id="{8197E987-0BB5-6A9C-27D4-F00C3532802F}"/>
              </a:ext>
            </a:extLst>
          </p:cNvPr>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Good leaders practice and value integrity.</a:t>
            </a:r>
            <a:endParaRPr lang="en-US" dirty="0"/>
          </a:p>
          <a:p>
            <a:pPr marL="0" indent="0">
              <a:buNone/>
            </a:pPr>
            <a:r>
              <a:rPr lang="en-US" dirty="0">
                <a:ea typeface="+mn-lt"/>
                <a:cs typeface="+mn-lt"/>
              </a:rPr>
              <a:t>Integrity is the quality of being honest and having strong moral principles.</a:t>
            </a:r>
          </a:p>
          <a:p>
            <a:pPr marL="0" indent="0">
              <a:buNone/>
            </a:pPr>
            <a:endParaRPr lang="en-US" dirty="0">
              <a:ea typeface="+mn-lt"/>
              <a:cs typeface="+mn-lt"/>
            </a:endParaRPr>
          </a:p>
          <a:p>
            <a:pPr marL="0" indent="0">
              <a:buNone/>
            </a:pPr>
            <a:r>
              <a:rPr lang="en-US" dirty="0">
                <a:ea typeface="+mn-lt"/>
                <a:cs typeface="+mn-lt"/>
              </a:rPr>
              <a:t>Righteous lips are the delight of kings,</a:t>
            </a:r>
            <a:br>
              <a:rPr lang="en-US" dirty="0">
                <a:ea typeface="+mn-lt"/>
                <a:cs typeface="+mn-lt"/>
              </a:rPr>
            </a:br>
            <a:r>
              <a:rPr lang="en-US" dirty="0">
                <a:ea typeface="+mn-lt"/>
                <a:cs typeface="+mn-lt"/>
              </a:rPr>
              <a:t>And they love him who speaks what is right.</a:t>
            </a:r>
            <a:endParaRPr lang="en-US">
              <a:cs typeface="Calibri" panose="020F0502020204030204"/>
            </a:endParaRPr>
          </a:p>
          <a:p>
            <a:pPr>
              <a:buFont typeface="Wingdings" panose="020B0604020202020204" pitchFamily="34" charset="0"/>
              <a:buChar char="q"/>
            </a:pPr>
            <a:r>
              <a:rPr lang="en-US" dirty="0">
                <a:ea typeface="+mn-lt"/>
                <a:cs typeface="+mn-lt"/>
              </a:rPr>
              <a:t>– Proverbs 16:13</a:t>
            </a:r>
            <a:endParaRPr lang="en-US" dirty="0">
              <a:cs typeface="Calibri" panose="020F0502020204030204"/>
            </a:endParaRPr>
          </a:p>
          <a:p>
            <a:pPr>
              <a:buFont typeface="Wingdings" panose="020B0604020202020204" pitchFamily="34" charset="0"/>
              <a:buChar char="q"/>
            </a:pPr>
            <a:endParaRPr lang="en-US" dirty="0">
              <a:ea typeface="+mn-lt"/>
              <a:cs typeface="+mn-lt"/>
            </a:endParaRPr>
          </a:p>
          <a:p>
            <a:pPr>
              <a:buFont typeface="Wingdings" panose="020B0604020202020204" pitchFamily="34" charset="0"/>
              <a:buChar char="q"/>
            </a:pPr>
            <a:r>
              <a:rPr lang="en-US" dirty="0">
                <a:ea typeface="+mn-lt"/>
                <a:cs typeface="+mn-lt"/>
              </a:rPr>
              <a:t>Those who have integrity in leadership are always favored by God and other worldly authorities.</a:t>
            </a:r>
          </a:p>
          <a:p>
            <a:pPr>
              <a:buFont typeface="Wingdings" panose="020B0604020202020204" pitchFamily="34" charset="0"/>
              <a:buChar char="q"/>
            </a:pPr>
            <a:endParaRPr lang="en-US" dirty="0">
              <a:ea typeface="+mn-lt"/>
              <a:cs typeface="+mn-lt"/>
            </a:endParaRPr>
          </a:p>
          <a:p>
            <a:r>
              <a:rPr lang="en-US" dirty="0">
                <a:ea typeface="+mn-lt"/>
                <a:cs typeface="+mn-lt"/>
              </a:rPr>
              <a:t>“People don’t follow leaders who lack integrity,”. “Integrity involves actions as well as words.</a:t>
            </a:r>
          </a:p>
          <a:p>
            <a:r>
              <a:rPr lang="en-US" dirty="0">
                <a:ea typeface="+mn-lt"/>
                <a:cs typeface="+mn-lt"/>
              </a:rPr>
              <a:t> Integrity involves practicing what we preach, being consistent and dependable, doing what we say we will do and living in such a way that others will trust us.”</a:t>
            </a:r>
            <a:endParaRPr lang="en-US">
              <a:cs typeface="Calibri"/>
            </a:endParaRPr>
          </a:p>
          <a:p>
            <a:endParaRPr lang="en-US" dirty="0">
              <a:cs typeface="Calibri"/>
            </a:endParaRPr>
          </a:p>
        </p:txBody>
      </p:sp>
    </p:spTree>
    <p:extLst>
      <p:ext uri="{BB962C8B-B14F-4D97-AF65-F5344CB8AC3E}">
        <p14:creationId xmlns:p14="http://schemas.microsoft.com/office/powerpoint/2010/main" val="752616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CD19-C4F3-C6E5-64C7-D7216E54E336}"/>
              </a:ext>
            </a:extLst>
          </p:cNvPr>
          <p:cNvSpPr>
            <a:spLocks noGrp="1"/>
          </p:cNvSpPr>
          <p:nvPr>
            <p:ph type="title"/>
          </p:nvPr>
        </p:nvSpPr>
        <p:spPr/>
        <p:txBody>
          <a:bodyPr/>
          <a:lstStyle/>
          <a:p>
            <a:pPr>
              <a:spcBef>
                <a:spcPts val="1000"/>
              </a:spcBef>
            </a:pPr>
            <a:r>
              <a:rPr lang="en-US" b="1" dirty="0">
                <a:ea typeface="+mj-lt"/>
                <a:cs typeface="+mj-lt"/>
              </a:rPr>
              <a:t>7.    Follower of God’s Will</a:t>
            </a:r>
            <a:endParaRPr lang="en-US" dirty="0">
              <a:ea typeface="+mj-lt"/>
              <a:cs typeface="+mj-lt"/>
            </a:endParaRPr>
          </a:p>
        </p:txBody>
      </p:sp>
      <p:sp>
        <p:nvSpPr>
          <p:cNvPr id="3" name="Content Placeholder 2">
            <a:extLst>
              <a:ext uri="{FF2B5EF4-FFF2-40B4-BE49-F238E27FC236}">
                <a16:creationId xmlns:a16="http://schemas.microsoft.com/office/drawing/2014/main" id="{EDF98399-C2C2-994B-9569-A3B9913E55DB}"/>
              </a:ext>
            </a:extLst>
          </p:cNvPr>
          <p:cNvSpPr>
            <a:spLocks noGrp="1"/>
          </p:cNvSpPr>
          <p:nvPr>
            <p:ph idx="1"/>
          </p:nvPr>
        </p:nvSpPr>
        <p:spPr/>
        <p:txBody>
          <a:bodyPr vert="horz" lIns="91440" tIns="45720" rIns="91440" bIns="45720" rtlCol="0" anchor="t">
            <a:normAutofit/>
          </a:bodyPr>
          <a:lstStyle/>
          <a:p>
            <a:r>
              <a:rPr lang="en-US" dirty="0">
                <a:ea typeface="+mn-lt"/>
                <a:cs typeface="+mn-lt"/>
              </a:rPr>
              <a:t>“Is there anything more important in a leader than he or she seeking God’s direction?” Rinehart asked.</a:t>
            </a:r>
          </a:p>
          <a:p>
            <a:r>
              <a:rPr lang="en-US" dirty="0">
                <a:ea typeface="+mn-lt"/>
                <a:cs typeface="+mn-lt"/>
              </a:rPr>
              <a:t> “A good leader seeks the Lord, commits his way to the Lord and the Lord establishes the next steps.”</a:t>
            </a:r>
            <a:endParaRPr lang="en-US">
              <a:cs typeface="Calibri"/>
            </a:endParaRPr>
          </a:p>
          <a:p>
            <a:r>
              <a:rPr lang="en-US" dirty="0">
                <a:ea typeface="+mn-lt"/>
                <a:cs typeface="+mn-lt"/>
              </a:rPr>
              <a:t>– Proverbs 16:1, 3, 9</a:t>
            </a:r>
            <a:endParaRPr lang="en-US" dirty="0"/>
          </a:p>
          <a:p>
            <a:endParaRPr lang="en-US" dirty="0">
              <a:cs typeface="Calibri"/>
            </a:endParaRPr>
          </a:p>
        </p:txBody>
      </p:sp>
    </p:spTree>
    <p:extLst>
      <p:ext uri="{BB962C8B-B14F-4D97-AF65-F5344CB8AC3E}">
        <p14:creationId xmlns:p14="http://schemas.microsoft.com/office/powerpoint/2010/main" val="1752015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8FDA-5AAA-1ACF-8533-523C944B4B10}"/>
              </a:ext>
            </a:extLst>
          </p:cNvPr>
          <p:cNvSpPr>
            <a:spLocks noGrp="1"/>
          </p:cNvSpPr>
          <p:nvPr>
            <p:ph type="ctrTitle"/>
          </p:nvPr>
        </p:nvSpPr>
        <p:spPr/>
        <p:txBody>
          <a:bodyPr/>
          <a:lstStyle/>
          <a:p>
            <a:r>
              <a:rPr lang="en-US" dirty="0">
                <a:cs typeface="Calibri Light"/>
              </a:rPr>
              <a:t>Benefits of good Leadership</a:t>
            </a:r>
            <a:endParaRPr lang="en-US" dirty="0"/>
          </a:p>
        </p:txBody>
      </p:sp>
      <p:sp>
        <p:nvSpPr>
          <p:cNvPr id="5" name="Subtitle 4">
            <a:extLst>
              <a:ext uri="{FF2B5EF4-FFF2-40B4-BE49-F238E27FC236}">
                <a16:creationId xmlns:a16="http://schemas.microsoft.com/office/drawing/2014/main" id="{4FFA9C66-0411-7C4E-9700-07328511BA7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53859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488-6163-DD22-CE5F-7B957AA960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CF0860-5106-5866-5210-B389DF4D87DC}"/>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b="1" dirty="0">
                <a:ea typeface="+mn-lt"/>
                <a:cs typeface="+mn-lt"/>
              </a:rPr>
              <a:t>Fulfillment of visions ~</a:t>
            </a:r>
            <a:r>
              <a:rPr lang="en-US" dirty="0">
                <a:ea typeface="+mn-lt"/>
                <a:cs typeface="+mn-lt"/>
              </a:rPr>
              <a:t>Numbers 12:6</a:t>
            </a:r>
            <a:endParaRPr lang="en-US" dirty="0"/>
          </a:p>
          <a:p>
            <a:pPr marL="514350" indent="-514350">
              <a:buAutoNum type="arabicPeriod"/>
            </a:pPr>
            <a:r>
              <a:rPr lang="en-US" b="1" dirty="0">
                <a:ea typeface="+mn-lt"/>
                <a:cs typeface="+mn-lt"/>
              </a:rPr>
              <a:t>Stronger church</a:t>
            </a:r>
            <a:r>
              <a:rPr lang="en-US" dirty="0">
                <a:ea typeface="+mn-lt"/>
                <a:cs typeface="+mn-lt"/>
              </a:rPr>
              <a:t> – The Bible speaks of strong leaders, and whenever there is a strong leadership, there is a stronger group.            Proverbs 29:2 “When the righteous thrive, the people rejoice, when the wicked rule, the people groan.”</a:t>
            </a:r>
          </a:p>
          <a:p>
            <a:pPr marL="514350" indent="-514350">
              <a:buAutoNum type="arabicPeriod"/>
            </a:pPr>
            <a:r>
              <a:rPr lang="en-US" b="1" dirty="0">
                <a:ea typeface="+mn-lt"/>
                <a:cs typeface="+mn-lt"/>
              </a:rPr>
              <a:t>Successful goals</a:t>
            </a:r>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2303466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4230E-0622-F53E-38DB-00183D916898}"/>
              </a:ext>
            </a:extLst>
          </p:cNvPr>
          <p:cNvSpPr>
            <a:spLocks noGrp="1"/>
          </p:cNvSpPr>
          <p:nvPr>
            <p:ph type="ctrTitle"/>
          </p:nvPr>
        </p:nvSpPr>
        <p:spPr/>
        <p:txBody>
          <a:bodyPr/>
          <a:lstStyle/>
          <a:p>
            <a:r>
              <a:rPr lang="en-US" dirty="0">
                <a:cs typeface="Calibri Light"/>
              </a:rPr>
              <a:t>Prayers</a:t>
            </a:r>
            <a:endParaRPr lang="en-US" dirty="0"/>
          </a:p>
        </p:txBody>
      </p:sp>
      <p:sp>
        <p:nvSpPr>
          <p:cNvPr id="3" name="Content Placeholder 2">
            <a:extLst>
              <a:ext uri="{FF2B5EF4-FFF2-40B4-BE49-F238E27FC236}">
                <a16:creationId xmlns:a16="http://schemas.microsoft.com/office/drawing/2014/main" id="{9AF909DF-2BC7-A97D-BCBA-9DD4E2A73D3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3661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1B7F-32C6-409F-ED9A-B2BC23F459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EA3559-B5BC-9292-DC22-B40224FF0CCB}"/>
              </a:ext>
            </a:extLst>
          </p:cNvPr>
          <p:cNvSpPr>
            <a:spLocks noGrp="1"/>
          </p:cNvSpPr>
          <p:nvPr>
            <p:ph idx="1"/>
          </p:nvPr>
        </p:nvSpPr>
        <p:spPr/>
        <p:txBody>
          <a:bodyPr vert="horz" lIns="91440" tIns="45720" rIns="91440" bIns="45720" rtlCol="0" anchor="t">
            <a:normAutofit/>
          </a:bodyPr>
          <a:lstStyle/>
          <a:p>
            <a:r>
              <a:rPr lang="en-US" dirty="0">
                <a:ea typeface="+mn-lt"/>
                <a:cs typeface="+mn-lt"/>
              </a:rPr>
              <a:t> God, we pray that You will grant our leaders with the spirit of Solomon so that they may have sound wisdom, knowledge and understanding. Lead them with the Holy Spirit. Counsel our pastor leaders and church so that they may do Your work and lead Your people. In Jesus’ name we pray, Amen.</a:t>
            </a:r>
            <a:br>
              <a:rPr lang="en-US" dirty="0">
                <a:ea typeface="+mn-lt"/>
                <a:cs typeface="+mn-lt"/>
              </a:rPr>
            </a:br>
            <a:r>
              <a:rPr lang="en-US" dirty="0">
                <a:ea typeface="+mn-lt"/>
                <a:cs typeface="+mn-lt"/>
              </a:rPr>
              <a:t>Isaiah 54:17, 2 Chronicles 1:10</a:t>
            </a:r>
            <a:endParaRPr lang="en-US" dirty="0">
              <a:cs typeface="Calibri" panose="020F0502020204030204"/>
            </a:endParaRPr>
          </a:p>
          <a:p>
            <a:r>
              <a:rPr lang="en-US" b="1" dirty="0">
                <a:ea typeface="+mn-lt"/>
                <a:cs typeface="+mn-lt"/>
              </a:rPr>
              <a:t>Prayer for Help Through Challenges</a:t>
            </a:r>
            <a:endParaRPr lang="en-US" dirty="0">
              <a:ea typeface="+mn-lt"/>
              <a:cs typeface="+mn-lt"/>
            </a:endParaRPr>
          </a:p>
          <a:p>
            <a:r>
              <a:rPr lang="en-US" b="1" dirty="0">
                <a:ea typeface="+mn-lt"/>
                <a:cs typeface="+mn-lt"/>
              </a:rPr>
              <a:t>Prayer for Endurance</a:t>
            </a:r>
            <a:br>
              <a:rPr lang="en-US" dirty="0"/>
            </a:br>
            <a:endParaRPr lang="en-US">
              <a:cs typeface="Calibri" panose="020F0502020204030204"/>
            </a:endParaRPr>
          </a:p>
        </p:txBody>
      </p:sp>
    </p:spTree>
    <p:extLst>
      <p:ext uri="{BB962C8B-B14F-4D97-AF65-F5344CB8AC3E}">
        <p14:creationId xmlns:p14="http://schemas.microsoft.com/office/powerpoint/2010/main" val="106427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9494-6FFE-4E54-86A2-97235C4DF676}"/>
              </a:ext>
            </a:extLst>
          </p:cNvPr>
          <p:cNvSpPr>
            <a:spLocks noGrp="1"/>
          </p:cNvSpPr>
          <p:nvPr>
            <p:ph type="title"/>
          </p:nvPr>
        </p:nvSpPr>
        <p:spPr/>
        <p:txBody>
          <a:bodyPr/>
          <a:lstStyle/>
          <a:p>
            <a:r>
              <a:rPr lang="en-US" dirty="0">
                <a:cs typeface="Calibri Light"/>
              </a:rPr>
              <a:t>What is Leadership</a:t>
            </a:r>
            <a:endParaRPr lang="en-US" dirty="0"/>
          </a:p>
        </p:txBody>
      </p:sp>
      <p:sp>
        <p:nvSpPr>
          <p:cNvPr id="3" name="Content Placeholder 2">
            <a:extLst>
              <a:ext uri="{FF2B5EF4-FFF2-40B4-BE49-F238E27FC236}">
                <a16:creationId xmlns:a16="http://schemas.microsoft.com/office/drawing/2014/main" id="{702C9A09-95BA-5EF3-13F8-DF48CF02A36F}"/>
              </a:ext>
            </a:extLst>
          </p:cNvPr>
          <p:cNvSpPr>
            <a:spLocks noGrp="1"/>
          </p:cNvSpPr>
          <p:nvPr>
            <p:ph idx="1"/>
          </p:nvPr>
        </p:nvSpPr>
        <p:spPr/>
        <p:txBody>
          <a:bodyPr vert="horz" lIns="91440" tIns="45720" rIns="91440" bIns="45720" rtlCol="0" anchor="t">
            <a:normAutofit/>
          </a:bodyPr>
          <a:lstStyle/>
          <a:p>
            <a:r>
              <a:rPr lang="en-US" dirty="0">
                <a:ea typeface="+mn-lt"/>
                <a:cs typeface="+mn-lt"/>
              </a:rPr>
              <a:t>Leadership is </a:t>
            </a:r>
            <a:r>
              <a:rPr lang="en-US" b="1" dirty="0">
                <a:ea typeface="+mn-lt"/>
                <a:cs typeface="+mn-lt"/>
              </a:rPr>
              <a:t>the ability of an individual or a group of individuals to influence and guide followers or other members of an organization</a:t>
            </a:r>
            <a:r>
              <a:rPr lang="en-US" dirty="0">
                <a:ea typeface="+mn-lt"/>
                <a:cs typeface="+mn-lt"/>
              </a:rPr>
              <a:t>.</a:t>
            </a:r>
          </a:p>
          <a:p>
            <a:endParaRPr lang="en-US" b="1" u="sng" dirty="0">
              <a:cs typeface="Calibri"/>
            </a:endParaRPr>
          </a:p>
          <a:p>
            <a:r>
              <a:rPr lang="en-US" b="1" u="sng" dirty="0">
                <a:cs typeface="Calibri"/>
              </a:rPr>
              <a:t>What is Christian leadership</a:t>
            </a:r>
          </a:p>
          <a:p>
            <a:pPr marL="0" indent="0">
              <a:buNone/>
            </a:pPr>
            <a:r>
              <a:rPr lang="en-US" dirty="0">
                <a:ea typeface="+mn-lt"/>
                <a:cs typeface="+mn-lt"/>
              </a:rPr>
              <a:t>“Leadership is the act of </a:t>
            </a:r>
            <a:r>
              <a:rPr lang="en-US" u="sng" dirty="0">
                <a:ea typeface="+mn-lt"/>
                <a:cs typeface="+mn-lt"/>
                <a:hlinkClick r:id="rId2"/>
              </a:rPr>
              <a:t>influencing/serving others</a:t>
            </a:r>
            <a:r>
              <a:rPr lang="en-US" dirty="0">
                <a:ea typeface="+mn-lt"/>
                <a:cs typeface="+mn-lt"/>
              </a:rPr>
              <a:t> out of Christ’s interests in their lives so they accomplish God’s purposes for and through them,” according to Bill Lawrence. Take note of </a:t>
            </a:r>
            <a:r>
              <a:rPr lang="en-US" b="1" dirty="0">
                <a:ea typeface="+mn-lt"/>
                <a:cs typeface="+mn-lt"/>
              </a:rPr>
              <a:t>"serving others"</a:t>
            </a:r>
            <a:endParaRPr lang="en-US" b="1" dirty="0"/>
          </a:p>
        </p:txBody>
      </p:sp>
    </p:spTree>
    <p:extLst>
      <p:ext uri="{BB962C8B-B14F-4D97-AF65-F5344CB8AC3E}">
        <p14:creationId xmlns:p14="http://schemas.microsoft.com/office/powerpoint/2010/main" val="209432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84DCF4-95F3-A9F0-7806-07D657ED65AD}"/>
              </a:ext>
            </a:extLst>
          </p:cNvPr>
          <p:cNvSpPr>
            <a:spLocks noGrp="1"/>
          </p:cNvSpPr>
          <p:nvPr>
            <p:ph idx="1"/>
          </p:nvPr>
        </p:nvSpPr>
        <p:spPr>
          <a:xfrm>
            <a:off x="826477" y="489195"/>
            <a:ext cx="10527323" cy="5687768"/>
          </a:xfrm>
        </p:spPr>
        <p:txBody>
          <a:bodyPr vert="horz" lIns="91440" tIns="45720" rIns="91440" bIns="45720" rtlCol="0" anchor="t">
            <a:normAutofit fontScale="92500" lnSpcReduction="20000"/>
          </a:bodyPr>
          <a:lstStyle/>
          <a:p>
            <a:r>
              <a:rPr lang="en-US" dirty="0">
                <a:ea typeface="+mn-lt"/>
                <a:cs typeface="+mn-lt"/>
              </a:rPr>
              <a:t>Christian leadership is not rooted in worldly notions of success, such as the love of money or power. This means that the goal of Christian Leadership isn't to make money or to obtain any form of power.  </a:t>
            </a:r>
            <a:endParaRPr lang="en-US" dirty="0"/>
          </a:p>
          <a:p>
            <a:r>
              <a:rPr lang="en-US" dirty="0">
                <a:ea typeface="+mn-lt"/>
                <a:cs typeface="+mn-lt"/>
              </a:rPr>
              <a:t>Jesus Himself spoke against this when expressing </a:t>
            </a:r>
            <a:r>
              <a:rPr lang="en-US" b="1" dirty="0">
                <a:ea typeface="+mn-lt"/>
                <a:cs typeface="+mn-lt"/>
              </a:rPr>
              <a:t>the importance of serving others.</a:t>
            </a:r>
            <a:endParaRPr lang="en-US" b="1">
              <a:cs typeface="Calibri"/>
            </a:endParaRPr>
          </a:p>
          <a:p>
            <a:pPr marL="0" indent="0">
              <a:buNone/>
            </a:pPr>
            <a:endParaRPr lang="en-US" b="1" dirty="0">
              <a:ea typeface="+mn-lt"/>
              <a:cs typeface="+mn-lt"/>
            </a:endParaRPr>
          </a:p>
          <a:p>
            <a:pPr>
              <a:buFont typeface="Wingdings" panose="020B0604020202020204" pitchFamily="34" charset="0"/>
              <a:buChar char="q"/>
            </a:pPr>
            <a:r>
              <a:rPr lang="en-US" dirty="0">
                <a:ea typeface="+mn-lt"/>
                <a:cs typeface="+mn-lt"/>
              </a:rPr>
              <a:t>– </a:t>
            </a:r>
            <a:r>
              <a:rPr lang="en-US" b="1" i="1" dirty="0">
                <a:ea typeface="+mn-lt"/>
                <a:cs typeface="+mn-lt"/>
              </a:rPr>
              <a:t>Matthew 20:25-28</a:t>
            </a:r>
            <a:r>
              <a:rPr lang="en-US" dirty="0">
                <a:ea typeface="+mn-lt"/>
                <a:cs typeface="+mn-lt"/>
              </a:rPr>
              <a:t>, NKJV</a:t>
            </a:r>
          </a:p>
          <a:p>
            <a:pPr marL="0" indent="0">
              <a:buNone/>
            </a:pPr>
            <a:endParaRPr lang="en-US" dirty="0">
              <a:cs typeface="Calibri"/>
            </a:endParaRPr>
          </a:p>
          <a:p>
            <a:pPr>
              <a:buFont typeface="Wingdings" panose="020B0604020202020204" pitchFamily="34" charset="0"/>
              <a:buChar char="q"/>
            </a:pPr>
            <a:r>
              <a:rPr lang="en-US" dirty="0">
                <a:cs typeface="Calibri"/>
              </a:rPr>
              <a:t>From the passage, we can point out that </a:t>
            </a:r>
            <a:r>
              <a:rPr lang="en-US" b="1" dirty="0">
                <a:cs typeface="Calibri"/>
              </a:rPr>
              <a:t>humility is the basis of Christian leadership</a:t>
            </a:r>
            <a:r>
              <a:rPr lang="en-US" dirty="0">
                <a:cs typeface="Calibri"/>
              </a:rPr>
              <a:t>. Another lesson we learn from this is that </a:t>
            </a:r>
            <a:r>
              <a:rPr lang="en-US" dirty="0">
                <a:ea typeface="+mn-lt"/>
                <a:cs typeface="+mn-lt"/>
              </a:rPr>
              <a:t>leaders are not to oppress and overpower others with their authority, like the Gentiles practiced. Instead, leaders serve others, which Jesus demonstrated in </a:t>
            </a:r>
            <a:r>
              <a:rPr lang="en-US" b="1" i="1" dirty="0">
                <a:ea typeface="+mn-lt"/>
                <a:cs typeface="+mn-lt"/>
              </a:rPr>
              <a:t>Philippians 2:7-8</a:t>
            </a:r>
          </a:p>
          <a:p>
            <a:pPr>
              <a:buFont typeface="Wingdings" panose="020B0604020202020204" pitchFamily="34" charset="0"/>
              <a:buChar char="q"/>
            </a:pPr>
            <a:endParaRPr lang="en-US" b="1" i="1" dirty="0">
              <a:cs typeface="Calibri"/>
            </a:endParaRPr>
          </a:p>
          <a:p>
            <a:pPr marL="0" indent="0">
              <a:buNone/>
            </a:pPr>
            <a:r>
              <a:rPr lang="en-US" b="1" u="sng" dirty="0"/>
              <a:t>Footnotes</a:t>
            </a:r>
            <a:endParaRPr lang="en-US" b="1" i="1" u="sng" dirty="0">
              <a:cs typeface="Calibri" panose="020F0502020204030204"/>
            </a:endParaRPr>
          </a:p>
          <a:p>
            <a:pPr marL="0" indent="0">
              <a:buNone/>
            </a:pPr>
            <a:r>
              <a:rPr lang="en-US" dirty="0">
                <a:ea typeface="+mn-lt"/>
                <a:cs typeface="+mn-lt"/>
              </a:rPr>
              <a:t>Jesus </a:t>
            </a:r>
            <a:r>
              <a:rPr lang="en-US" i="1" dirty="0">
                <a:ea typeface="+mn-lt"/>
                <a:cs typeface="+mn-lt"/>
              </a:rPr>
              <a:t>emptied Himself</a:t>
            </a:r>
            <a:r>
              <a:rPr lang="en-US" dirty="0">
                <a:ea typeface="+mn-lt"/>
                <a:cs typeface="+mn-lt"/>
              </a:rPr>
              <a:t> of His privileges</a:t>
            </a:r>
            <a:endParaRPr lang="en-US" dirty="0"/>
          </a:p>
          <a:p>
            <a:pPr>
              <a:buFont typeface="Wingdings" panose="020B0604020202020204" pitchFamily="34" charset="0"/>
              <a:buChar char="q"/>
            </a:pPr>
            <a:endParaRPr lang="en-US" b="1" i="1" dirty="0">
              <a:cs typeface="Calibri"/>
            </a:endParaRPr>
          </a:p>
        </p:txBody>
      </p:sp>
    </p:spTree>
    <p:extLst>
      <p:ext uri="{BB962C8B-B14F-4D97-AF65-F5344CB8AC3E}">
        <p14:creationId xmlns:p14="http://schemas.microsoft.com/office/powerpoint/2010/main" val="2742897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65D1-6746-CE8D-18E1-6BAAB2CB28C4}"/>
              </a:ext>
            </a:extLst>
          </p:cNvPr>
          <p:cNvSpPr>
            <a:spLocks noGrp="1"/>
          </p:cNvSpPr>
          <p:nvPr>
            <p:ph type="title"/>
          </p:nvPr>
        </p:nvSpPr>
        <p:spPr/>
        <p:txBody>
          <a:bodyPr/>
          <a:lstStyle/>
          <a:p>
            <a:r>
              <a:rPr lang="en-US" dirty="0">
                <a:cs typeface="Calibri Light"/>
              </a:rPr>
              <a:t>What are Principles ;)</a:t>
            </a:r>
            <a:endParaRPr lang="en-US" dirty="0"/>
          </a:p>
        </p:txBody>
      </p:sp>
      <p:sp>
        <p:nvSpPr>
          <p:cNvPr id="3" name="Content Placeholder 2">
            <a:extLst>
              <a:ext uri="{FF2B5EF4-FFF2-40B4-BE49-F238E27FC236}">
                <a16:creationId xmlns:a16="http://schemas.microsoft.com/office/drawing/2014/main" id="{FB0D499B-78F3-D759-94EA-7B6AA6B32CC5}"/>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Let us understand the word "</a:t>
            </a:r>
            <a:r>
              <a:rPr lang="en-US" i="1" dirty="0">
                <a:ea typeface="+mn-lt"/>
                <a:cs typeface="+mn-lt"/>
              </a:rPr>
              <a:t>principles</a:t>
            </a:r>
            <a:r>
              <a:rPr lang="en-US" dirty="0">
                <a:ea typeface="+mn-lt"/>
                <a:cs typeface="+mn-lt"/>
              </a:rPr>
              <a:t>"</a:t>
            </a:r>
          </a:p>
          <a:p>
            <a:pPr marL="0" indent="0">
              <a:buNone/>
            </a:pPr>
            <a:endParaRPr lang="en-US" dirty="0">
              <a:ea typeface="+mn-lt"/>
              <a:cs typeface="+mn-lt"/>
            </a:endParaRPr>
          </a:p>
          <a:p>
            <a:pPr marL="0" indent="0">
              <a:buNone/>
            </a:pPr>
            <a:r>
              <a:rPr lang="en-US" dirty="0">
                <a:ea typeface="+mn-lt"/>
                <a:cs typeface="+mn-lt"/>
              </a:rPr>
              <a:t>Principals are a fundamental truth or proposition that serves as the foundation for a system of belief or behavior or for a chain of reasoning. </a:t>
            </a:r>
            <a:r>
              <a:rPr lang="en-US" b="1" i="1" dirty="0">
                <a:ea typeface="+mn-lt"/>
                <a:cs typeface="+mn-lt"/>
              </a:rPr>
              <a:t>~Dictionary</a:t>
            </a:r>
            <a:endParaRPr lang="en-US" dirty="0">
              <a:cs typeface="Calibri" panose="020F0502020204030204"/>
            </a:endParaRPr>
          </a:p>
          <a:p>
            <a:pPr marL="0" indent="0">
              <a:buNone/>
            </a:pPr>
            <a:endParaRPr lang="en-US" b="1" i="1" dirty="0">
              <a:cs typeface="Calibri"/>
            </a:endParaRPr>
          </a:p>
          <a:p>
            <a:pPr marL="0" indent="0">
              <a:buNone/>
            </a:pPr>
            <a:r>
              <a:rPr lang="en-US" b="1" i="1" dirty="0">
                <a:cs typeface="Calibri"/>
              </a:rPr>
              <a:t>Just as how the Bible contains principles that we MUST follow in order to make it to heaven and also excel in life; Principles are the things that one MUST do in order to achieve a goal. </a:t>
            </a: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716378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836F-1AB8-540B-0AC6-62C7174D9848}"/>
              </a:ext>
            </a:extLst>
          </p:cNvPr>
          <p:cNvSpPr>
            <a:spLocks noGrp="1"/>
          </p:cNvSpPr>
          <p:nvPr>
            <p:ph type="title"/>
          </p:nvPr>
        </p:nvSpPr>
        <p:spPr>
          <a:xfrm>
            <a:off x="838200" y="365125"/>
            <a:ext cx="10445262" cy="762856"/>
          </a:xfrm>
        </p:spPr>
        <p:txBody>
          <a:bodyPr/>
          <a:lstStyle/>
          <a:p>
            <a:r>
              <a:rPr lang="en-US" dirty="0">
                <a:cs typeface="Calibri Light"/>
              </a:rPr>
              <a:t>Principles of a Leader</a:t>
            </a:r>
            <a:endParaRPr lang="en-US" dirty="0"/>
          </a:p>
        </p:txBody>
      </p:sp>
      <p:sp>
        <p:nvSpPr>
          <p:cNvPr id="3" name="Content Placeholder 2">
            <a:extLst>
              <a:ext uri="{FF2B5EF4-FFF2-40B4-BE49-F238E27FC236}">
                <a16:creationId xmlns:a16="http://schemas.microsoft.com/office/drawing/2014/main" id="{54A5F939-3A39-DDFA-A60E-A5CD1040E077}"/>
              </a:ext>
            </a:extLst>
          </p:cNvPr>
          <p:cNvSpPr>
            <a:spLocks noGrp="1"/>
          </p:cNvSpPr>
          <p:nvPr>
            <p:ph idx="1"/>
          </p:nvPr>
        </p:nvSpPr>
        <p:spPr>
          <a:xfrm>
            <a:off x="826477" y="1344979"/>
            <a:ext cx="10527323" cy="4831984"/>
          </a:xfrm>
        </p:spPr>
        <p:txBody>
          <a:bodyPr vert="horz" lIns="91440" tIns="45720" rIns="91440" bIns="45720" rtlCol="0" anchor="t">
            <a:normAutofit fontScale="62500" lnSpcReduction="20000"/>
          </a:bodyPr>
          <a:lstStyle/>
          <a:p>
            <a:pPr marL="0" indent="0">
              <a:buNone/>
            </a:pPr>
            <a:r>
              <a:rPr lang="en-US" dirty="0">
                <a:cs typeface="Calibri" panose="020F0502020204030204"/>
              </a:rPr>
              <a:t>Let us discuss some basic principles of a leader;</a:t>
            </a:r>
          </a:p>
          <a:p>
            <a:pPr marL="0" indent="0">
              <a:buNone/>
            </a:pPr>
            <a:endParaRPr lang="en-US" dirty="0">
              <a:cs typeface="Calibri" panose="020F0502020204030204"/>
            </a:endParaRPr>
          </a:p>
          <a:p>
            <a:pPr marL="514350" indent="-514350">
              <a:buAutoNum type="arabicPeriod"/>
            </a:pPr>
            <a:r>
              <a:rPr lang="en-US" u="sng" dirty="0">
                <a:cs typeface="Calibri" panose="020F0502020204030204"/>
              </a:rPr>
              <a:t>Admit your </a:t>
            </a:r>
            <a:r>
              <a:rPr lang="en-US" u="sng" dirty="0">
                <a:ea typeface="+mn-lt"/>
                <a:cs typeface="+mn-lt"/>
              </a:rPr>
              <a:t>mistakes</a:t>
            </a:r>
            <a:r>
              <a:rPr lang="en-US" dirty="0">
                <a:ea typeface="+mn-lt"/>
                <a:cs typeface="+mn-lt"/>
              </a:rPr>
              <a:t> – It gives others the idea that they can also make mistakes and learn from them</a:t>
            </a:r>
          </a:p>
          <a:p>
            <a:pPr marL="514350" indent="-514350">
              <a:buAutoNum type="arabicPeriod"/>
            </a:pPr>
            <a:r>
              <a:rPr lang="en-US" u="sng" dirty="0">
                <a:cs typeface="Calibri" panose="020F0502020204030204"/>
              </a:rPr>
              <a:t>Be a good Listener</a:t>
            </a:r>
            <a:r>
              <a:rPr lang="en-US" dirty="0">
                <a:cs typeface="Calibri" panose="020F0502020204030204"/>
              </a:rPr>
              <a:t> - </a:t>
            </a:r>
            <a:r>
              <a:rPr lang="en-US" dirty="0">
                <a:ea typeface="+mn-lt"/>
                <a:cs typeface="+mn-lt"/>
              </a:rPr>
              <a:t>Great leaders know that listening is key to helping them gain trust and respect of their team.</a:t>
            </a:r>
          </a:p>
          <a:p>
            <a:pPr marL="514350" indent="-514350">
              <a:buAutoNum type="arabicPeriod"/>
            </a:pPr>
            <a:r>
              <a:rPr lang="en-US" dirty="0">
                <a:cs typeface="Calibri" panose="020F0502020204030204"/>
              </a:rPr>
              <a:t>Be Innovative</a:t>
            </a:r>
          </a:p>
          <a:p>
            <a:pPr marL="514350" indent="-514350">
              <a:buAutoNum type="arabicPeriod"/>
            </a:pPr>
            <a:r>
              <a:rPr lang="en-US" dirty="0">
                <a:cs typeface="Calibri" panose="020F0502020204030204"/>
              </a:rPr>
              <a:t>Communicate</a:t>
            </a:r>
          </a:p>
          <a:p>
            <a:pPr marL="514350" indent="-514350">
              <a:buAutoNum type="arabicPeriod"/>
            </a:pPr>
            <a:r>
              <a:rPr lang="en-US" dirty="0">
                <a:cs typeface="Calibri" panose="020F0502020204030204"/>
              </a:rPr>
              <a:t>Continuously brush up on your leadership skills</a:t>
            </a:r>
          </a:p>
          <a:p>
            <a:pPr marL="514350" indent="-514350">
              <a:buAutoNum type="arabicPeriod"/>
            </a:pPr>
            <a:r>
              <a:rPr lang="en-US" u="sng" dirty="0">
                <a:cs typeface="Calibri" panose="020F0502020204030204"/>
              </a:rPr>
              <a:t>Create common values</a:t>
            </a:r>
            <a:r>
              <a:rPr lang="en-US" dirty="0">
                <a:cs typeface="Calibri" panose="020F0502020204030204"/>
              </a:rPr>
              <a:t> - </a:t>
            </a:r>
            <a:r>
              <a:rPr lang="en-US" dirty="0">
                <a:ea typeface="+mn-lt"/>
                <a:cs typeface="+mn-lt"/>
              </a:rPr>
              <a:t> Good leaders always promote ethical and moral behavior in the workplace, and hold their teams to the same standard.</a:t>
            </a:r>
          </a:p>
          <a:p>
            <a:pPr marL="514350" indent="-514350">
              <a:buAutoNum type="arabicPeriod"/>
            </a:pPr>
            <a:r>
              <a:rPr lang="en-US" dirty="0">
                <a:cs typeface="Calibri" panose="020F0502020204030204"/>
              </a:rPr>
              <a:t>Embrace Change</a:t>
            </a:r>
          </a:p>
          <a:p>
            <a:pPr marL="514350" indent="-514350">
              <a:buAutoNum type="arabicPeriod"/>
            </a:pPr>
            <a:r>
              <a:rPr lang="en-US" dirty="0">
                <a:cs typeface="Calibri" panose="020F0502020204030204"/>
              </a:rPr>
              <a:t>Lead by example</a:t>
            </a:r>
          </a:p>
          <a:p>
            <a:pPr marL="514350" indent="-514350">
              <a:buAutoNum type="arabicPeriod"/>
            </a:pPr>
            <a:r>
              <a:rPr lang="en-US" dirty="0">
                <a:cs typeface="Calibri" panose="020F0502020204030204"/>
              </a:rPr>
              <a:t>Make everyone feel important</a:t>
            </a:r>
          </a:p>
          <a:p>
            <a:pPr marL="514350" indent="-514350">
              <a:buAutoNum type="arabicPeriod"/>
            </a:pPr>
            <a:r>
              <a:rPr lang="en-US" dirty="0">
                <a:cs typeface="Calibri" panose="020F0502020204030204"/>
              </a:rPr>
              <a:t>Promote a diverse work environment (allow differences)</a:t>
            </a:r>
          </a:p>
          <a:p>
            <a:pPr marL="514350" indent="-514350">
              <a:buAutoNum type="arabicPeriod"/>
            </a:pPr>
            <a:r>
              <a:rPr lang="en-US" dirty="0">
                <a:cs typeface="Calibri" panose="020F0502020204030204"/>
              </a:rPr>
              <a:t>Work as a team</a:t>
            </a:r>
          </a:p>
          <a:p>
            <a:pPr marL="514350" indent="-514350">
              <a:buAutoNum type="arabicPeriod"/>
            </a:pPr>
            <a:endParaRPr lang="en-US" dirty="0">
              <a:cs typeface="Calibri" panose="020F0502020204030204"/>
            </a:endParaRPr>
          </a:p>
        </p:txBody>
      </p:sp>
    </p:spTree>
    <p:extLst>
      <p:ext uri="{BB962C8B-B14F-4D97-AF65-F5344CB8AC3E}">
        <p14:creationId xmlns:p14="http://schemas.microsoft.com/office/powerpoint/2010/main" val="94230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BC80-12C1-C9D7-5D47-0397F39CB6E1}"/>
              </a:ext>
            </a:extLst>
          </p:cNvPr>
          <p:cNvSpPr>
            <a:spLocks noGrp="1"/>
          </p:cNvSpPr>
          <p:nvPr>
            <p:ph type="title"/>
          </p:nvPr>
        </p:nvSpPr>
        <p:spPr>
          <a:xfrm>
            <a:off x="838200" y="365125"/>
            <a:ext cx="10621107" cy="798025"/>
          </a:xfrm>
        </p:spPr>
        <p:txBody>
          <a:bodyPr/>
          <a:lstStyle/>
          <a:p>
            <a:r>
              <a:rPr lang="en-US" dirty="0"/>
              <a:t>Christian Leadership Principles</a:t>
            </a:r>
          </a:p>
        </p:txBody>
      </p:sp>
      <p:sp>
        <p:nvSpPr>
          <p:cNvPr id="3" name="Content Placeholder 2">
            <a:extLst>
              <a:ext uri="{FF2B5EF4-FFF2-40B4-BE49-F238E27FC236}">
                <a16:creationId xmlns:a16="http://schemas.microsoft.com/office/drawing/2014/main" id="{F8866982-A0A5-5ADE-6741-414B5F056002}"/>
              </a:ext>
            </a:extLst>
          </p:cNvPr>
          <p:cNvSpPr>
            <a:spLocks noGrp="1"/>
          </p:cNvSpPr>
          <p:nvPr>
            <p:ph idx="1"/>
          </p:nvPr>
        </p:nvSpPr>
        <p:spPr>
          <a:xfrm>
            <a:off x="685800" y="1473933"/>
            <a:ext cx="10984523" cy="5300906"/>
          </a:xfrm>
        </p:spPr>
        <p:txBody>
          <a:bodyPr vert="horz" lIns="91440" tIns="45720" rIns="91440" bIns="45720" rtlCol="0" anchor="t">
            <a:normAutofit fontScale="92500" lnSpcReduction="10000"/>
          </a:bodyPr>
          <a:lstStyle/>
          <a:p>
            <a:pPr marL="0" indent="0">
              <a:buNone/>
            </a:pPr>
            <a:r>
              <a:rPr lang="en-US" dirty="0">
                <a:ea typeface="+mn-lt"/>
                <a:cs typeface="+mn-lt"/>
              </a:rPr>
              <a:t>As a Christian leader, you must have principles that should build your foundation as a leader</a:t>
            </a:r>
          </a:p>
          <a:p>
            <a:pPr marL="0" indent="0">
              <a:buNone/>
            </a:pPr>
            <a:endParaRPr lang="en-US" dirty="0">
              <a:ea typeface="+mn-lt"/>
              <a:cs typeface="+mn-lt"/>
            </a:endParaRPr>
          </a:p>
          <a:p>
            <a:pPr marL="0" indent="0">
              <a:buNone/>
            </a:pPr>
            <a:r>
              <a:rPr lang="en-US" b="1" dirty="0"/>
              <a:t>1.    Love</a:t>
            </a:r>
            <a:endParaRPr lang="en-US">
              <a:cs typeface="Calibri" panose="020F0502020204030204"/>
            </a:endParaRPr>
          </a:p>
          <a:p>
            <a:r>
              <a:rPr lang="en-US" dirty="0">
                <a:ea typeface="+mn-lt"/>
                <a:cs typeface="+mn-lt"/>
              </a:rPr>
              <a:t>(1 John 4:8). Expressing the power and influence of the love of God is difficult to overemphasize. In 1 Corinthians 13, Paul famously wrote about the transformational nature of love and how it is greater than spiritual gifts like faith and hope. Jesus told His disciples that other people will know them by their love (John 13:35)</a:t>
            </a:r>
            <a:endParaRPr lang="en-US" dirty="0"/>
          </a:p>
          <a:p>
            <a:endParaRPr lang="en-US" dirty="0">
              <a:ea typeface="+mn-lt"/>
              <a:cs typeface="+mn-lt"/>
            </a:endParaRPr>
          </a:p>
          <a:p>
            <a:r>
              <a:rPr lang="en-US" dirty="0">
                <a:ea typeface="+mn-lt"/>
                <a:cs typeface="+mn-lt"/>
              </a:rPr>
              <a:t>Love is central to Christianity and every Christian. Any Christian leader should be driven in his or her life by the love of God in anything that he or she does. In this light, may other people recognize the heart and motives of that leader.</a:t>
            </a:r>
            <a:endParaRPr lang="en-US" dirty="0"/>
          </a:p>
          <a:p>
            <a:endParaRPr lang="en-US" dirty="0">
              <a:cs typeface="Calibri"/>
            </a:endParaRPr>
          </a:p>
        </p:txBody>
      </p:sp>
    </p:spTree>
    <p:extLst>
      <p:ext uri="{BB962C8B-B14F-4D97-AF65-F5344CB8AC3E}">
        <p14:creationId xmlns:p14="http://schemas.microsoft.com/office/powerpoint/2010/main" val="282582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8D88-1562-8343-757E-88FF78D012A6}"/>
              </a:ext>
            </a:extLst>
          </p:cNvPr>
          <p:cNvSpPr>
            <a:spLocks noGrp="1"/>
          </p:cNvSpPr>
          <p:nvPr>
            <p:ph type="title"/>
          </p:nvPr>
        </p:nvSpPr>
        <p:spPr/>
        <p:txBody>
          <a:bodyPr/>
          <a:lstStyle/>
          <a:p>
            <a:r>
              <a:rPr lang="en-US" b="1" dirty="0">
                <a:ea typeface="+mj-lt"/>
                <a:cs typeface="+mj-lt"/>
              </a:rPr>
              <a:t>2.    Modesty</a:t>
            </a:r>
            <a:endParaRPr lang="en-US" dirty="0"/>
          </a:p>
        </p:txBody>
      </p:sp>
      <p:sp>
        <p:nvSpPr>
          <p:cNvPr id="3" name="Content Placeholder 2">
            <a:extLst>
              <a:ext uri="{FF2B5EF4-FFF2-40B4-BE49-F238E27FC236}">
                <a16:creationId xmlns:a16="http://schemas.microsoft.com/office/drawing/2014/main" id="{7AA5E998-406C-8D05-0B87-C509F40649EC}"/>
              </a:ext>
            </a:extLst>
          </p:cNvPr>
          <p:cNvSpPr>
            <a:spLocks noGrp="1"/>
          </p:cNvSpPr>
          <p:nvPr>
            <p:ph idx="1"/>
          </p:nvPr>
        </p:nvSpPr>
        <p:spPr/>
        <p:txBody>
          <a:bodyPr vert="horz" lIns="91440" tIns="45720" rIns="91440" bIns="45720" rtlCol="0" anchor="t">
            <a:normAutofit fontScale="92500" lnSpcReduction="20000"/>
          </a:bodyPr>
          <a:lstStyle/>
          <a:p>
            <a:endParaRPr lang="en-US" b="1" dirty="0">
              <a:cs typeface="Calibri" panose="020F0502020204030204"/>
            </a:endParaRPr>
          </a:p>
          <a:p>
            <a:r>
              <a:rPr lang="en-US" dirty="0">
                <a:ea typeface="+mn-lt"/>
                <a:cs typeface="+mn-lt"/>
              </a:rPr>
              <a:t>“</a:t>
            </a:r>
            <a:r>
              <a:rPr lang="en-US" u="sng" dirty="0">
                <a:ea typeface="+mn-lt"/>
                <a:cs typeface="+mn-lt"/>
                <a:hlinkClick r:id="rId2"/>
              </a:rPr>
              <a:t>We’ve all encountered</a:t>
            </a:r>
            <a:r>
              <a:rPr lang="en-US" dirty="0">
                <a:ea typeface="+mn-lt"/>
                <a:cs typeface="+mn-lt"/>
              </a:rPr>
              <a:t> the know-it-all leader, the ‘submit-or-else’ type of leader,”. </a:t>
            </a:r>
          </a:p>
          <a:p>
            <a:r>
              <a:rPr lang="en-US" dirty="0">
                <a:ea typeface="+mn-lt"/>
                <a:cs typeface="+mn-lt"/>
              </a:rPr>
              <a:t>Read Proverbs 16:5 </a:t>
            </a:r>
            <a:endParaRPr lang="en-US">
              <a:ea typeface="+mn-lt"/>
              <a:cs typeface="+mn-lt"/>
            </a:endParaRPr>
          </a:p>
          <a:p>
            <a:r>
              <a:rPr lang="en-US" dirty="0">
                <a:ea typeface="+mn-lt"/>
                <a:cs typeface="+mn-lt"/>
              </a:rPr>
              <a:t>It explains that the proud of heart are “an abomination” to God. Being arrogant does not help model or demonstrate Christ’s interests. Rather, it is in direct conflict with Christian leadership.</a:t>
            </a:r>
            <a:endParaRPr lang="en-US">
              <a:cs typeface="Calibri"/>
            </a:endParaRPr>
          </a:p>
          <a:p>
            <a:pPr>
              <a:buFont typeface="Wingdings" panose="020B0604020202020204" pitchFamily="34" charset="0"/>
              <a:buChar char="q"/>
            </a:pPr>
            <a:r>
              <a:rPr lang="en-US" dirty="0">
                <a:ea typeface="+mn-lt"/>
                <a:cs typeface="+mn-lt"/>
              </a:rPr>
              <a:t>Pride goes before destruction,</a:t>
            </a:r>
            <a:br>
              <a:rPr lang="en-US" dirty="0">
                <a:ea typeface="+mn-lt"/>
                <a:cs typeface="+mn-lt"/>
              </a:rPr>
            </a:br>
            <a:r>
              <a:rPr lang="en-US" dirty="0">
                <a:ea typeface="+mn-lt"/>
                <a:cs typeface="+mn-lt"/>
              </a:rPr>
              <a:t>And a haughty spirit before a fall.</a:t>
            </a:r>
            <a:br>
              <a:rPr lang="en-US" dirty="0">
                <a:ea typeface="+mn-lt"/>
                <a:cs typeface="+mn-lt"/>
              </a:rPr>
            </a:br>
            <a:r>
              <a:rPr lang="en-US" dirty="0">
                <a:ea typeface="+mn-lt"/>
                <a:cs typeface="+mn-lt"/>
              </a:rPr>
              <a:t>Better to be of a humble spirit with the lowly,</a:t>
            </a:r>
            <a:br>
              <a:rPr lang="en-US" dirty="0">
                <a:ea typeface="+mn-lt"/>
                <a:cs typeface="+mn-lt"/>
              </a:rPr>
            </a:br>
            <a:r>
              <a:rPr lang="en-US" dirty="0">
                <a:ea typeface="+mn-lt"/>
                <a:cs typeface="+mn-lt"/>
              </a:rPr>
              <a:t>Than to divide the spoil with the proud.</a:t>
            </a:r>
            <a:endParaRPr lang="en-US" dirty="0">
              <a:cs typeface="Calibri" panose="020F0502020204030204"/>
            </a:endParaRPr>
          </a:p>
          <a:p>
            <a:r>
              <a:rPr lang="en-US" dirty="0">
                <a:ea typeface="+mn-lt"/>
                <a:cs typeface="+mn-lt"/>
              </a:rPr>
              <a:t>– Proverbs 16:18-19</a:t>
            </a:r>
            <a:endParaRPr lang="en-US" dirty="0"/>
          </a:p>
          <a:p>
            <a:endParaRPr lang="en-US" dirty="0">
              <a:cs typeface="Calibri"/>
            </a:endParaRPr>
          </a:p>
        </p:txBody>
      </p:sp>
    </p:spTree>
    <p:extLst>
      <p:ext uri="{BB962C8B-B14F-4D97-AF65-F5344CB8AC3E}">
        <p14:creationId xmlns:p14="http://schemas.microsoft.com/office/powerpoint/2010/main" val="242265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DF5C-ED32-47AF-CE64-0F0BA8811DFB}"/>
              </a:ext>
            </a:extLst>
          </p:cNvPr>
          <p:cNvSpPr>
            <a:spLocks noGrp="1"/>
          </p:cNvSpPr>
          <p:nvPr>
            <p:ph type="title"/>
          </p:nvPr>
        </p:nvSpPr>
        <p:spPr/>
        <p:txBody>
          <a:bodyPr/>
          <a:lstStyle/>
          <a:p>
            <a:r>
              <a:rPr lang="en-US" b="1" dirty="0">
                <a:ea typeface="+mj-lt"/>
                <a:cs typeface="+mj-lt"/>
              </a:rPr>
              <a:t>3.    Self-development</a:t>
            </a:r>
            <a:endParaRPr lang="en-US" dirty="0"/>
          </a:p>
        </p:txBody>
      </p:sp>
      <p:sp>
        <p:nvSpPr>
          <p:cNvPr id="3" name="Content Placeholder 2">
            <a:extLst>
              <a:ext uri="{FF2B5EF4-FFF2-40B4-BE49-F238E27FC236}">
                <a16:creationId xmlns:a16="http://schemas.microsoft.com/office/drawing/2014/main" id="{1481E392-193F-A56A-8059-E9ECEBA15EEA}"/>
              </a:ext>
            </a:extLst>
          </p:cNvPr>
          <p:cNvSpPr>
            <a:spLocks noGrp="1"/>
          </p:cNvSpPr>
          <p:nvPr>
            <p:ph idx="1"/>
          </p:nvPr>
        </p:nvSpPr>
        <p:spPr>
          <a:xfrm>
            <a:off x="695326" y="1563688"/>
            <a:ext cx="10944223" cy="5280024"/>
          </a:xfrm>
        </p:spPr>
        <p:txBody>
          <a:bodyPr vert="horz" lIns="91440" tIns="45720" rIns="91440" bIns="45720" rtlCol="0" anchor="t">
            <a:normAutofit fontScale="92500" lnSpcReduction="20000"/>
          </a:bodyPr>
          <a:lstStyle/>
          <a:p>
            <a:endParaRPr lang="en-US" b="1" dirty="0">
              <a:cs typeface="Calibri" panose="020F0502020204030204"/>
            </a:endParaRPr>
          </a:p>
          <a:p>
            <a:r>
              <a:rPr lang="en-US" dirty="0">
                <a:ea typeface="+mn-lt"/>
                <a:cs typeface="+mn-lt"/>
              </a:rPr>
              <a:t>Jesus modeled self-development,  Jesus often “</a:t>
            </a:r>
            <a:r>
              <a:rPr lang="en-US" u="sng" dirty="0">
                <a:ea typeface="+mn-lt"/>
                <a:cs typeface="+mn-lt"/>
                <a:hlinkClick r:id="rId2"/>
              </a:rPr>
              <a:t>constantly slipped away to spend time with God</a:t>
            </a:r>
            <a:r>
              <a:rPr lang="en-US" dirty="0">
                <a:ea typeface="+mn-lt"/>
                <a:cs typeface="+mn-lt"/>
              </a:rPr>
              <a:t>.”</a:t>
            </a:r>
            <a:endParaRPr lang="en-US" dirty="0"/>
          </a:p>
          <a:p>
            <a:endParaRPr lang="en-US" dirty="0">
              <a:ea typeface="+mn-lt"/>
              <a:cs typeface="+mn-lt"/>
            </a:endParaRPr>
          </a:p>
          <a:p>
            <a:r>
              <a:rPr lang="en-US" dirty="0">
                <a:ea typeface="+mn-lt"/>
                <a:cs typeface="+mn-lt"/>
              </a:rPr>
              <a:t>One of the most striking examples of this is when Jesus prayed in the garden at Gethsemane just before His arrest. Jesus knew “all things that would come upon Him” , including the painful flogging and crucifixion. This caused intense anguish and sorrow, which is evident from Luke’s account. Luke, who was a physician, was the only writer in the gospels to describe Jesus’ sweat as blood — referring to </a:t>
            </a:r>
            <a:r>
              <a:rPr lang="en-US" u="sng" dirty="0">
                <a:ea typeface="+mn-lt"/>
                <a:cs typeface="+mn-lt"/>
                <a:hlinkClick r:id="rId3"/>
              </a:rPr>
              <a:t>a rare condition</a:t>
            </a:r>
            <a:r>
              <a:rPr lang="en-US" dirty="0">
                <a:ea typeface="+mn-lt"/>
                <a:cs typeface="+mn-lt"/>
              </a:rPr>
              <a:t> called </a:t>
            </a:r>
            <a:r>
              <a:rPr lang="en-US" dirty="0" err="1">
                <a:ea typeface="+mn-lt"/>
                <a:cs typeface="+mn-lt"/>
              </a:rPr>
              <a:t>hematidrosis</a:t>
            </a:r>
            <a:r>
              <a:rPr lang="en-US" dirty="0">
                <a:ea typeface="+mn-lt"/>
                <a:cs typeface="+mn-lt"/>
              </a:rPr>
              <a:t>.</a:t>
            </a:r>
            <a:endParaRPr lang="en-US" dirty="0"/>
          </a:p>
          <a:p>
            <a:r>
              <a:rPr lang="en-US" dirty="0">
                <a:ea typeface="+mn-lt"/>
                <a:cs typeface="+mn-lt"/>
              </a:rPr>
              <a:t>– Luke 22:41-42</a:t>
            </a:r>
            <a:endParaRPr lang="en-US" dirty="0"/>
          </a:p>
          <a:p>
            <a:pPr marL="0" indent="0">
              <a:buNone/>
            </a:pPr>
            <a:endParaRPr lang="en-US" dirty="0">
              <a:ea typeface="+mn-lt"/>
              <a:cs typeface="+mn-lt"/>
            </a:endParaRPr>
          </a:p>
          <a:p>
            <a:pPr marL="0" indent="0">
              <a:buNone/>
            </a:pPr>
            <a:r>
              <a:rPr lang="en-US" dirty="0">
                <a:ea typeface="+mn-lt"/>
                <a:cs typeface="+mn-lt"/>
              </a:rPr>
              <a:t>Christian leaders can follow Jesus’ example of seeking God for insight into His will and for strength. Becoming more righteous is a lifelong process for all Christians, and leaders need to make time to grow spiritually.</a:t>
            </a:r>
            <a:endParaRPr lang="en-US" dirty="0">
              <a:cs typeface="Calibri"/>
            </a:endParaRPr>
          </a:p>
          <a:p>
            <a:endParaRPr lang="en-US" dirty="0">
              <a:cs typeface="Calibri"/>
            </a:endParaRPr>
          </a:p>
        </p:txBody>
      </p:sp>
    </p:spTree>
    <p:extLst>
      <p:ext uri="{BB962C8B-B14F-4D97-AF65-F5344CB8AC3E}">
        <p14:creationId xmlns:p14="http://schemas.microsoft.com/office/powerpoint/2010/main" val="419594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CEDA-30F7-79B5-2AEE-DFF8D229C929}"/>
              </a:ext>
            </a:extLst>
          </p:cNvPr>
          <p:cNvSpPr>
            <a:spLocks noGrp="1"/>
          </p:cNvSpPr>
          <p:nvPr>
            <p:ph type="title"/>
          </p:nvPr>
        </p:nvSpPr>
        <p:spPr/>
        <p:txBody>
          <a:bodyPr/>
          <a:lstStyle/>
          <a:p>
            <a:r>
              <a:rPr lang="en-US" b="1" dirty="0">
                <a:ea typeface="+mj-lt"/>
                <a:cs typeface="+mj-lt"/>
              </a:rPr>
              <a:t>4.    Motivation</a:t>
            </a:r>
            <a:endParaRPr lang="en-US" dirty="0"/>
          </a:p>
        </p:txBody>
      </p:sp>
      <p:sp>
        <p:nvSpPr>
          <p:cNvPr id="3" name="Content Placeholder 2">
            <a:extLst>
              <a:ext uri="{FF2B5EF4-FFF2-40B4-BE49-F238E27FC236}">
                <a16:creationId xmlns:a16="http://schemas.microsoft.com/office/drawing/2014/main" id="{24E5BD9E-7638-3346-80EB-5E075EDDB49B}"/>
              </a:ext>
            </a:extLst>
          </p:cNvPr>
          <p:cNvSpPr>
            <a:spLocks noGrp="1"/>
          </p:cNvSpPr>
          <p:nvPr>
            <p:ph idx="1"/>
          </p:nvPr>
        </p:nvSpPr>
        <p:spPr/>
        <p:txBody>
          <a:bodyPr vert="horz" lIns="91440" tIns="45720" rIns="91440" bIns="45720" rtlCol="0" anchor="t">
            <a:normAutofit/>
          </a:bodyPr>
          <a:lstStyle/>
          <a:p>
            <a:endParaRPr lang="en-US" b="1" dirty="0">
              <a:cs typeface="Calibri" panose="020F0502020204030204"/>
            </a:endParaRPr>
          </a:p>
          <a:p>
            <a:r>
              <a:rPr lang="en-US" dirty="0">
                <a:ea typeface="+mn-lt"/>
                <a:cs typeface="+mn-lt"/>
              </a:rPr>
              <a:t>Instead of misleading or exploiting people, good leaders motivate others.</a:t>
            </a:r>
            <a:endParaRPr lang="en-US" dirty="0"/>
          </a:p>
          <a:p>
            <a:r>
              <a:rPr lang="en-US" dirty="0">
                <a:ea typeface="+mn-lt"/>
                <a:cs typeface="+mn-lt"/>
              </a:rPr>
              <a:t>In Nehemiah 2:17, “Nehemiah fearlessly motivated the people to rebuild the walls of Jerusalem,”.  When we are moving people for our benefit, we manipulate and exploit them. But when we call people to a higher purpose, we motivate them.”</a:t>
            </a:r>
            <a:endParaRPr lang="en-US" dirty="0"/>
          </a:p>
          <a:p>
            <a:endParaRPr lang="en-US" dirty="0">
              <a:cs typeface="Calibri"/>
            </a:endParaRPr>
          </a:p>
        </p:txBody>
      </p:sp>
    </p:spTree>
    <p:extLst>
      <p:ext uri="{BB962C8B-B14F-4D97-AF65-F5344CB8AC3E}">
        <p14:creationId xmlns:p14="http://schemas.microsoft.com/office/powerpoint/2010/main" val="35901987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Leadership</vt:lpstr>
      <vt:lpstr>What is Leadership</vt:lpstr>
      <vt:lpstr>PowerPoint Presentation</vt:lpstr>
      <vt:lpstr>What are Principles ;)</vt:lpstr>
      <vt:lpstr>Principles of a Leader</vt:lpstr>
      <vt:lpstr>Christian Leadership Principles</vt:lpstr>
      <vt:lpstr>2.    Modesty</vt:lpstr>
      <vt:lpstr>3.    Self-development</vt:lpstr>
      <vt:lpstr>4.    Motivation</vt:lpstr>
      <vt:lpstr>5.    Correction</vt:lpstr>
      <vt:lpstr>How can Christian leaders approach correcting others in the right way?</vt:lpstr>
      <vt:lpstr>6.    Integrity</vt:lpstr>
      <vt:lpstr>7.    Follower of God’s Will</vt:lpstr>
      <vt:lpstr>Benefits of good Leadership</vt:lpstr>
      <vt:lpstr>PowerPoint Presentation</vt:lpstr>
      <vt:lpstr>Prayers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253</cp:revision>
  <dcterms:created xsi:type="dcterms:W3CDTF">2022-05-25T10:08:52Z</dcterms:created>
  <dcterms:modified xsi:type="dcterms:W3CDTF">2022-05-26T18:14:59Z</dcterms:modified>
</cp:coreProperties>
</file>