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9" r:id="rId5"/>
    <p:sldId id="258" r:id="rId6"/>
    <p:sldId id="271" r:id="rId7"/>
    <p:sldId id="277" r:id="rId8"/>
    <p:sldId id="260" r:id="rId9"/>
    <p:sldId id="278" r:id="rId10"/>
    <p:sldId id="276" r:id="rId11"/>
    <p:sldId id="264" r:id="rId12"/>
    <p:sldId id="274" r:id="rId13"/>
    <p:sldId id="266" r:id="rId14"/>
    <p:sldId id="273" r:id="rId15"/>
    <p:sldId id="265" r:id="rId16"/>
    <p:sldId id="275" r:id="rId17"/>
    <p:sldId id="267" r:id="rId18"/>
    <p:sldId id="259" r:id="rId19"/>
    <p:sldId id="270" r:id="rId2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F353B350-BF9A-4EFE-B599-1A8FB1218C31}">
          <p14:sldIdLst>
            <p14:sldId id="256"/>
            <p14:sldId id="257"/>
            <p14:sldId id="262"/>
            <p14:sldId id="269"/>
            <p14:sldId id="258"/>
            <p14:sldId id="271"/>
            <p14:sldId id="277"/>
            <p14:sldId id="260"/>
            <p14:sldId id="278"/>
            <p14:sldId id="276"/>
            <p14:sldId id="264"/>
            <p14:sldId id="274"/>
            <p14:sldId id="266"/>
            <p14:sldId id="273"/>
            <p14:sldId id="265"/>
            <p14:sldId id="275"/>
            <p14:sldId id="267"/>
            <p14:sldId id="259"/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9AD6DA-D3B1-4977-883D-3621A266BD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A4B822D-EC39-41D9-A245-C17248BF0E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1D62226-C739-4642-86FD-2C4BE3CA6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5AF22-7E25-4B29-A410-EA94D084F36B}" type="datetimeFigureOut">
              <a:rPr lang="ru-RU" smtClean="0"/>
              <a:t>05.03.2020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6B27AC4-701A-4082-B75B-B73C819A2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7F2E660-5E95-4541-92C0-39FD24B17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3CB5-CD22-4CAF-995C-8BA2628088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1407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8BD5B7-5840-444B-9425-AA5F82240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5318586-2F39-4F7E-8293-51955D3779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3F33730-B689-46AA-8C72-A5D0B8C05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5AF22-7E25-4B29-A410-EA94D084F36B}" type="datetimeFigureOut">
              <a:rPr lang="ru-RU" smtClean="0"/>
              <a:t>05.03.2020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C0B2FA5-761B-41D5-BD63-3B1A86570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83E72C9-5192-4447-BF05-CE315825B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3CB5-CD22-4CAF-995C-8BA2628088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3997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0FD6938-5155-407F-84CF-D1005FE0CF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5A94627-4457-442E-9AFB-89A95E6EFE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9CDD8B4-98DA-4421-A718-626B1CBF2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5AF22-7E25-4B29-A410-EA94D084F36B}" type="datetimeFigureOut">
              <a:rPr lang="ru-RU" smtClean="0"/>
              <a:t>05.03.2020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89B52C0-0917-4C29-AE20-F7C047D6F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3C2768C-87C9-4D42-91CE-31B09E44D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3CB5-CD22-4CAF-995C-8BA2628088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1987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56888B-E2EC-42E4-9EA3-C13FEEA80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3E0B52C-1E9A-4E89-B280-80CEBB1438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8FA7F6A-1979-4252-B40E-642C46AC6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5AF22-7E25-4B29-A410-EA94D084F36B}" type="datetimeFigureOut">
              <a:rPr lang="ru-RU" smtClean="0"/>
              <a:t>05.03.2020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BF63AD7-3507-458C-9097-63DC55714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D7D25EA-C698-4581-9E94-6511D6056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3CB5-CD22-4CAF-995C-8BA2628088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2757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A18305-86FD-4F79-B428-83F0F9B6F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B3A72A8-C766-499C-9B5A-A139EC5310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AC094D9-E429-4B57-B276-845C51958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5AF22-7E25-4B29-A410-EA94D084F36B}" type="datetimeFigureOut">
              <a:rPr lang="ru-RU" smtClean="0"/>
              <a:t>05.03.2020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2BBCD2D-B171-45B7-B395-A30227CF7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E688E74-7FD0-40F1-A1E9-779568973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3CB5-CD22-4CAF-995C-8BA2628088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064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13D28E-3C43-4215-A2F7-017172898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3DDAD1D-817E-4D12-9D45-13B4A131A9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7A9A7C4-3A16-4158-9111-6D968FEAE8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D6830BA-F161-4C4E-8D68-BDCDCAFFF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5AF22-7E25-4B29-A410-EA94D084F36B}" type="datetimeFigureOut">
              <a:rPr lang="ru-RU" smtClean="0"/>
              <a:t>05.03.2020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BC8FF13-96CE-4FE8-B446-644A71E19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691A3A9-0AB0-4DBF-B05F-2A99481A9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3CB5-CD22-4CAF-995C-8BA2628088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9067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F9C9E7-BF82-4DFE-A126-18A85D22E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92F3D47-79EE-4CA3-B4ED-40ADA49F19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F7D6E73-E4E8-46C5-93C1-2E84F63DEF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7231D4B-9E5E-4148-ACDC-F52BED6CC1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88CEA87-2E33-4624-AF50-5CA648EC3E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A3B3A5B-8642-4B33-8012-E89257604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5AF22-7E25-4B29-A410-EA94D084F36B}" type="datetimeFigureOut">
              <a:rPr lang="ru-RU" smtClean="0"/>
              <a:t>05.03.2020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D394802-8C80-4B3A-BFDB-46CE71E48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837010B-F200-4EB0-9ED2-5C818CED2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3CB5-CD22-4CAF-995C-8BA2628088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2942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B39B3D-7F01-4787-9303-6FE43EA08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861E64E-F59F-4812-9A98-074A1C3B0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5AF22-7E25-4B29-A410-EA94D084F36B}" type="datetimeFigureOut">
              <a:rPr lang="ru-RU" smtClean="0"/>
              <a:t>05.03.2020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8A1AC26-E476-44C7-B76A-6463A9164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4AD9C8C-1618-453C-B935-B7CC6BEB2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3CB5-CD22-4CAF-995C-8BA2628088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4214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7D74197-6455-4F0E-AFA0-19881099C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5AF22-7E25-4B29-A410-EA94D084F36B}" type="datetimeFigureOut">
              <a:rPr lang="ru-RU" smtClean="0"/>
              <a:t>05.03.2020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B292C1F-3944-4F5B-A591-8FD1D0D39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F9FC62A-0DDB-48F6-B5A5-3D0C4628E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3CB5-CD22-4CAF-995C-8BA2628088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9135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81528B-D85F-4BA9-8196-19070A621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1093FD5-ED5C-4FD9-ADA3-36E055854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D4D014E-9B06-4950-A6F5-1AB928A5D7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B8844CC-EE0B-40D7-83E7-EF837A852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5AF22-7E25-4B29-A410-EA94D084F36B}" type="datetimeFigureOut">
              <a:rPr lang="ru-RU" smtClean="0"/>
              <a:t>05.03.2020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B62D194-ED16-47B9-9551-A6CC46DE9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2F98951-AFEF-4901-BC5C-6CDECF80C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3CB5-CD22-4CAF-995C-8BA2628088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3056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FFA830-0B05-4275-9686-7A2C91355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416BB73-A824-49D1-9906-F6CDD7D917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72D067B-DDED-4EAC-92D7-DE60FFB1B7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E85BEDD-E5FE-4B32-872D-B5E49B034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5AF22-7E25-4B29-A410-EA94D084F36B}" type="datetimeFigureOut">
              <a:rPr lang="ru-RU" smtClean="0"/>
              <a:t>05.03.2020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820233F-B656-47B1-B436-AA6DEAA3B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B6E4F8F-E1F9-482D-BF66-D0F340D6E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3CB5-CD22-4CAF-995C-8BA2628088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8463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754AEF-589C-47CC-8103-38C71D305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D99F817-20CE-43EE-8EF8-EC1B6364CD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2684265-351E-454B-916F-A79F2BD310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05AF22-7E25-4B29-A410-EA94D084F36B}" type="datetimeFigureOut">
              <a:rPr lang="ru-RU" smtClean="0"/>
              <a:t>05.03.2020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1895B33-9D39-493D-B9E8-01CC2FDE2D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7CF6F9F-46B1-4F48-A0D9-FB4EBB29F5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A83CB5-CD22-4CAF-995C-8BA2628088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0394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metanit.com/sharp/tutorial/" TargetMode="External"/><Relationship Id="rId2" Type="http://schemas.openxmlformats.org/officeDocument/2006/relationships/hyperlink" Target="https://www.viva64.com/ru/b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rofessorweb.ru/my/csharp/thread_and_files/1/thread_index.php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8AC0B4-5280-46C7-9B58-511F073129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Параллельное программирование</a:t>
            </a:r>
          </a:p>
        </p:txBody>
      </p:sp>
    </p:spTree>
    <p:extLst>
      <p:ext uri="{BB962C8B-B14F-4D97-AF65-F5344CB8AC3E}">
        <p14:creationId xmlns:p14="http://schemas.microsoft.com/office/powerpoint/2010/main" val="21711533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04FD90-7330-4457-8B43-B478E2C7F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055"/>
            <a:ext cx="10515600" cy="1325563"/>
          </a:xfrm>
        </p:spPr>
        <p:txBody>
          <a:bodyPr>
            <a:normAutofit/>
          </a:bodyPr>
          <a:lstStyle/>
          <a:p>
            <a:r>
              <a:rPr lang="ru-RU" sz="4000" dirty="0"/>
              <a:t>Пример использования атомарных операций 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22F57704-36AC-4B36-8DFC-A8D82F79A501}"/>
              </a:ext>
            </a:extLst>
          </p:cNvPr>
          <p:cNvSpPr/>
          <p:nvPr/>
        </p:nvSpPr>
        <p:spPr>
          <a:xfrm>
            <a:off x="838200" y="1354618"/>
            <a:ext cx="105156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ThreadSafeFlag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ru-RU" sz="1400" dirty="0">
                <a:solidFill>
                  <a:srgbClr val="0000FF"/>
                </a:solidFill>
                <a:latin typeface="Consolas" panose="020B0609020204030204" pitchFamily="49" charset="0"/>
              </a:rPr>
              <a:t>	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counter;</a:t>
            </a:r>
          </a:p>
          <a:p>
            <a:pPr lvl="1"/>
            <a:r>
              <a:rPr lang="ru-RU" sz="1400" dirty="0">
                <a:solidFill>
                  <a:srgbClr val="808080"/>
                </a:solidFill>
                <a:latin typeface="Consolas" panose="020B0609020204030204" pitchFamily="49" charset="0"/>
              </a:rPr>
              <a:t>	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 Initializes a new instance of the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&lt;see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cref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="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ThreadSafeFlag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"/&gt;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 class.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400" dirty="0">
                <a:solidFill>
                  <a:srgbClr val="0000FF"/>
                </a:solidFill>
                <a:latin typeface="Consolas" panose="020B0609020204030204" pitchFamily="49" charset="0"/>
              </a:rPr>
              <a:t>	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ThreadSafeFlag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initial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counter = initial ? 1 : 0;</a:t>
            </a: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ru-RU" sz="1400" dirty="0">
                <a:solidFill>
                  <a:srgbClr val="808080"/>
                </a:solidFill>
                <a:latin typeface="Consolas" panose="020B0609020204030204" pitchFamily="49" charset="0"/>
              </a:rPr>
              <a:t>	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 Determines whether this instance is true.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400" dirty="0">
                <a:solidFill>
                  <a:srgbClr val="0000FF"/>
                </a:solidFill>
                <a:latin typeface="Consolas" panose="020B0609020204030204" pitchFamily="49" charset="0"/>
              </a:rPr>
              <a:t>	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IsTrue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Interlocked.CompareExchange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counter, counter, 1) == 1);</a:t>
            </a: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ru-RU" sz="1400" dirty="0">
                <a:solidFill>
                  <a:srgbClr val="808080"/>
                </a:solidFill>
                <a:latin typeface="Consolas" panose="020B0609020204030204" pitchFamily="49" charset="0"/>
              </a:rPr>
              <a:t>	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 Sets the false. Return true if flag value was true.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400" dirty="0">
                <a:solidFill>
                  <a:srgbClr val="0000FF"/>
                </a:solidFill>
                <a:latin typeface="Consolas" panose="020B0609020204030204" pitchFamily="49" charset="0"/>
              </a:rPr>
              <a:t>	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SetFalse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Interlocked.Exchange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counter, 0) == 1);</a:t>
            </a: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ru-RU" sz="1400" dirty="0">
                <a:solidFill>
                  <a:srgbClr val="808080"/>
                </a:solidFill>
                <a:latin typeface="Consolas" panose="020B0609020204030204" pitchFamily="49" charset="0"/>
              </a:rPr>
              <a:t>	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 Sets the true. Return true if flag value was false.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400" dirty="0">
                <a:solidFill>
                  <a:srgbClr val="0000FF"/>
                </a:solidFill>
                <a:latin typeface="Consolas" panose="020B0609020204030204" pitchFamily="49" charset="0"/>
              </a:rPr>
              <a:t>	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SetTrue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Interlocked.Exchange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counter, 1) == 0);</a:t>
            </a: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29055943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7E9CAD-FB62-4ECF-AD5B-F4FB7AB51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38607" cy="1325563"/>
          </a:xfrm>
        </p:spPr>
        <p:txBody>
          <a:bodyPr>
            <a:normAutofit/>
          </a:bodyPr>
          <a:lstStyle/>
          <a:p>
            <a:r>
              <a:rPr lang="ru-RU" dirty="0"/>
              <a:t>Передача делегатов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(</a:t>
            </a:r>
            <a:r>
              <a:rPr lang="en-US" b="1" dirty="0"/>
              <a:t>Delegate</a:t>
            </a:r>
            <a:r>
              <a:rPr lang="en-US" dirty="0"/>
              <a:t>/</a:t>
            </a:r>
            <a:r>
              <a:rPr lang="en-US" b="1" dirty="0"/>
              <a:t>Functional interface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9171A42-EB29-4826-87D4-0086EC1F90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/>
              <a:t>Применяется когда для каждого использования асинхронного                          метода требуется уникальная реакция на события.</a:t>
            </a:r>
          </a:p>
          <a:p>
            <a:pPr marL="0" indent="0">
              <a:buNone/>
            </a:pPr>
            <a:r>
              <a:rPr lang="ru-RU" dirty="0"/>
              <a:t>Можно встретить понятие </a:t>
            </a:r>
            <a:r>
              <a:rPr lang="en-US" b="1" dirty="0"/>
              <a:t>Continuation-passing style </a:t>
            </a:r>
            <a:r>
              <a:rPr lang="ru-RU" b="1" dirty="0"/>
              <a:t>(</a:t>
            </a:r>
            <a:r>
              <a:rPr lang="en-US" b="1" dirty="0"/>
              <a:t>CPS</a:t>
            </a:r>
            <a:r>
              <a:rPr lang="en-US" dirty="0"/>
              <a:t>) </a:t>
            </a:r>
            <a:r>
              <a:rPr lang="ru-RU" dirty="0"/>
              <a:t>- передача продолжений.</a:t>
            </a:r>
          </a:p>
          <a:p>
            <a:pPr marL="0" indent="0">
              <a:buNone/>
            </a:pPr>
            <a:r>
              <a:rPr lang="ru-RU" b="1" dirty="0"/>
              <a:t>Плюсы</a:t>
            </a:r>
            <a:r>
              <a:rPr lang="ru-RU" dirty="0"/>
              <a:t>:</a:t>
            </a:r>
          </a:p>
          <a:p>
            <a:r>
              <a:rPr lang="ru-RU" dirty="0"/>
              <a:t>не блокируется основной поток</a:t>
            </a:r>
          </a:p>
          <a:p>
            <a:pPr marL="0" indent="0">
              <a:buNone/>
            </a:pPr>
            <a:r>
              <a:rPr lang="ru-RU" b="1" dirty="0"/>
              <a:t>Минусы</a:t>
            </a:r>
            <a:r>
              <a:rPr lang="ru-RU" dirty="0"/>
              <a:t>: </a:t>
            </a:r>
          </a:p>
          <a:p>
            <a:r>
              <a:rPr lang="ru-RU" dirty="0"/>
              <a:t>выполняются в том же потоке что и асинхронная задача (зависит от реализации)</a:t>
            </a:r>
          </a:p>
          <a:p>
            <a:r>
              <a:rPr lang="ru-RU" dirty="0"/>
              <a:t>как правило медленнее прямого исполнения кода (использование механизмов рефлексии, если компилятор не смог/не стал по каким либо причинам оптимизировать код)</a:t>
            </a:r>
          </a:p>
          <a:p>
            <a:r>
              <a:rPr lang="ru-RU" dirty="0"/>
              <a:t>усложняется чтение кода при описании делегата «на месте»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6B3E0485-C349-4DC6-8AB9-A1669C61AF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5277" y="365125"/>
            <a:ext cx="2491530" cy="1661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81236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DDCA77-7DBD-4041-A567-25F88EAE1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использования </a:t>
            </a:r>
            <a:r>
              <a:rPr lang="en-US" b="1" dirty="0"/>
              <a:t>Delegate</a:t>
            </a:r>
            <a:endParaRPr lang="ru-RU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4B7FBE9-30BD-474A-A86E-EF8FDEA2C7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690688"/>
            <a:ext cx="9935733" cy="286232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protected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fun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connect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DAEE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after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DAEEF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Consumer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DAEE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DAEEFF"/>
                </a:solidFill>
                <a:effectLst/>
                <a:latin typeface="Consolas" panose="020B0609020204030204" pitchFamily="49" charset="0"/>
              </a:rPr>
              <a:t>?&gt;?) {</a:t>
            </a: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DAEEFF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DAEE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thread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DAEEFF"/>
                </a:solidFill>
                <a:effectLst/>
                <a:latin typeface="Consolas" panose="020B0609020204030204" pitchFamily="49" charset="0"/>
              </a:rPr>
              <a:t>.postTask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DAEE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b="0" i="1" u="none" strike="noStrike" cap="none" normalizeH="0" baseline="0" dirty="0" err="1">
                <a:ln>
                  <a:noFill/>
                </a:ln>
                <a:solidFill>
                  <a:srgbClr val="DAEEFF"/>
                </a:solidFill>
                <a:effectLst/>
                <a:latin typeface="Consolas" panose="020B0609020204030204" pitchFamily="49" charset="0"/>
              </a:rPr>
              <a:t>Runnable</a:t>
            </a:r>
            <a:r>
              <a:rPr kumimoji="0" lang="ru-RU" altLang="ru-RU" b="0" i="1" u="none" strike="noStrike" cap="none" normalizeH="0" baseline="0" dirty="0">
                <a:ln>
                  <a:noFill/>
                </a:ln>
                <a:solidFill>
                  <a:srgbClr val="DAEE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DAEEFF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DAEEFF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DAEE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DAEEFF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DAEEFF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DAEEFF"/>
                </a:solidFill>
                <a:effectLst/>
                <a:latin typeface="Consolas" panose="020B0609020204030204" pitchFamily="49" charset="0"/>
              </a:rPr>
              <a:t>            _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DAEEFF"/>
                </a:solidFill>
                <a:effectLst/>
                <a:latin typeface="Consolas" panose="020B0609020204030204" pitchFamily="49" charset="0"/>
              </a:rPr>
              <a:t>connect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DAEEFF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DAEEFF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DAEEFF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thread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DAEE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mainHandler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DAEEFF"/>
                </a:solidFill>
                <a:effectLst/>
                <a:latin typeface="Consolas" panose="020B0609020204030204" pitchFamily="49" charset="0"/>
              </a:rPr>
              <a:t>.post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DAEE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DAEEFF"/>
                </a:solidFill>
                <a:effectLst/>
                <a:latin typeface="Consolas" panose="020B0609020204030204" pitchFamily="49" charset="0"/>
              </a:rPr>
              <a:t>{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after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DAEEFF"/>
                </a:solidFill>
                <a:effectLst/>
                <a:latin typeface="Consolas" panose="020B0609020204030204" pitchFamily="49" charset="0"/>
              </a:rPr>
              <a:t>?.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DAEEFF"/>
                </a:solidFill>
                <a:effectLst/>
                <a:latin typeface="Consolas" panose="020B0609020204030204" pitchFamily="49" charset="0"/>
              </a:rPr>
              <a:t>accept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DAEE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DAEEF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DAEEFF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DAEEFF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DAEE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DAEEFF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DAEE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DAEEF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Exception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DAEEFF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DAEEFF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DAEEFF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thread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DAEE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mainHandler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DAEEFF"/>
                </a:solidFill>
                <a:effectLst/>
                <a:latin typeface="Consolas" panose="020B0609020204030204" pitchFamily="49" charset="0"/>
              </a:rPr>
              <a:t>.post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DAEE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DAEEFF"/>
                </a:solidFill>
                <a:effectLst/>
                <a:latin typeface="Consolas" panose="020B0609020204030204" pitchFamily="49" charset="0"/>
              </a:rPr>
              <a:t>{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after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DAEEFF"/>
                </a:solidFill>
                <a:effectLst/>
                <a:latin typeface="Consolas" panose="020B0609020204030204" pitchFamily="49" charset="0"/>
              </a:rPr>
              <a:t>?.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DAEEFF"/>
                </a:solidFill>
                <a:effectLst/>
                <a:latin typeface="Consolas" panose="020B0609020204030204" pitchFamily="49" charset="0"/>
              </a:rPr>
              <a:t>accept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DAEE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Connection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failed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DAEEF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DAEEFF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DAEEFF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DAEE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DAEEFF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DAEEFF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DAEE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DAEE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DAEE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DAEEFF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DAEEFF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92531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DC3A45-AB05-4B4C-9421-A2E200EE7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Предоставление интерфейсов слушателей</a:t>
            </a:r>
            <a:r>
              <a:rPr lang="en-US" dirty="0"/>
              <a:t> </a:t>
            </a:r>
            <a:r>
              <a:rPr lang="ru-RU" dirty="0"/>
              <a:t>(</a:t>
            </a:r>
            <a:r>
              <a:rPr lang="en-US" b="1" dirty="0"/>
              <a:t>Listener</a:t>
            </a:r>
            <a:r>
              <a:rPr lang="ru-RU" dirty="0"/>
              <a:t>) (реализация модели актёров)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074EEC0-109F-44EF-8649-D84024A7A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/>
              <a:t>Применяется когда предполагается однотипная реакция на события асинхронной задачи</a:t>
            </a:r>
          </a:p>
          <a:p>
            <a:pPr marL="0" indent="0">
              <a:buNone/>
            </a:pPr>
            <a:r>
              <a:rPr lang="ru-RU" b="1" dirty="0"/>
              <a:t>Плюсы</a:t>
            </a:r>
            <a:r>
              <a:rPr lang="ru-RU" dirty="0"/>
              <a:t>: </a:t>
            </a:r>
          </a:p>
          <a:p>
            <a:r>
              <a:rPr lang="ru-RU" dirty="0"/>
              <a:t>не блокируется основной поток</a:t>
            </a:r>
          </a:p>
          <a:p>
            <a:r>
              <a:rPr lang="ru-RU" dirty="0"/>
              <a:t>прямые вызовы (зависит от реализации)</a:t>
            </a:r>
          </a:p>
          <a:p>
            <a:r>
              <a:rPr lang="ru-RU" dirty="0"/>
              <a:t>хорошая читаемость кода</a:t>
            </a:r>
          </a:p>
          <a:p>
            <a:pPr marL="0" indent="0">
              <a:buNone/>
            </a:pPr>
            <a:r>
              <a:rPr lang="ru-RU" b="1" dirty="0"/>
              <a:t>Минусы</a:t>
            </a:r>
            <a:r>
              <a:rPr lang="ru-RU" dirty="0"/>
              <a:t>: </a:t>
            </a:r>
          </a:p>
          <a:p>
            <a:r>
              <a:rPr lang="ru-RU" dirty="0"/>
              <a:t>методы слушателя выполняются в том же потоке что и асинхронная задача (зависит от реализации)</a:t>
            </a:r>
            <a:endParaRPr lang="en-US" dirty="0"/>
          </a:p>
          <a:p>
            <a:r>
              <a:rPr lang="ru-RU" dirty="0"/>
              <a:t>необходимо реализовать класс, реализующий интерфейс слушателя и передать его в класс асинхронной задачи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7CACDFB5-099B-4B34-B9DA-27DB58467C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1663" y="2315426"/>
            <a:ext cx="2562138" cy="2034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2715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CD142A-55D6-42E4-A37B-E21819333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использования </a:t>
            </a:r>
            <a:r>
              <a:rPr lang="en-US" b="1" dirty="0"/>
              <a:t>Listener</a:t>
            </a:r>
            <a:endParaRPr lang="ru-RU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F69745B-A77F-4E1A-9D9C-BAE552671D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690688"/>
            <a:ext cx="4996881" cy="147732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IScannerListener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DAEEFF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DAEEFF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DAEE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fun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onScanResult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DAEE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barcode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DAEEF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Barcode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DAEE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DAEEFF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DAEE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fun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onScanFail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DAEE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what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DAEEF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DAEE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DAEEFF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DAEEFF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038CF5B0-3010-4523-B09A-62FFACAAB1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215055"/>
            <a:ext cx="10189008" cy="341632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 err="1">
                <a:solidFill>
                  <a:srgbClr val="CC7832"/>
                </a:solidFill>
                <a:latin typeface="Consolas" panose="020B0609020204030204" pitchFamily="49" charset="0"/>
              </a:rPr>
              <a:t>class</a:t>
            </a:r>
            <a:r>
              <a:rPr lang="ru-RU" altLang="ru-RU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ru-RU" altLang="ru-RU" dirty="0" err="1">
                <a:solidFill>
                  <a:srgbClr val="DAEEFF"/>
                </a:solidFill>
                <a:latin typeface="Consolas" panose="020B0609020204030204" pitchFamily="49" charset="0"/>
              </a:rPr>
              <a:t>Scanner</a:t>
            </a:r>
            <a:r>
              <a:rPr lang="ru-RU" altLang="ru-RU" dirty="0">
                <a:solidFill>
                  <a:srgbClr val="DAEEFF"/>
                </a:solidFill>
                <a:latin typeface="Consolas" panose="020B0609020204030204" pitchFamily="49" charset="0"/>
              </a:rPr>
              <a:t>(</a:t>
            </a:r>
            <a:r>
              <a:rPr lang="ru-RU" altLang="ru-RU" dirty="0" err="1">
                <a:solidFill>
                  <a:srgbClr val="A9B7C6"/>
                </a:solidFill>
                <a:latin typeface="Consolas" panose="020B0609020204030204" pitchFamily="49" charset="0"/>
              </a:rPr>
              <a:t>aScannerListener</a:t>
            </a:r>
            <a:r>
              <a:rPr lang="ru-RU" altLang="ru-RU" dirty="0">
                <a:solidFill>
                  <a:srgbClr val="DAEEFF"/>
                </a:solidFill>
                <a:latin typeface="Consolas" panose="020B0609020204030204" pitchFamily="49" charset="0"/>
              </a:rPr>
              <a:t>: </a:t>
            </a:r>
            <a:r>
              <a:rPr lang="ru-RU" altLang="ru-RU" dirty="0" err="1">
                <a:solidFill>
                  <a:srgbClr val="A9B7C6"/>
                </a:solidFill>
                <a:latin typeface="Consolas" panose="020B0609020204030204" pitchFamily="49" charset="0"/>
              </a:rPr>
              <a:t>IScannerListener</a:t>
            </a:r>
            <a:r>
              <a:rPr lang="ru-RU" altLang="ru-RU" dirty="0">
                <a:solidFill>
                  <a:srgbClr val="DAEEFF"/>
                </a:solidFill>
                <a:latin typeface="Consolas" panose="020B0609020204030204" pitchFamily="49" charset="0"/>
              </a:rPr>
              <a:t>):</a:t>
            </a:r>
            <a:br>
              <a:rPr lang="ru-RU" altLang="ru-RU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ru-RU" altLang="ru-RU" dirty="0">
                <a:solidFill>
                  <a:srgbClr val="CC7832"/>
                </a:solidFill>
                <a:latin typeface="Consolas" panose="020B0609020204030204" pitchFamily="49" charset="0"/>
              </a:rPr>
              <a:t>    </a:t>
            </a:r>
            <a:r>
              <a:rPr lang="ru-RU" altLang="ru-RU" dirty="0" err="1">
                <a:solidFill>
                  <a:srgbClr val="A9B7C6"/>
                </a:solidFill>
                <a:latin typeface="Consolas" panose="020B0609020204030204" pitchFamily="49" charset="0"/>
              </a:rPr>
              <a:t>BarcodeReader</a:t>
            </a:r>
            <a:r>
              <a:rPr lang="ru-RU" altLang="ru-RU" dirty="0" err="1">
                <a:solidFill>
                  <a:srgbClr val="DAEEFF"/>
                </a:solidFill>
                <a:latin typeface="Consolas" panose="020B0609020204030204" pitchFamily="49" charset="0"/>
              </a:rPr>
              <a:t>.</a:t>
            </a:r>
            <a:r>
              <a:rPr lang="ru-RU" altLang="ru-RU" dirty="0" err="1">
                <a:solidFill>
                  <a:srgbClr val="A9B7C6"/>
                </a:solidFill>
                <a:latin typeface="Consolas" panose="020B0609020204030204" pitchFamily="49" charset="0"/>
              </a:rPr>
              <a:t>BarcodeListener</a:t>
            </a:r>
            <a:r>
              <a:rPr lang="ru-RU" altLang="ru-RU" dirty="0">
                <a:solidFill>
                  <a:srgbClr val="A9B7C6"/>
                </a:solidFill>
                <a:latin typeface="Consolas" panose="020B0609020204030204" pitchFamily="49" charset="0"/>
              </a:rPr>
              <a:t> </a:t>
            </a:r>
            <a:r>
              <a:rPr lang="ru-RU" altLang="ru-RU" dirty="0">
                <a:solidFill>
                  <a:srgbClr val="DAEEFF"/>
                </a:solidFill>
                <a:latin typeface="Consolas" panose="020B0609020204030204" pitchFamily="49" charset="0"/>
              </a:rPr>
              <a:t>{</a:t>
            </a:r>
            <a:endParaRPr lang="en-US" altLang="ru-RU" dirty="0">
              <a:solidFill>
                <a:srgbClr val="DAEEFF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lang="ru-RU" altLang="ru-RU" dirty="0">
                <a:solidFill>
                  <a:srgbClr val="DAEEFF"/>
                </a:solidFill>
                <a:latin typeface="Consolas" panose="020B0609020204030204" pitchFamily="49" charset="0"/>
              </a:rPr>
            </a:br>
            <a:r>
              <a:rPr lang="en-US" altLang="ru-RU" dirty="0">
                <a:solidFill>
                  <a:srgbClr val="DAEEFF"/>
                </a:solidFill>
                <a:latin typeface="Consolas" panose="020B0609020204030204" pitchFamily="49" charset="0"/>
              </a:rPr>
              <a:t>    </a:t>
            </a:r>
            <a:r>
              <a:rPr lang="ru-RU" altLang="ru-RU" dirty="0" err="1">
                <a:solidFill>
                  <a:srgbClr val="CC7832"/>
                </a:solidFill>
                <a:latin typeface="Consolas" panose="020B0609020204030204" pitchFamily="49" charset="0"/>
              </a:rPr>
              <a:t>protected</a:t>
            </a:r>
            <a:r>
              <a:rPr lang="ru-RU" altLang="ru-RU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ru-RU" altLang="ru-RU" dirty="0" err="1">
                <a:solidFill>
                  <a:srgbClr val="CC7832"/>
                </a:solidFill>
                <a:latin typeface="Consolas" panose="020B0609020204030204" pitchFamily="49" charset="0"/>
              </a:rPr>
              <a:t>var</a:t>
            </a:r>
            <a:r>
              <a:rPr lang="ru-RU" altLang="ru-RU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ru-RU" altLang="ru-RU" dirty="0" err="1">
                <a:solidFill>
                  <a:srgbClr val="9876AA"/>
                </a:solidFill>
                <a:latin typeface="Consolas" panose="020B0609020204030204" pitchFamily="49" charset="0"/>
              </a:rPr>
              <a:t>mScannerListener</a:t>
            </a:r>
            <a:r>
              <a:rPr lang="ru-RU" altLang="ru-RU" dirty="0">
                <a:solidFill>
                  <a:srgbClr val="9876AA"/>
                </a:solidFill>
                <a:latin typeface="Consolas" panose="020B0609020204030204" pitchFamily="49" charset="0"/>
              </a:rPr>
              <a:t> </a:t>
            </a:r>
            <a:r>
              <a:rPr lang="ru-RU" altLang="ru-RU" dirty="0">
                <a:solidFill>
                  <a:srgbClr val="DAEEFF"/>
                </a:solidFill>
                <a:latin typeface="Consolas" panose="020B0609020204030204" pitchFamily="49" charset="0"/>
              </a:rPr>
              <a:t>= </a:t>
            </a:r>
            <a:r>
              <a:rPr lang="ru-RU" altLang="ru-RU" dirty="0" err="1">
                <a:solidFill>
                  <a:srgbClr val="A9B7C6"/>
                </a:solidFill>
                <a:latin typeface="Consolas" panose="020B0609020204030204" pitchFamily="49" charset="0"/>
              </a:rPr>
              <a:t>aScannerListener</a:t>
            </a:r>
            <a:endParaRPr lang="ru-RU" altLang="ru-RU" dirty="0">
              <a:solidFill>
                <a:srgbClr val="DAEEFF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ru-RU" altLang="ru-RU" b="0" i="0" u="none" strike="noStrike" cap="none" normalizeH="0" baseline="0" dirty="0">
              <a:ln>
                <a:noFill/>
              </a:ln>
              <a:solidFill>
                <a:srgbClr val="CC7832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override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fun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onBarcodeEvent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DAEE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DAEEF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BarcodeReadEvent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DAEEFF"/>
                </a:solidFill>
                <a:effectLst/>
                <a:latin typeface="Consolas" panose="020B0609020204030204" pitchFamily="49" charset="0"/>
              </a:rPr>
              <a:t>?) {</a:t>
            </a: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DAEEFF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DAEE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ru-RU" b="0" i="0" u="none" strike="noStrike" cap="none" normalizeH="0" baseline="0" dirty="0">
                <a:ln>
                  <a:noFill/>
                </a:ln>
                <a:solidFill>
                  <a:srgbClr val="DAEE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DAEE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DAEEFF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DAEEF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mScannerListener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DAEEFF"/>
                </a:solidFill>
                <a:effectLst/>
                <a:latin typeface="Consolas" panose="020B0609020204030204" pitchFamily="49" charset="0"/>
              </a:rPr>
              <a:t>.onScanFail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DAEE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was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DAEE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DAEEFF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DAEE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ru-RU" b="0" i="0" u="none" strike="noStrike" cap="none" normalizeH="0" baseline="0" dirty="0">
                <a:ln>
                  <a:noFill/>
                </a:ln>
                <a:solidFill>
                  <a:srgbClr val="DAEE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mScannerListener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DAEEFF"/>
                </a:solidFill>
                <a:effectLst/>
                <a:latin typeface="Consolas" panose="020B0609020204030204" pitchFamily="49" charset="0"/>
              </a:rPr>
              <a:t>.onScanResult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DAEEFF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dirty="0">
                <a:solidFill>
                  <a:srgbClr val="DAEEFF"/>
                </a:solidFill>
                <a:latin typeface="Consolas" panose="020B0609020204030204" pitchFamily="49" charset="0"/>
              </a:rPr>
              <a:t>	</a:t>
            </a:r>
            <a:r>
              <a:rPr lang="en-US" altLang="ru-RU" dirty="0">
                <a:solidFill>
                  <a:srgbClr val="DAEEFF"/>
                </a:solidFill>
                <a:latin typeface="Consolas" panose="020B0609020204030204" pitchFamily="49" charset="0"/>
              </a:rPr>
              <a:t>   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DAEEFF"/>
                </a:solidFill>
                <a:effectLst/>
                <a:latin typeface="Consolas" panose="020B0609020204030204" pitchFamily="49" charset="0"/>
              </a:rPr>
              <a:t>Barcode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DAEE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DAEEFF"/>
                </a:solidFill>
                <a:effectLst/>
                <a:latin typeface="Consolas" panose="020B0609020204030204" pitchFamily="49" charset="0"/>
              </a:rPr>
              <a:t>event.</a:t>
            </a:r>
            <a:r>
              <a:rPr kumimoji="0" lang="ru-RU" altLang="ru-RU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barcodeData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DAEEFF"/>
                </a:solidFill>
                <a:effectLst/>
                <a:latin typeface="Consolas" panose="020B0609020204030204" pitchFamily="49" charset="0"/>
              </a:rPr>
              <a:t>getBarcodeType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DAEE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DAEEFF"/>
                </a:solidFill>
                <a:effectLst/>
                <a:latin typeface="Consolas" panose="020B0609020204030204" pitchFamily="49" charset="0"/>
              </a:rPr>
              <a:t>event.</a:t>
            </a:r>
            <a:r>
              <a:rPr kumimoji="0" lang="ru-RU" altLang="ru-RU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codeId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DAEEFF"/>
                </a:solidFill>
                <a:effectLst/>
                <a:latin typeface="Consolas" panose="020B0609020204030204" pitchFamily="49" charset="0"/>
              </a:rPr>
              <a:t>)))</a:t>
            </a: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DAEE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ru-RU" b="0" i="0" u="none" strike="noStrike" cap="none" normalizeH="0" baseline="0" dirty="0">
                <a:ln>
                  <a:noFill/>
                </a:ln>
                <a:solidFill>
                  <a:srgbClr val="DAEE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DAEEFF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ru-RU" b="0" i="0" u="none" strike="noStrike" cap="none" normalizeH="0" baseline="0" dirty="0">
              <a:ln>
                <a:noFill/>
              </a:ln>
              <a:solidFill>
                <a:srgbClr val="DAEEFF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dirty="0">
                <a:solidFill>
                  <a:srgbClr val="DAEEFF"/>
                </a:solidFill>
                <a:latin typeface="Consolas" panose="020B0609020204030204" pitchFamily="49" charset="0"/>
              </a:rPr>
              <a:t>    ...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rgbClr val="DAEEFF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b="0" i="0" u="none" strike="noStrike" cap="none" normalizeH="0" baseline="0" dirty="0">
                <a:ln>
                  <a:noFill/>
                </a:ln>
                <a:solidFill>
                  <a:srgbClr val="DAEEFF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57599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0191C6-0ADB-45FA-8214-146E74551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646328" cy="1325563"/>
          </a:xfrm>
        </p:spPr>
        <p:txBody>
          <a:bodyPr>
            <a:normAutofit/>
          </a:bodyPr>
          <a:lstStyle/>
          <a:p>
            <a:r>
              <a:rPr lang="en-US" sz="4000" b="1" dirty="0"/>
              <a:t>Async</a:t>
            </a:r>
            <a:r>
              <a:rPr lang="ru-RU" sz="4000" dirty="0"/>
              <a:t>, </a:t>
            </a:r>
            <a:r>
              <a:rPr lang="en-US" sz="4000" b="1" dirty="0"/>
              <a:t>Await</a:t>
            </a:r>
            <a:r>
              <a:rPr lang="ru-RU" sz="4000" dirty="0"/>
              <a:t> и </a:t>
            </a:r>
            <a:r>
              <a:rPr lang="en-US" sz="4000" b="1" dirty="0"/>
              <a:t>Future</a:t>
            </a:r>
            <a:r>
              <a:rPr lang="ru-RU" sz="4000" b="1" dirty="0"/>
              <a:t>/</a:t>
            </a:r>
            <a:r>
              <a:rPr lang="en-US" sz="4000" b="1" dirty="0"/>
              <a:t>Promise</a:t>
            </a:r>
            <a:r>
              <a:rPr lang="ru-RU" sz="4000" b="1" dirty="0"/>
              <a:t>/</a:t>
            </a:r>
            <a:r>
              <a:rPr lang="en-US" sz="4000" b="1" dirty="0"/>
              <a:t>Delay</a:t>
            </a:r>
            <a:r>
              <a:rPr lang="ru-RU" sz="4000" b="1" dirty="0"/>
              <a:t>/</a:t>
            </a:r>
            <a:r>
              <a:rPr lang="en-US" sz="4000" b="1" dirty="0"/>
              <a:t>Deferred/Task</a:t>
            </a:r>
            <a:endParaRPr lang="ru-RU" sz="40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247FED1-BEA5-41B1-9B61-30B170DDB9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/>
              <a:t>Применяется когда необходимо получить и обработать результат от нескольких асинхронных задач, или начать выполнение какой-либо задачи заранее.</a:t>
            </a:r>
          </a:p>
          <a:p>
            <a:pPr marL="0" indent="0">
              <a:buNone/>
            </a:pPr>
            <a:r>
              <a:rPr lang="en-US" b="1" dirty="0"/>
              <a:t>Async</a:t>
            </a:r>
            <a:r>
              <a:rPr lang="ru-RU" dirty="0"/>
              <a:t> (запуск асинхронной задачи)</a:t>
            </a:r>
          </a:p>
          <a:p>
            <a:pPr marL="0" indent="0">
              <a:buNone/>
            </a:pPr>
            <a:r>
              <a:rPr lang="en-US" b="1" dirty="0"/>
              <a:t>Await</a:t>
            </a:r>
            <a:r>
              <a:rPr lang="ru-RU" dirty="0"/>
              <a:t> (ожидание результата)</a:t>
            </a:r>
          </a:p>
          <a:p>
            <a:pPr marL="0" indent="0">
              <a:buNone/>
            </a:pPr>
            <a:r>
              <a:rPr lang="en-US" b="1" dirty="0"/>
              <a:t>Future</a:t>
            </a:r>
            <a:r>
              <a:rPr lang="ru-RU" b="1" dirty="0"/>
              <a:t>/</a:t>
            </a:r>
            <a:r>
              <a:rPr lang="en-US" b="1" dirty="0"/>
              <a:t>Promise</a:t>
            </a:r>
            <a:r>
              <a:rPr lang="ru-RU" b="1" dirty="0"/>
              <a:t>/</a:t>
            </a:r>
            <a:r>
              <a:rPr lang="en-US" b="1" dirty="0"/>
              <a:t>Delay</a:t>
            </a:r>
            <a:r>
              <a:rPr lang="ru-RU" b="1" dirty="0"/>
              <a:t>/</a:t>
            </a:r>
            <a:r>
              <a:rPr lang="en-US" b="1" dirty="0"/>
              <a:t>Deferred/Task</a:t>
            </a:r>
            <a:r>
              <a:rPr lang="ru-RU" dirty="0"/>
              <a:t> (отложенный результат)</a:t>
            </a:r>
          </a:p>
          <a:p>
            <a:pPr marL="0" indent="0">
              <a:buNone/>
            </a:pPr>
            <a:r>
              <a:rPr lang="ru-RU" dirty="0"/>
              <a:t>Плюсы: </a:t>
            </a:r>
          </a:p>
          <a:p>
            <a:r>
              <a:rPr lang="ru-RU" dirty="0"/>
              <a:t>хорошая читаемость кода</a:t>
            </a:r>
          </a:p>
          <a:p>
            <a:r>
              <a:rPr lang="ru-RU" dirty="0"/>
              <a:t>обработка результата происходит в основном потоке</a:t>
            </a:r>
          </a:p>
          <a:p>
            <a:pPr marL="0" indent="0">
              <a:buNone/>
            </a:pPr>
            <a:r>
              <a:rPr lang="ru-RU" dirty="0"/>
              <a:t>Минусы: </a:t>
            </a:r>
          </a:p>
          <a:p>
            <a:r>
              <a:rPr lang="ru-RU" dirty="0"/>
              <a:t>блокируется основной поток</a:t>
            </a:r>
            <a:endParaRPr lang="en-US" b="1" dirty="0"/>
          </a:p>
          <a:p>
            <a:endParaRPr lang="ru-RU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D8728153-A53A-4C6A-9A2C-4F7E1913DE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8584" y="3917659"/>
            <a:ext cx="2575215" cy="2575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42549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A284F2-4449-4562-9F2F-A3B8A45C9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использования </a:t>
            </a:r>
            <a:r>
              <a:rPr lang="en-US" b="1" dirty="0"/>
              <a:t>Async</a:t>
            </a:r>
            <a:r>
              <a:rPr lang="ru-RU" dirty="0"/>
              <a:t>, </a:t>
            </a:r>
            <a:r>
              <a:rPr lang="en-US" b="1" dirty="0"/>
              <a:t>Await</a:t>
            </a:r>
            <a:r>
              <a:rPr lang="ru-RU" dirty="0"/>
              <a:t> 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E3BC0D03-58EC-43EA-B0C2-DA37D923C4EA}"/>
              </a:ext>
            </a:extLst>
          </p:cNvPr>
          <p:cNvSpPr/>
          <p:nvPr/>
        </p:nvSpPr>
        <p:spPr>
          <a:xfrm>
            <a:off x="838200" y="1691561"/>
            <a:ext cx="105156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Factorial(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n)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result = 1;</a:t>
            </a:r>
          </a:p>
          <a:p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i = 1; i &lt;= n; ++i)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result *=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$"</a:t>
            </a:r>
            <a:r>
              <a:rPr lang="ru-RU" dirty="0">
                <a:solidFill>
                  <a:srgbClr val="A31515"/>
                </a:solidFill>
                <a:latin typeface="Consolas" panose="020B0609020204030204" pitchFamily="49" charset="0"/>
              </a:rPr>
              <a:t>Факториал числа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n}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A31515"/>
                </a:solidFill>
                <a:latin typeface="Consolas" panose="020B0609020204030204" pitchFamily="49" charset="0"/>
              </a:rPr>
              <a:t>равен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result}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FactorialAsync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Task t1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Task.Run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(() =&gt; Factorial(4));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Task t2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Task.Run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(() =&gt; Factorial(3));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Task t3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Task.Run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(() =&gt; Factorial(5));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Task.WhenAll(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[] { t1, t2, t3 });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939551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CF1AC9-D66C-497E-BDE5-F4D3DEF0F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Отправка сообщений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A4BC01A-2D87-4F0A-8358-1B52A87ADF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30218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ru-RU" dirty="0"/>
              <a:t>Применяется когда невозможна какая-либо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ru-RU" dirty="0"/>
              <a:t>другая связь между асинхронными задачами.</a:t>
            </a:r>
          </a:p>
          <a:p>
            <a:pPr marL="0" indent="0">
              <a:buNone/>
            </a:pPr>
            <a:r>
              <a:rPr lang="ru-RU" b="1" dirty="0"/>
              <a:t>Плюсы</a:t>
            </a:r>
            <a:r>
              <a:rPr lang="ru-RU" dirty="0"/>
              <a:t>:</a:t>
            </a:r>
          </a:p>
          <a:p>
            <a:r>
              <a:rPr lang="ru-RU" dirty="0"/>
              <a:t>позволяет организовать взаимодействие между разнородными компонентами</a:t>
            </a:r>
          </a:p>
          <a:p>
            <a:pPr marL="0" indent="0">
              <a:buNone/>
            </a:pPr>
            <a:r>
              <a:rPr lang="ru-RU" b="1" dirty="0"/>
              <a:t>Минусы</a:t>
            </a:r>
            <a:r>
              <a:rPr lang="ru-RU" dirty="0"/>
              <a:t>:</a:t>
            </a:r>
            <a:endParaRPr lang="en-US" dirty="0"/>
          </a:p>
          <a:p>
            <a:r>
              <a:rPr lang="ru-RU" dirty="0"/>
              <a:t>использует механизмы среды выполнения – медленно</a:t>
            </a:r>
          </a:p>
          <a:p>
            <a:r>
              <a:rPr lang="ru-RU" dirty="0"/>
              <a:t>всегда происходит копирование данных </a:t>
            </a:r>
          </a:p>
          <a:p>
            <a:pPr marL="0" indent="0">
              <a:buNone/>
            </a:pPr>
            <a:r>
              <a:rPr lang="ru-RU" b="1" dirty="0"/>
              <a:t>Примеры</a:t>
            </a:r>
            <a:r>
              <a:rPr lang="ru-RU" dirty="0"/>
              <a:t>: </a:t>
            </a:r>
            <a:r>
              <a:rPr lang="en-US" dirty="0"/>
              <a:t>REST API</a:t>
            </a:r>
            <a:r>
              <a:rPr lang="ru-RU" dirty="0"/>
              <a:t>, </a:t>
            </a:r>
            <a:r>
              <a:rPr lang="en-US" dirty="0" err="1"/>
              <a:t>WinAPI</a:t>
            </a:r>
            <a:r>
              <a:rPr lang="en-US" dirty="0"/>
              <a:t> </a:t>
            </a:r>
            <a:r>
              <a:rPr lang="en-US" dirty="0" err="1"/>
              <a:t>SendMessage</a:t>
            </a:r>
            <a:r>
              <a:rPr lang="en-US" dirty="0"/>
              <a:t>, Android Intent (</a:t>
            </a:r>
            <a:r>
              <a:rPr lang="ru-RU" dirty="0"/>
              <a:t>Намерение</a:t>
            </a:r>
            <a:r>
              <a:rPr lang="en-US" dirty="0"/>
              <a:t>)</a:t>
            </a:r>
            <a:endParaRPr lang="ru-RU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092B0603-819A-4C13-B3B6-9B126E6707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7321" y="365125"/>
            <a:ext cx="3216479" cy="2443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15609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972C82-5694-4BD9-8FD0-E25376444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Литература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6399A75-24EA-4482-A6B5-EE2EE4E33F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79884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dirty="0" err="1"/>
              <a:t>Rabaey</a:t>
            </a:r>
            <a:r>
              <a:rPr lang="en-US" sz="2400" dirty="0"/>
              <a:t>, Jan M. </a:t>
            </a:r>
            <a:r>
              <a:rPr lang="en-US" sz="2400" i="1" dirty="0"/>
              <a:t>Digital integrated circuits : a design perspective</a:t>
            </a:r>
            <a:r>
              <a:rPr lang="en-US" sz="2400" dirty="0"/>
              <a:t>.</a:t>
            </a:r>
            <a:r>
              <a:rPr lang="pt-BR" sz="2400" dirty="0"/>
              <a:t> 2nd edition</a:t>
            </a:r>
            <a:r>
              <a:rPr lang="en-US" sz="2400" dirty="0"/>
              <a:t> (1999), Upper Saddle River, N.J.: Prentice-Hall. p.175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400" dirty="0"/>
              <a:t>Курс ННГУ ЦСТ Высокопроизводительные вычисления для многопроцессорных многоядерных систем</a:t>
            </a:r>
            <a:endParaRPr lang="en-US" sz="2400" dirty="0"/>
          </a:p>
          <a:p>
            <a:pPr marL="514350" indent="-514350">
              <a:buFont typeface="+mj-lt"/>
              <a:buAutoNum type="arabicPeriod"/>
            </a:pPr>
            <a:r>
              <a:rPr lang="ru-RU" sz="2400" dirty="0" err="1"/>
              <a:t>Ахо</a:t>
            </a:r>
            <a:r>
              <a:rPr lang="ru-RU" sz="2400" dirty="0"/>
              <a:t> А.В., Лам М.С., Сети Р., Ульман Д.Д. Компиляторы: принципы, технологии и инструментарий. 2 изд. // Москва, Вильямс, 2018г. </a:t>
            </a:r>
            <a:endParaRPr lang="en-US" sz="2400" dirty="0"/>
          </a:p>
          <a:p>
            <a:pPr marL="514350" indent="-514350">
              <a:buFont typeface="+mj-lt"/>
              <a:buAutoNum type="arabicPeriod"/>
            </a:pPr>
            <a:r>
              <a:rPr lang="ru-RU" sz="2400" dirty="0"/>
              <a:t>Блог </a:t>
            </a:r>
            <a:r>
              <a:rPr lang="en-US" sz="2400" dirty="0"/>
              <a:t>PVS-Studio</a:t>
            </a:r>
            <a:r>
              <a:rPr lang="ru-RU" sz="2400" dirty="0"/>
              <a:t>: </a:t>
            </a:r>
            <a:r>
              <a:rPr lang="en-US" sz="2400" dirty="0">
                <a:hlinkClick r:id="rId2"/>
              </a:rPr>
              <a:t>https://www.viva64.com/ru/b/</a:t>
            </a:r>
            <a:endParaRPr lang="ru-RU" sz="2400" dirty="0">
              <a:hlinkClick r:id="rId3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400"/>
              <a:t>Professor Web, </a:t>
            </a:r>
            <a:r>
              <a:rPr lang="ru-RU" sz="2400" dirty="0"/>
              <a:t>Потоки и файлы: </a:t>
            </a:r>
            <a:r>
              <a:rPr lang="en-US" sz="2400" dirty="0">
                <a:hlinkClick r:id="rId4"/>
              </a:rPr>
              <a:t>https://professorweb.ru/my/csharp/thread_and_files/1/thread_index.php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5080870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96193A-B340-4D6A-943E-0522665CB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1126" y="365125"/>
            <a:ext cx="6482674" cy="1325563"/>
          </a:xfrm>
        </p:spPr>
        <p:txBody>
          <a:bodyPr/>
          <a:lstStyle/>
          <a:p>
            <a:r>
              <a:rPr lang="ru-RU" dirty="0"/>
              <a:t>Контактная информация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1EE9A3F-5482-4A22-BF44-472A4F7698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9505" y="1825625"/>
            <a:ext cx="6404294" cy="4351338"/>
          </a:xfrm>
        </p:spPr>
        <p:txBody>
          <a:bodyPr/>
          <a:lstStyle/>
          <a:p>
            <a:pPr marL="0" indent="0">
              <a:buNone/>
            </a:pPr>
            <a:endParaRPr lang="ru-RU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43D9B284-E02F-412F-AA05-2C9A2C21B3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65125"/>
            <a:ext cx="4032926" cy="5968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0491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DB0648-F14B-4861-A9AE-363C5D677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5731"/>
            <a:ext cx="10515600" cy="750611"/>
          </a:xfrm>
        </p:spPr>
        <p:txBody>
          <a:bodyPr/>
          <a:lstStyle/>
          <a:p>
            <a:r>
              <a:rPr lang="ru-RU" dirty="0"/>
              <a:t>Предпосылки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21C7AA4-F461-4F52-B50E-E73EA1C90E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1963"/>
            <a:ext cx="10515600" cy="4625000"/>
          </a:xfrm>
        </p:spPr>
        <p:txBody>
          <a:bodyPr>
            <a:normAutofit fontScale="850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ru-RU" sz="2400" dirty="0"/>
              <a:t>Многозадачность</a:t>
            </a:r>
            <a:r>
              <a:rPr lang="en-US" sz="2400" dirty="0"/>
              <a:t> (multitasking)</a:t>
            </a:r>
            <a:r>
              <a:rPr lang="ru-RU" sz="2400" dirty="0"/>
              <a:t> ОС</a:t>
            </a:r>
          </a:p>
          <a:p>
            <a:r>
              <a:rPr lang="ru-RU" sz="2400" dirty="0"/>
              <a:t>Повышение отзывчивости системы</a:t>
            </a:r>
          </a:p>
          <a:p>
            <a:r>
              <a:rPr lang="ru-RU" sz="2400" dirty="0"/>
              <a:t>Ускорение работы (уменьшаются затраты ресурсов на переключение контекста, одновременное выполнение нескольких задач (больше </a:t>
            </a:r>
            <a:r>
              <a:rPr lang="en-US" sz="2400" dirty="0"/>
              <a:t>Parallelism</a:t>
            </a:r>
            <a:r>
              <a:rPr lang="ru-RU" sz="2400" dirty="0"/>
              <a:t>,</a:t>
            </a:r>
            <a:r>
              <a:rPr lang="en-US" sz="2400" dirty="0"/>
              <a:t> </a:t>
            </a:r>
            <a:r>
              <a:rPr lang="ru-RU" sz="2400" dirty="0"/>
              <a:t>меньше </a:t>
            </a:r>
            <a:r>
              <a:rPr lang="en-US" sz="2400" dirty="0"/>
              <a:t>Concurrency</a:t>
            </a:r>
            <a:r>
              <a:rPr lang="ru-RU" sz="2400" dirty="0"/>
              <a:t>))</a:t>
            </a:r>
          </a:p>
          <a:p>
            <a:pPr marL="0" indent="0">
              <a:buNone/>
            </a:pPr>
            <a:endParaRPr lang="ru-RU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ru-RU" sz="2400" dirty="0"/>
              <a:t>Физические ограничения</a:t>
            </a:r>
            <a:r>
              <a:rPr lang="en-US" sz="2400" dirty="0"/>
              <a:t> (</a:t>
            </a:r>
            <a:r>
              <a:rPr lang="ru-RU" sz="2400" dirty="0"/>
              <a:t>количество тепла, которое возможно отвести с чипа, ограничено;</a:t>
            </a:r>
            <a:br>
              <a:rPr lang="ru-RU" sz="2400" dirty="0"/>
            </a:br>
            <a:r>
              <a:rPr lang="ru-RU" sz="2400" dirty="0"/>
              <a:t>размер электрических компонентов нельзя уменьшать бесконечно;</a:t>
            </a:r>
            <a:br>
              <a:rPr lang="ru-RU" sz="2400" dirty="0"/>
            </a:br>
            <a:r>
              <a:rPr lang="ru-RU" sz="2400" dirty="0"/>
              <a:t>площадь кристалла нельзя увеличивать бесконечно</a:t>
            </a:r>
            <a:r>
              <a:rPr lang="en-US" sz="2400" dirty="0"/>
              <a:t>)</a:t>
            </a:r>
            <a:br>
              <a:rPr lang="ru-RU" sz="2400" dirty="0"/>
            </a:br>
            <a:r>
              <a:rPr lang="ru-RU" sz="2400" dirty="0"/>
              <a:t>Потребляемую мощность</a:t>
            </a:r>
            <a:r>
              <a:rPr lang="en-US" sz="2400" dirty="0"/>
              <a:t> </a:t>
            </a:r>
            <a:r>
              <a:rPr lang="ru-RU" sz="2400" dirty="0"/>
              <a:t>чипа можно оценить как</a:t>
            </a:r>
            <a:r>
              <a:rPr lang="en-US" sz="2400" dirty="0"/>
              <a:t> P = C * V^2 * F, </a:t>
            </a:r>
            <a:br>
              <a:rPr lang="ru-RU" sz="2400" dirty="0"/>
            </a:br>
            <a:r>
              <a:rPr lang="ru-RU" sz="2400" b="1" dirty="0"/>
              <a:t>С</a:t>
            </a:r>
            <a:r>
              <a:rPr lang="ru-RU" sz="2400" dirty="0"/>
              <a:t> – электрическая ёмкость чипа,</a:t>
            </a:r>
            <a:r>
              <a:rPr lang="en-US" sz="2400" dirty="0"/>
              <a:t> </a:t>
            </a:r>
            <a:r>
              <a:rPr lang="en-US" sz="2400" b="1" dirty="0"/>
              <a:t>V</a:t>
            </a:r>
            <a:r>
              <a:rPr lang="en-US" sz="2400" dirty="0"/>
              <a:t> – </a:t>
            </a:r>
            <a:r>
              <a:rPr lang="ru-RU" sz="2400" dirty="0"/>
              <a:t>напряжение,</a:t>
            </a:r>
            <a:r>
              <a:rPr lang="en-US" sz="2400" dirty="0"/>
              <a:t> </a:t>
            </a:r>
            <a:r>
              <a:rPr lang="en-US" sz="2400" b="1" dirty="0"/>
              <a:t>F</a:t>
            </a:r>
            <a:r>
              <a:rPr lang="en-US" sz="2400" dirty="0"/>
              <a:t> – </a:t>
            </a:r>
            <a:r>
              <a:rPr lang="ru-RU" sz="2400" dirty="0"/>
              <a:t>тактовая частота </a:t>
            </a:r>
            <a:r>
              <a:rPr lang="en-US" sz="2400" dirty="0"/>
              <a:t>[1]</a:t>
            </a:r>
            <a:r>
              <a:rPr lang="ru-RU" sz="2400" dirty="0"/>
              <a:t>.</a:t>
            </a:r>
            <a:br>
              <a:rPr lang="ru-RU" sz="2400" dirty="0"/>
            </a:br>
            <a:r>
              <a:rPr lang="ru-RU" sz="2400" dirty="0"/>
              <a:t>Повышение частоты требует повышения напряжения (степенная зависимость).</a:t>
            </a:r>
          </a:p>
          <a:p>
            <a:r>
              <a:rPr lang="ru-RU" sz="2400" dirty="0"/>
              <a:t>Замедление роста производительности вычислительных единиц</a:t>
            </a:r>
          </a:p>
          <a:p>
            <a:r>
              <a:rPr lang="ru-RU" sz="2400" dirty="0"/>
              <a:t>Повышение энергоэффективности </a:t>
            </a:r>
          </a:p>
          <a:p>
            <a:r>
              <a:rPr lang="ru-RU" sz="2400" dirty="0"/>
              <a:t>Меньше площадь чипа - ниже себестоимость (меньший процент брака, проще техпроцесс)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10442BE-5C92-43B4-86D7-DC9939B270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5260" y="305731"/>
            <a:ext cx="3778540" cy="1784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448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>
            <a:extLst>
              <a:ext uri="{FF2B5EF4-FFF2-40B4-BE49-F238E27FC236}">
                <a16:creationId xmlns:a16="http://schemas.microsoft.com/office/drawing/2014/main" id="{A09EC720-199F-4481-AEF0-862C3DC73A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4887" y="1531297"/>
            <a:ext cx="10182225" cy="241935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BFE3E62-1EE5-4D96-87D7-3A6578A58E9E}"/>
              </a:ext>
            </a:extLst>
          </p:cNvPr>
          <p:cNvSpPr txBox="1"/>
          <p:nvPr/>
        </p:nvSpPr>
        <p:spPr>
          <a:xfrm>
            <a:off x="3917659" y="2782939"/>
            <a:ext cx="792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[2,3,4]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12D303-C586-418A-9E52-D30BFDD4934F}"/>
              </a:ext>
            </a:extLst>
          </p:cNvPr>
          <p:cNvSpPr txBox="1"/>
          <p:nvPr/>
        </p:nvSpPr>
        <p:spPr>
          <a:xfrm>
            <a:off x="8212823" y="3053592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[2,5]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74DBED3-C872-41EC-9258-98963C5D25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3683375"/>
            <a:ext cx="4007598" cy="1727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995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DD30ED-3B2E-4CEA-BD10-9C7E39307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Синхронизованный</a:t>
            </a:r>
            <a:r>
              <a:rPr lang="en-US" sz="4000" dirty="0"/>
              <a:t> (Synchronous) </a:t>
            </a:r>
            <a:r>
              <a:rPr lang="ru-RU" sz="4000" dirty="0"/>
              <a:t>параллелизм</a:t>
            </a:r>
            <a:r>
              <a:rPr lang="en-US" sz="4000" dirty="0"/>
              <a:t> </a:t>
            </a:r>
            <a:endParaRPr lang="ru-RU" sz="40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C26FCAA-9EF7-4CA8-8B9A-E1C9770F7B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Параллельное выполнение нескольких программ на одном вычислителе.</a:t>
            </a:r>
          </a:p>
          <a:p>
            <a:r>
              <a:rPr lang="ru-RU" dirty="0"/>
              <a:t>Сопрограммы (</a:t>
            </a:r>
            <a:r>
              <a:rPr lang="en-US" dirty="0"/>
              <a:t>Coroutine</a:t>
            </a:r>
            <a:r>
              <a:rPr lang="ru-RU" dirty="0"/>
              <a:t>)</a:t>
            </a:r>
          </a:p>
          <a:p>
            <a:pPr marL="0" indent="0">
              <a:buNone/>
            </a:pPr>
            <a:r>
              <a:rPr lang="ru-RU" b="1" dirty="0"/>
              <a:t>Примеры</a:t>
            </a:r>
            <a:r>
              <a:rPr lang="ru-RU" dirty="0"/>
              <a:t>: генераторы в </a:t>
            </a:r>
            <a:r>
              <a:rPr lang="en-US" dirty="0"/>
              <a:t>Python</a:t>
            </a:r>
            <a:r>
              <a:rPr lang="ru-RU" dirty="0"/>
              <a:t>, </a:t>
            </a:r>
            <a:r>
              <a:rPr lang="en-US" dirty="0" err="1"/>
              <a:t>IEnumerator</a:t>
            </a:r>
            <a:r>
              <a:rPr lang="ru-RU" dirty="0"/>
              <a:t> в </a:t>
            </a:r>
            <a:r>
              <a:rPr lang="en-US" dirty="0"/>
              <a:t>C#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0A5491E5-EED2-4DD1-990C-A8636D1D49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1658"/>
            <a:ext cx="65" cy="153888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ru-RU" sz="1000" b="1" i="0" u="none" strike="noStrike" cap="none" normalizeH="0" baseline="0" dirty="0">
              <a:ln>
                <a:noFill/>
              </a:ln>
              <a:solidFill>
                <a:srgbClr val="FF77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9AA1BCE3-7813-4107-995D-3CCA22296FDF}"/>
              </a:ext>
            </a:extLst>
          </p:cNvPr>
          <p:cNvSpPr/>
          <p:nvPr/>
        </p:nvSpPr>
        <p:spPr>
          <a:xfrm>
            <a:off x="5537674" y="4734182"/>
            <a:ext cx="190215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b="1" dirty="0" err="1">
                <a:solidFill>
                  <a:srgbClr val="FF7700"/>
                </a:solidFill>
                <a:latin typeface="Courier New" panose="02070309020205020404" pitchFamily="49" charset="0"/>
              </a:rPr>
              <a:t>for</a:t>
            </a:r>
            <a:r>
              <a:rPr lang="ru-RU" altLang="ru-RU" dirty="0">
                <a:solidFill>
                  <a:srgbClr val="222222"/>
                </a:solidFill>
                <a:latin typeface="Courier New" panose="02070309020205020404" pitchFamily="49" charset="0"/>
              </a:rPr>
              <a:t> i </a:t>
            </a:r>
            <a:r>
              <a:rPr lang="ru-RU" altLang="ru-RU" b="1" dirty="0" err="1">
                <a:solidFill>
                  <a:srgbClr val="FF7700"/>
                </a:solidFill>
                <a:latin typeface="Courier New" panose="02070309020205020404" pitchFamily="49" charset="0"/>
              </a:rPr>
              <a:t>in</a:t>
            </a:r>
            <a:r>
              <a:rPr lang="ru-RU" altLang="ru-RU" dirty="0">
                <a:solidFill>
                  <a:srgbClr val="222222"/>
                </a:solidFill>
                <a:latin typeface="Courier New" panose="02070309020205020404" pitchFamily="49" charset="0"/>
              </a:rPr>
              <a:t> a:</a:t>
            </a:r>
            <a:endParaRPr lang="en-US" altLang="ru-RU" dirty="0">
              <a:solidFill>
                <a:srgbClr val="222222"/>
              </a:solidFill>
              <a:latin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dirty="0">
                <a:solidFill>
                  <a:srgbClr val="222222"/>
                </a:solidFill>
                <a:latin typeface="Courier New" panose="02070309020205020404" pitchFamily="49" charset="0"/>
              </a:rPr>
              <a:t>    </a:t>
            </a:r>
            <a:r>
              <a:rPr lang="ru-RU" altLang="ru-RU" b="1" dirty="0" err="1">
                <a:solidFill>
                  <a:srgbClr val="FF7700"/>
                </a:solidFill>
                <a:latin typeface="Courier New" panose="02070309020205020404" pitchFamily="49" charset="0"/>
              </a:rPr>
              <a:t>print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ru-RU" altLang="ru-RU" dirty="0">
                <a:solidFill>
                  <a:srgbClr val="222222"/>
                </a:solidFill>
                <a:latin typeface="Courier New" panose="02070309020205020404" pitchFamily="49" charset="0"/>
              </a:rPr>
              <a:t>i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endParaRPr lang="en-US" altLang="ru-RU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ru-RU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>
                <a:solidFill>
                  <a:srgbClr val="FF4500"/>
                </a:solidFill>
                <a:latin typeface="Courier New" panose="02070309020205020404" pitchFamily="49" charset="0"/>
              </a:rPr>
              <a:t>0.33</a:t>
            </a:r>
            <a:endParaRPr lang="en-US" altLang="ru-RU" dirty="0">
              <a:solidFill>
                <a:srgbClr val="FF4500"/>
              </a:solidFill>
              <a:latin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>
                <a:solidFill>
                  <a:srgbClr val="FF4500"/>
                </a:solidFill>
                <a:latin typeface="Courier New" panose="02070309020205020404" pitchFamily="49" charset="0"/>
              </a:rPr>
              <a:t>0.66</a:t>
            </a:r>
            <a:endParaRPr lang="en-US" altLang="ru-RU" dirty="0">
              <a:solidFill>
                <a:srgbClr val="FF4500"/>
              </a:solidFill>
              <a:latin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>
                <a:solidFill>
                  <a:srgbClr val="FF4500"/>
                </a:solidFill>
                <a:latin typeface="Courier New" panose="02070309020205020404" pitchFamily="49" charset="0"/>
              </a:rPr>
              <a:t>0.99</a:t>
            </a:r>
            <a:r>
              <a:rPr lang="ru-RU" altLang="ru-RU" sz="1400" dirty="0"/>
              <a:t> </a:t>
            </a:r>
            <a:endParaRPr lang="ru-RU" altLang="ru-RU" sz="4000" dirty="0">
              <a:latin typeface="Arial" panose="020B0604020202020204" pitchFamily="34" charset="0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8DA75ED9-18D0-4D1E-8227-B7EAAD771530}"/>
              </a:ext>
            </a:extLst>
          </p:cNvPr>
          <p:cNvSpPr/>
          <p:nvPr/>
        </p:nvSpPr>
        <p:spPr>
          <a:xfrm>
            <a:off x="838200" y="4001294"/>
            <a:ext cx="400228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b="1" dirty="0" err="1">
                <a:solidFill>
                  <a:srgbClr val="FF7700"/>
                </a:solidFill>
                <a:latin typeface="Courier New" panose="02070309020205020404" pitchFamily="49" charset="0"/>
              </a:rPr>
              <a:t>def</a:t>
            </a:r>
            <a:r>
              <a:rPr lang="ru-RU" altLang="ru-RU" dirty="0">
                <a:solidFill>
                  <a:srgbClr val="222222"/>
                </a:solidFill>
                <a:latin typeface="Courier New" panose="02070309020205020404" pitchFamily="49" charset="0"/>
              </a:rPr>
              <a:t> </a:t>
            </a:r>
            <a:r>
              <a:rPr lang="ru-RU" altLang="ru-RU" dirty="0" err="1">
                <a:solidFill>
                  <a:srgbClr val="222222"/>
                </a:solidFill>
                <a:latin typeface="Courier New" panose="02070309020205020404" pitchFamily="49" charset="0"/>
              </a:rPr>
              <a:t>func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ru-RU" altLang="ru-RU" dirty="0" err="1">
                <a:solidFill>
                  <a:srgbClr val="222222"/>
                </a:solidFill>
                <a:latin typeface="Courier New" panose="02070309020205020404" pitchFamily="49" charset="0"/>
              </a:rPr>
              <a:t>start</a:t>
            </a:r>
            <a:r>
              <a:rPr lang="ru-RU" altLang="ru-RU" dirty="0">
                <a:solidFill>
                  <a:srgbClr val="66CC66"/>
                </a:solidFill>
                <a:latin typeface="Courier New" panose="02070309020205020404" pitchFamily="49" charset="0"/>
              </a:rPr>
              <a:t>,</a:t>
            </a:r>
            <a:r>
              <a:rPr lang="ru-RU" altLang="ru-RU" dirty="0">
                <a:solidFill>
                  <a:srgbClr val="222222"/>
                </a:solidFill>
                <a:latin typeface="Courier New" panose="02070309020205020404" pitchFamily="49" charset="0"/>
              </a:rPr>
              <a:t> </a:t>
            </a:r>
            <a:r>
              <a:rPr lang="ru-RU" altLang="ru-RU" dirty="0" err="1">
                <a:solidFill>
                  <a:srgbClr val="222222"/>
                </a:solidFill>
                <a:latin typeface="Courier New" panose="02070309020205020404" pitchFamily="49" charset="0"/>
              </a:rPr>
              <a:t>finish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r>
              <a:rPr lang="ru-RU" altLang="ru-RU" dirty="0">
                <a:solidFill>
                  <a:srgbClr val="222222"/>
                </a:solidFill>
                <a:latin typeface="Courier New" panose="02070309020205020404" pitchFamily="49" charset="0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>
                <a:solidFill>
                  <a:srgbClr val="222222"/>
                </a:solidFill>
                <a:latin typeface="Courier New" panose="02070309020205020404" pitchFamily="49" charset="0"/>
              </a:rPr>
              <a:t>    </a:t>
            </a:r>
            <a:r>
              <a:rPr lang="ru-RU" altLang="ru-RU" b="1" dirty="0" err="1">
                <a:solidFill>
                  <a:srgbClr val="FF7700"/>
                </a:solidFill>
                <a:latin typeface="Courier New" panose="02070309020205020404" pitchFamily="49" charset="0"/>
              </a:rPr>
              <a:t>while</a:t>
            </a:r>
            <a:r>
              <a:rPr lang="ru-RU" altLang="ru-RU" dirty="0">
                <a:solidFill>
                  <a:srgbClr val="222222"/>
                </a:solidFill>
                <a:latin typeface="Courier New" panose="02070309020205020404" pitchFamily="49" charset="0"/>
              </a:rPr>
              <a:t> </a:t>
            </a:r>
            <a:r>
              <a:rPr lang="ru-RU" altLang="ru-RU" dirty="0" err="1">
                <a:solidFill>
                  <a:srgbClr val="222222"/>
                </a:solidFill>
                <a:latin typeface="Courier New" panose="02070309020205020404" pitchFamily="49" charset="0"/>
              </a:rPr>
              <a:t>start</a:t>
            </a:r>
            <a:r>
              <a:rPr lang="ru-RU" altLang="ru-RU" dirty="0">
                <a:solidFill>
                  <a:srgbClr val="222222"/>
                </a:solidFill>
                <a:latin typeface="Courier New" panose="02070309020205020404" pitchFamily="49" charset="0"/>
              </a:rPr>
              <a:t> </a:t>
            </a:r>
            <a:r>
              <a:rPr lang="ru-RU" altLang="ru-RU" dirty="0">
                <a:solidFill>
                  <a:srgbClr val="66CC66"/>
                </a:solidFill>
                <a:latin typeface="Courier New" panose="02070309020205020404" pitchFamily="49" charset="0"/>
              </a:rPr>
              <a:t>&lt;</a:t>
            </a:r>
            <a:r>
              <a:rPr lang="ru-RU" altLang="ru-RU" dirty="0">
                <a:solidFill>
                  <a:srgbClr val="222222"/>
                </a:solidFill>
                <a:latin typeface="Courier New" panose="02070309020205020404" pitchFamily="49" charset="0"/>
              </a:rPr>
              <a:t> </a:t>
            </a:r>
            <a:r>
              <a:rPr lang="ru-RU" altLang="ru-RU" dirty="0" err="1">
                <a:solidFill>
                  <a:srgbClr val="222222"/>
                </a:solidFill>
                <a:latin typeface="Courier New" panose="02070309020205020404" pitchFamily="49" charset="0"/>
              </a:rPr>
              <a:t>finish</a:t>
            </a:r>
            <a:r>
              <a:rPr lang="ru-RU" altLang="ru-RU" dirty="0">
                <a:solidFill>
                  <a:srgbClr val="222222"/>
                </a:solidFill>
                <a:latin typeface="Courier New" panose="02070309020205020404" pitchFamily="49" charset="0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>
                <a:solidFill>
                  <a:srgbClr val="222222"/>
                </a:solidFill>
                <a:latin typeface="Courier New" panose="02070309020205020404" pitchFamily="49" charset="0"/>
              </a:rPr>
              <a:t>        </a:t>
            </a:r>
            <a:r>
              <a:rPr lang="ru-RU" altLang="ru-RU" b="1" dirty="0" err="1">
                <a:solidFill>
                  <a:srgbClr val="FF7700"/>
                </a:solidFill>
                <a:latin typeface="Courier New" panose="02070309020205020404" pitchFamily="49" charset="0"/>
              </a:rPr>
              <a:t>yield</a:t>
            </a:r>
            <a:r>
              <a:rPr lang="ru-RU" altLang="ru-RU" dirty="0">
                <a:solidFill>
                  <a:srgbClr val="222222"/>
                </a:solidFill>
                <a:latin typeface="Courier New" panose="02070309020205020404" pitchFamily="49" charset="0"/>
              </a:rPr>
              <a:t> </a:t>
            </a:r>
            <a:r>
              <a:rPr lang="ru-RU" altLang="ru-RU" dirty="0" err="1">
                <a:solidFill>
                  <a:srgbClr val="222222"/>
                </a:solidFill>
                <a:latin typeface="Courier New" panose="02070309020205020404" pitchFamily="49" charset="0"/>
              </a:rPr>
              <a:t>start</a:t>
            </a:r>
            <a:r>
              <a:rPr lang="ru-RU" altLang="ru-RU" dirty="0">
                <a:solidFill>
                  <a:srgbClr val="222222"/>
                </a:solidFill>
                <a:latin typeface="Courier New" panose="02070309020205020404" pitchFamily="49" charset="0"/>
              </a:rPr>
              <a:t> * </a:t>
            </a:r>
            <a:r>
              <a:rPr lang="ru-RU" altLang="ru-RU" dirty="0">
                <a:solidFill>
                  <a:srgbClr val="FF4500"/>
                </a:solidFill>
                <a:latin typeface="Courier New" panose="02070309020205020404" pitchFamily="49" charset="0"/>
              </a:rPr>
              <a:t>0.33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>
                <a:solidFill>
                  <a:srgbClr val="FF4500"/>
                </a:solidFill>
                <a:latin typeface="Courier New" panose="02070309020205020404" pitchFamily="49" charset="0"/>
              </a:rPr>
              <a:t>        </a:t>
            </a:r>
            <a:r>
              <a:rPr lang="ru-RU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start</a:t>
            </a:r>
            <a:r>
              <a:rPr lang="ru-RU" altLang="ru-RU" dirty="0">
                <a:solidFill>
                  <a:srgbClr val="222222"/>
                </a:solidFill>
                <a:latin typeface="Courier New" panose="02070309020205020404" pitchFamily="49" charset="0"/>
              </a:rPr>
              <a:t> +</a:t>
            </a:r>
            <a:r>
              <a:rPr lang="ru-RU" altLang="ru-RU" dirty="0">
                <a:solidFill>
                  <a:srgbClr val="66CC66"/>
                </a:solidFill>
                <a:latin typeface="Courier New" panose="02070309020205020404" pitchFamily="49" charset="0"/>
              </a:rPr>
              <a:t>=</a:t>
            </a:r>
            <a:r>
              <a:rPr lang="ru-RU" altLang="ru-RU" dirty="0">
                <a:solidFill>
                  <a:srgbClr val="222222"/>
                </a:solidFill>
                <a:latin typeface="Courier New" panose="02070309020205020404" pitchFamily="49" charset="0"/>
              </a:rPr>
              <a:t> </a:t>
            </a:r>
            <a:r>
              <a:rPr lang="ru-RU" altLang="ru-RU" dirty="0">
                <a:solidFill>
                  <a:srgbClr val="FF4500"/>
                </a:solidFill>
                <a:latin typeface="Courier New" panose="02070309020205020404" pitchFamily="49" charset="0"/>
              </a:rPr>
              <a:t>1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ru-RU" altLang="ru-RU" dirty="0">
              <a:solidFill>
                <a:srgbClr val="222222"/>
              </a:solidFill>
              <a:latin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>
                <a:solidFill>
                  <a:srgbClr val="222222"/>
                </a:solidFill>
                <a:latin typeface="Courier New" panose="02070309020205020404" pitchFamily="49" charset="0"/>
              </a:rPr>
              <a:t>a </a:t>
            </a:r>
            <a:r>
              <a:rPr lang="ru-RU" altLang="ru-RU" dirty="0">
                <a:solidFill>
                  <a:srgbClr val="66CC66"/>
                </a:solidFill>
                <a:latin typeface="Courier New" panose="02070309020205020404" pitchFamily="49" charset="0"/>
              </a:rPr>
              <a:t>=</a:t>
            </a:r>
            <a:r>
              <a:rPr lang="ru-RU" altLang="ru-RU" dirty="0">
                <a:solidFill>
                  <a:srgbClr val="222222"/>
                </a:solidFill>
                <a:latin typeface="Courier New" panose="02070309020205020404" pitchFamily="49" charset="0"/>
              </a:rPr>
              <a:t> </a:t>
            </a:r>
            <a:r>
              <a:rPr lang="ru-RU" altLang="ru-RU" dirty="0" err="1">
                <a:solidFill>
                  <a:srgbClr val="222222"/>
                </a:solidFill>
                <a:latin typeface="Courier New" panose="02070309020205020404" pitchFamily="49" charset="0"/>
              </a:rPr>
              <a:t>func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ru-RU" altLang="ru-RU" dirty="0">
                <a:solidFill>
                  <a:srgbClr val="FF4500"/>
                </a:solidFill>
                <a:latin typeface="Courier New" panose="02070309020205020404" pitchFamily="49" charset="0"/>
              </a:rPr>
              <a:t>1</a:t>
            </a:r>
            <a:r>
              <a:rPr lang="ru-RU" altLang="ru-RU" dirty="0">
                <a:solidFill>
                  <a:srgbClr val="66CC66"/>
                </a:solidFill>
                <a:latin typeface="Courier New" panose="02070309020205020404" pitchFamily="49" charset="0"/>
              </a:rPr>
              <a:t>,</a:t>
            </a:r>
            <a:r>
              <a:rPr lang="ru-RU" altLang="ru-RU" dirty="0">
                <a:solidFill>
                  <a:srgbClr val="222222"/>
                </a:solidFill>
                <a:latin typeface="Courier New" panose="02070309020205020404" pitchFamily="49" charset="0"/>
              </a:rPr>
              <a:t> </a:t>
            </a:r>
            <a:r>
              <a:rPr lang="ru-RU" altLang="ru-RU" dirty="0">
                <a:solidFill>
                  <a:srgbClr val="FF4500"/>
                </a:solidFill>
                <a:latin typeface="Courier New" panose="02070309020205020404" pitchFamily="49" charset="0"/>
              </a:rPr>
              <a:t>4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915FEC9F-F308-4E67-877A-799C21562772}"/>
              </a:ext>
            </a:extLst>
          </p:cNvPr>
          <p:cNvSpPr/>
          <p:nvPr/>
        </p:nvSpPr>
        <p:spPr>
          <a:xfrm>
            <a:off x="5537674" y="3957281"/>
            <a:ext cx="58161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dirty="0">
                <a:solidFill>
                  <a:srgbClr val="222222"/>
                </a:solidFill>
                <a:latin typeface="Courier New" panose="02070309020205020404" pitchFamily="49" charset="0"/>
              </a:rPr>
              <a:t>print(</a:t>
            </a:r>
            <a:r>
              <a:rPr lang="ru-RU" altLang="ru-RU" dirty="0">
                <a:solidFill>
                  <a:srgbClr val="222222"/>
                </a:solidFill>
                <a:latin typeface="Courier New" panose="02070309020205020404" pitchFamily="49" charset="0"/>
              </a:rPr>
              <a:t>a</a:t>
            </a:r>
            <a:r>
              <a:rPr lang="en-US" altLang="ru-RU" dirty="0">
                <a:solidFill>
                  <a:srgbClr val="222222"/>
                </a:solidFill>
                <a:latin typeface="Courier New" panose="02070309020205020404" pitchFamily="49" charset="0"/>
              </a:rPr>
              <a:t>)</a:t>
            </a:r>
            <a:endParaRPr lang="ru-RU" altLang="ru-RU" dirty="0">
              <a:solidFill>
                <a:srgbClr val="222222"/>
              </a:solidFill>
              <a:latin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>
                <a:solidFill>
                  <a:srgbClr val="66CC66"/>
                </a:solidFill>
                <a:latin typeface="Courier New" panose="02070309020205020404" pitchFamily="49" charset="0"/>
              </a:rPr>
              <a:t>&lt;</a:t>
            </a:r>
            <a:r>
              <a:rPr lang="ru-RU" altLang="ru-RU" dirty="0" err="1">
                <a:solidFill>
                  <a:srgbClr val="222222"/>
                </a:solidFill>
                <a:latin typeface="Courier New" panose="02070309020205020404" pitchFamily="49" charset="0"/>
              </a:rPr>
              <a:t>generator</a:t>
            </a:r>
            <a:r>
              <a:rPr lang="ru-RU" altLang="ru-RU" dirty="0">
                <a:solidFill>
                  <a:srgbClr val="222222"/>
                </a:solidFill>
                <a:latin typeface="Courier New" panose="02070309020205020404" pitchFamily="49" charset="0"/>
              </a:rPr>
              <a:t> </a:t>
            </a:r>
            <a:r>
              <a:rPr lang="ru-RU" altLang="ru-RU" dirty="0" err="1">
                <a:solidFill>
                  <a:srgbClr val="008000"/>
                </a:solidFill>
                <a:latin typeface="Courier New" panose="02070309020205020404" pitchFamily="49" charset="0"/>
              </a:rPr>
              <a:t>object</a:t>
            </a:r>
            <a:r>
              <a:rPr lang="ru-RU" altLang="ru-RU" dirty="0">
                <a:solidFill>
                  <a:srgbClr val="222222"/>
                </a:solidFill>
                <a:latin typeface="Courier New" panose="02070309020205020404" pitchFamily="49" charset="0"/>
              </a:rPr>
              <a:t> </a:t>
            </a:r>
            <a:r>
              <a:rPr lang="ru-RU" altLang="ru-RU" dirty="0" err="1">
                <a:solidFill>
                  <a:srgbClr val="222222"/>
                </a:solidFill>
                <a:latin typeface="Courier New" panose="02070309020205020404" pitchFamily="49" charset="0"/>
              </a:rPr>
              <a:t>func</a:t>
            </a:r>
            <a:r>
              <a:rPr lang="ru-RU" altLang="ru-RU" dirty="0">
                <a:solidFill>
                  <a:srgbClr val="222222"/>
                </a:solidFill>
                <a:latin typeface="Courier New" panose="02070309020205020404" pitchFamily="49" charset="0"/>
              </a:rPr>
              <a:t> at </a:t>
            </a:r>
            <a:r>
              <a:rPr lang="ru-RU" altLang="ru-RU" dirty="0">
                <a:solidFill>
                  <a:srgbClr val="FF4500"/>
                </a:solidFill>
                <a:latin typeface="Courier New" panose="02070309020205020404" pitchFamily="49" charset="0"/>
              </a:rPr>
              <a:t>0x7efc88787a50</a:t>
            </a:r>
            <a:r>
              <a:rPr lang="ru-RU" altLang="ru-RU" dirty="0">
                <a:solidFill>
                  <a:srgbClr val="66CC66"/>
                </a:solidFill>
                <a:latin typeface="Courier New" panose="02070309020205020404" pitchFamily="49" charset="0"/>
              </a:rPr>
              <a:t>&gt;</a:t>
            </a:r>
            <a:endParaRPr lang="en-US" altLang="ru-RU" dirty="0">
              <a:solidFill>
                <a:srgbClr val="66CC66"/>
              </a:solidFill>
              <a:latin typeface="Courier New" panose="02070309020205020404" pitchFamily="49" charset="0"/>
            </a:endParaRPr>
          </a:p>
        </p:txBody>
      </p: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5A0C5167-21F2-4A46-926B-58D8DCA71E42}"/>
              </a:ext>
            </a:extLst>
          </p:cNvPr>
          <p:cNvCxnSpPr>
            <a:cxnSpLocks/>
          </p:cNvCxnSpPr>
          <p:nvPr/>
        </p:nvCxnSpPr>
        <p:spPr>
          <a:xfrm>
            <a:off x="5042019" y="3879791"/>
            <a:ext cx="0" cy="26087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6FE0B1EB-8A0D-459A-82BB-A9EE96C29FC0}"/>
              </a:ext>
            </a:extLst>
          </p:cNvPr>
          <p:cNvCxnSpPr/>
          <p:nvPr/>
        </p:nvCxnSpPr>
        <p:spPr>
          <a:xfrm>
            <a:off x="5042019" y="4603612"/>
            <a:ext cx="64606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6299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0EF07135-04C6-4E8C-9208-5E88AAE16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91627"/>
            <a:ext cx="10515599" cy="834501"/>
          </a:xfrm>
        </p:spPr>
        <p:txBody>
          <a:bodyPr/>
          <a:lstStyle/>
          <a:p>
            <a:r>
              <a:rPr lang="ru-RU" dirty="0"/>
              <a:t>Асинхронный </a:t>
            </a:r>
            <a:r>
              <a:rPr lang="en-US" dirty="0"/>
              <a:t>(Asynchronous) </a:t>
            </a:r>
            <a:r>
              <a:rPr lang="ru-RU" dirty="0"/>
              <a:t>параллелизм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D9AE239F-D76F-4864-B257-02422C608F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4751"/>
            <a:ext cx="10515600" cy="3702211"/>
          </a:xfrm>
        </p:spPr>
        <p:txBody>
          <a:bodyPr>
            <a:normAutofit/>
          </a:bodyPr>
          <a:lstStyle/>
          <a:p>
            <a:r>
              <a:rPr lang="ru-RU" dirty="0"/>
              <a:t>Процесс</a:t>
            </a:r>
            <a:r>
              <a:rPr lang="en-US" dirty="0"/>
              <a:t> (</a:t>
            </a:r>
            <a:r>
              <a:rPr lang="ru-RU" dirty="0"/>
              <a:t>служба</a:t>
            </a:r>
            <a:r>
              <a:rPr lang="en-US" dirty="0"/>
              <a:t>) </a:t>
            </a:r>
            <a:r>
              <a:rPr lang="ru-RU" dirty="0"/>
              <a:t>/ поток (нить) / задача (волокно)</a:t>
            </a:r>
            <a:br>
              <a:rPr lang="en-US" dirty="0"/>
            </a:br>
            <a:r>
              <a:rPr lang="ru-RU" dirty="0"/>
              <a:t>   </a:t>
            </a:r>
            <a:r>
              <a:rPr lang="en-US" dirty="0"/>
              <a:t>Process (service) / </a:t>
            </a:r>
            <a:r>
              <a:rPr lang="ru-RU" dirty="0"/>
              <a:t>      </a:t>
            </a:r>
            <a:r>
              <a:rPr lang="en-US" dirty="0"/>
              <a:t>thread </a:t>
            </a:r>
            <a:r>
              <a:rPr lang="ru-RU" dirty="0"/>
              <a:t>     </a:t>
            </a:r>
            <a:r>
              <a:rPr lang="en-US" dirty="0"/>
              <a:t>/</a:t>
            </a:r>
            <a:r>
              <a:rPr lang="ru-RU" dirty="0"/>
              <a:t> </a:t>
            </a:r>
            <a:r>
              <a:rPr lang="en-US" dirty="0"/>
              <a:t>task</a:t>
            </a:r>
            <a:r>
              <a:rPr lang="ru-RU" dirty="0"/>
              <a:t> (</a:t>
            </a:r>
            <a:r>
              <a:rPr lang="en-US" dirty="0"/>
              <a:t>fiber</a:t>
            </a:r>
            <a:r>
              <a:rPr lang="ru-RU" dirty="0"/>
              <a:t>)</a:t>
            </a:r>
          </a:p>
          <a:p>
            <a:r>
              <a:rPr lang="ru-RU" dirty="0"/>
              <a:t>Степень зернистости (</a:t>
            </a:r>
            <a:r>
              <a:rPr lang="en-US" dirty="0"/>
              <a:t>Granularity</a:t>
            </a:r>
            <a:r>
              <a:rPr lang="ru-RU" dirty="0"/>
              <a:t>)</a:t>
            </a:r>
            <a:endParaRPr lang="en-US" dirty="0"/>
          </a:p>
          <a:p>
            <a:r>
              <a:rPr lang="en-US" dirty="0"/>
              <a:t>Concurrency</a:t>
            </a:r>
            <a:r>
              <a:rPr lang="ru-RU" dirty="0"/>
              <a:t> / </a:t>
            </a:r>
            <a:r>
              <a:rPr lang="en-US" dirty="0"/>
              <a:t>Parallelism</a:t>
            </a:r>
            <a:r>
              <a:rPr lang="ru-RU" dirty="0"/>
              <a:t> </a:t>
            </a:r>
            <a:br>
              <a:rPr lang="en-US" dirty="0"/>
            </a:br>
            <a:r>
              <a:rPr lang="en-US" dirty="0"/>
              <a:t>(</a:t>
            </a:r>
            <a:r>
              <a:rPr lang="ru-RU" dirty="0"/>
              <a:t>используют разделяемые ресурсы или нет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97102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4181A7-D9FB-4468-8FEE-A2E62D05F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Замедление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B3D3A57-952B-4B2B-9FF9-4D4ECB5078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3372" y="1825625"/>
            <a:ext cx="4060272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dirty="0"/>
              <a:t>При увеличении количества подзадач,</a:t>
            </a:r>
            <a:br>
              <a:rPr lang="ru-RU" dirty="0"/>
            </a:br>
            <a:r>
              <a:rPr lang="ru-RU" dirty="0"/>
              <a:t>на которые распараллеливается алгоритм, увеличиваются накладные расходы на управление задачами.</a:t>
            </a:r>
          </a:p>
          <a:p>
            <a:pPr marL="0" indent="0">
              <a:buNone/>
            </a:pPr>
            <a:r>
              <a:rPr lang="ru-RU" dirty="0"/>
              <a:t>В определённый момент будет получено замедление вычислений вместо ускорения.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CB1F502B-CE34-423D-AAE4-9774741C69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25625"/>
            <a:ext cx="656024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449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Таблица 7">
            <a:extLst>
              <a:ext uri="{FF2B5EF4-FFF2-40B4-BE49-F238E27FC236}">
                <a16:creationId xmlns:a16="http://schemas.microsoft.com/office/drawing/2014/main" id="{456D5980-04E8-40CD-AED2-CE9D4A9EF5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5705508"/>
              </p:ext>
            </p:extLst>
          </p:nvPr>
        </p:nvGraphicFramePr>
        <p:xfrm>
          <a:off x="496867" y="1438508"/>
          <a:ext cx="11198255" cy="51745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2551">
                  <a:extLst>
                    <a:ext uri="{9D8B030D-6E8A-4147-A177-3AD203B41FA5}">
                      <a16:colId xmlns:a16="http://schemas.microsoft.com/office/drawing/2014/main" val="3182628359"/>
                    </a:ext>
                  </a:extLst>
                </a:gridCol>
                <a:gridCol w="8615704">
                  <a:extLst>
                    <a:ext uri="{9D8B030D-6E8A-4147-A177-3AD203B41FA5}">
                      <a16:colId xmlns:a16="http://schemas.microsoft.com/office/drawing/2014/main" val="3452425742"/>
                    </a:ext>
                  </a:extLst>
                </a:gridCol>
              </a:tblGrid>
              <a:tr h="559130">
                <a:tc>
                  <a:txBody>
                    <a:bodyPr/>
                    <a:lstStyle/>
                    <a:p>
                      <a:r>
                        <a:rPr lang="ru-RU" dirty="0"/>
                        <a:t>Проблемы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Решения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6637773"/>
                  </a:ext>
                </a:extLst>
              </a:tr>
              <a:tr h="121534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Синхронизация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Блокировки</a:t>
                      </a:r>
                      <a:r>
                        <a:rPr lang="en-US" dirty="0"/>
                        <a:t> (</a:t>
                      </a:r>
                      <a:r>
                        <a:rPr lang="en-US" b="1" dirty="0"/>
                        <a:t>Mutex</a:t>
                      </a:r>
                      <a:r>
                        <a:rPr lang="en-US" dirty="0"/>
                        <a:t>, </a:t>
                      </a:r>
                      <a:r>
                        <a:rPr lang="en-US" b="1" dirty="0"/>
                        <a:t>Semaphore</a:t>
                      </a:r>
                      <a:r>
                        <a:rPr lang="en-US" dirty="0"/>
                        <a:t>, </a:t>
                      </a:r>
                      <a:r>
                        <a:rPr lang="en-US" b="1" dirty="0"/>
                        <a:t>Monitor</a:t>
                      </a:r>
                      <a:r>
                        <a:rPr lang="en-US" dirty="0"/>
                        <a:t>, </a:t>
                      </a:r>
                      <a:r>
                        <a:rPr lang="en-US" b="1" dirty="0"/>
                        <a:t>Lock</a:t>
                      </a:r>
                      <a:r>
                        <a:rPr lang="en-US" dirty="0"/>
                        <a:t>)</a:t>
                      </a:r>
                      <a:r>
                        <a:rPr lang="ru-RU" dirty="0"/>
                        <a:t> (критическая секция)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Барьеры</a:t>
                      </a:r>
                      <a:r>
                        <a:rPr lang="en-US" dirty="0"/>
                        <a:t> (</a:t>
                      </a:r>
                      <a:r>
                        <a:rPr lang="en-US" b="1" dirty="0"/>
                        <a:t>Barrier</a:t>
                      </a:r>
                      <a:r>
                        <a:rPr lang="en-US" dirty="0"/>
                        <a:t>) (</a:t>
                      </a:r>
                      <a:r>
                        <a:rPr lang="ru-RU" dirty="0"/>
                        <a:t>точка синхронизации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ru-RU" dirty="0"/>
                        <a:t>Атомарные операции</a:t>
                      </a: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ru-RU" dirty="0"/>
                        <a:t>(</a:t>
                      </a:r>
                      <a:r>
                        <a:rPr lang="en-US" b="1" dirty="0"/>
                        <a:t>Load-link</a:t>
                      </a:r>
                      <a:r>
                        <a:rPr lang="ru-RU" dirty="0"/>
                        <a:t>, </a:t>
                      </a:r>
                      <a:r>
                        <a:rPr lang="en-US" b="1" dirty="0"/>
                        <a:t>Store-conditional</a:t>
                      </a:r>
                      <a:r>
                        <a:rPr lang="ru-RU" dirty="0"/>
                        <a:t>, 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Test-and-set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Compare-and-swap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Fetch-and-add</a:t>
                      </a:r>
                      <a:r>
                        <a:rPr lang="ru-RU" dirty="0"/>
                        <a:t>)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ru-RU" dirty="0"/>
                        <a:t>Конкурентные структуры данных (</a:t>
                      </a:r>
                      <a:r>
                        <a:rPr lang="en-US" dirty="0" err="1"/>
                        <a:t>ConcurrentStack</a:t>
                      </a:r>
                      <a:r>
                        <a:rPr lang="ru-RU" dirty="0"/>
                        <a:t>, </a:t>
                      </a:r>
                      <a:r>
                        <a:rPr lang="en-US" dirty="0" err="1"/>
                        <a:t>ConcurrentQueue</a:t>
                      </a:r>
                      <a:r>
                        <a:rPr lang="ru-RU" dirty="0"/>
                        <a:t> и т.п.)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263290"/>
                  </a:ext>
                </a:extLst>
              </a:tr>
              <a:tr h="1482954">
                <a:tc>
                  <a:txBody>
                    <a:bodyPr/>
                    <a:lstStyle/>
                    <a:p>
                      <a:r>
                        <a:rPr lang="ru-RU" dirty="0"/>
                        <a:t>Обратная связь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Передача делегатов</a:t>
                      </a:r>
                      <a:r>
                        <a:rPr lang="en-US" dirty="0"/>
                        <a:t> (</a:t>
                      </a:r>
                      <a:r>
                        <a:rPr lang="en-US" b="1" dirty="0"/>
                        <a:t>Delegate</a:t>
                      </a:r>
                      <a:r>
                        <a:rPr lang="en-US" dirty="0"/>
                        <a:t>/</a:t>
                      </a:r>
                      <a:r>
                        <a:rPr lang="en-US" b="1" dirty="0"/>
                        <a:t>Functional interface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Предоставление интерфейсов слушателей</a:t>
                      </a:r>
                      <a:r>
                        <a:rPr lang="en-US" dirty="0"/>
                        <a:t> </a:t>
                      </a:r>
                      <a:r>
                        <a:rPr lang="ru-RU" dirty="0"/>
                        <a:t>(</a:t>
                      </a:r>
                      <a:r>
                        <a:rPr lang="en-US" b="1" dirty="0"/>
                        <a:t>Listener</a:t>
                      </a:r>
                      <a:r>
                        <a:rPr lang="ru-RU" dirty="0"/>
                        <a:t>)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1" dirty="0"/>
                        <a:t>Async</a:t>
                      </a:r>
                      <a:r>
                        <a:rPr lang="ru-RU" dirty="0"/>
                        <a:t> (запуск асинхронной задачи), </a:t>
                      </a:r>
                      <a:r>
                        <a:rPr lang="en-US" b="1" dirty="0"/>
                        <a:t>Await</a:t>
                      </a:r>
                      <a:r>
                        <a:rPr lang="ru-RU" dirty="0"/>
                        <a:t> (ожидание результата) и </a:t>
                      </a:r>
                      <a:r>
                        <a:rPr lang="en-US" b="1" dirty="0"/>
                        <a:t>Future</a:t>
                      </a:r>
                      <a:r>
                        <a:rPr lang="ru-RU" b="1" dirty="0"/>
                        <a:t>/</a:t>
                      </a:r>
                      <a:r>
                        <a:rPr lang="en-US" b="1" dirty="0"/>
                        <a:t>Promise</a:t>
                      </a:r>
                      <a:r>
                        <a:rPr lang="ru-RU" b="1" dirty="0"/>
                        <a:t>/</a:t>
                      </a:r>
                      <a:r>
                        <a:rPr lang="en-US" b="1" dirty="0"/>
                        <a:t>Delay</a:t>
                      </a:r>
                      <a:r>
                        <a:rPr lang="ru-RU" b="1" dirty="0"/>
                        <a:t>/</a:t>
                      </a:r>
                      <a:r>
                        <a:rPr lang="en-US" b="1" dirty="0"/>
                        <a:t>Deferred/Task</a:t>
                      </a:r>
                      <a:r>
                        <a:rPr lang="ru-RU" dirty="0"/>
                        <a:t> (отложенный результат)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Отправка сообщений</a:t>
                      </a:r>
                      <a:r>
                        <a:rPr lang="en-US" dirty="0"/>
                        <a:t> (</a:t>
                      </a:r>
                      <a:r>
                        <a:rPr lang="en-US" b="1" dirty="0"/>
                        <a:t>Message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6289319"/>
                  </a:ext>
                </a:extLst>
              </a:tr>
              <a:tr h="55913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Планирование выполнения задач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Использование встроенных средств языка</a:t>
                      </a:r>
                      <a:r>
                        <a:rPr lang="en-US" dirty="0"/>
                        <a:t> (</a:t>
                      </a:r>
                      <a:r>
                        <a:rPr lang="ru-RU" dirty="0"/>
                        <a:t>Например, </a:t>
                      </a:r>
                      <a:r>
                        <a:rPr lang="en-US" b="1" dirty="0" err="1"/>
                        <a:t>ThreadPool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Создание своих класса-планировщика и классов-исполнителей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2647780"/>
                  </a:ext>
                </a:extLst>
              </a:tr>
              <a:tr h="559130">
                <a:tc>
                  <a:txBody>
                    <a:bodyPr/>
                    <a:lstStyle/>
                    <a:p>
                      <a:r>
                        <a:rPr lang="ru-RU" dirty="0"/>
                        <a:t>Отмена/приостановка задач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ru-RU" dirty="0"/>
                        <a:t>Как правило аварийная остановка потоков запрещена в нормальном режиме работы программы и отмена/приостановка задач должна контролироваться программистом.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3964641"/>
                  </a:ext>
                </a:extLst>
              </a:tr>
              <a:tr h="389249">
                <a:tc>
                  <a:txBody>
                    <a:bodyPr/>
                    <a:lstStyle/>
                    <a:p>
                      <a:r>
                        <a:rPr lang="ru-RU" dirty="0"/>
                        <a:t>Обработка исключений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ru-RU" dirty="0"/>
                        <a:t>Исключения можно поймать только из того потока, в котором они возникают.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6296943"/>
                  </a:ext>
                </a:extLst>
              </a:tr>
            </a:tbl>
          </a:graphicData>
        </a:graphic>
      </p:graphicFrame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0EF07135-04C6-4E8C-9208-5E88AAE16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4" y="327171"/>
            <a:ext cx="10515599" cy="834501"/>
          </a:xfrm>
        </p:spPr>
        <p:txBody>
          <a:bodyPr/>
          <a:lstStyle/>
          <a:p>
            <a:r>
              <a:rPr lang="ru-RU" dirty="0"/>
              <a:t>Проблемы асинхронного параллелизма</a:t>
            </a:r>
          </a:p>
        </p:txBody>
      </p:sp>
    </p:spTree>
    <p:extLst>
      <p:ext uri="{BB962C8B-B14F-4D97-AF65-F5344CB8AC3E}">
        <p14:creationId xmlns:p14="http://schemas.microsoft.com/office/powerpoint/2010/main" val="31142072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0FB15B-F016-4EF5-B721-15FD019DA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730" y="365125"/>
            <a:ext cx="10788242" cy="1325563"/>
          </a:xfrm>
        </p:spPr>
        <p:txBody>
          <a:bodyPr>
            <a:normAutofit/>
          </a:bodyPr>
          <a:lstStyle/>
          <a:p>
            <a:r>
              <a:rPr lang="ru-RU" dirty="0"/>
              <a:t>Ошибки при написании асинхронного кода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FBE174D-02BB-452A-90B7-F2599221F9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Состояние гонки</a:t>
            </a:r>
            <a:r>
              <a:rPr lang="en-US" dirty="0"/>
              <a:t> (</a:t>
            </a:r>
            <a:r>
              <a:rPr lang="en-US" b="1" dirty="0"/>
              <a:t>Race Condition</a:t>
            </a:r>
            <a:r>
              <a:rPr lang="en-US" dirty="0"/>
              <a:t>)</a:t>
            </a:r>
            <a:r>
              <a:rPr lang="ru-RU" dirty="0"/>
              <a:t> – результат работы зависит от того, в каком порядке выполняются асинхронные задачи</a:t>
            </a:r>
            <a:r>
              <a:rPr lang="en-US" dirty="0"/>
              <a:t>.</a:t>
            </a:r>
            <a:br>
              <a:rPr lang="en-US" dirty="0"/>
            </a:br>
            <a:r>
              <a:rPr lang="ru-RU" dirty="0"/>
              <a:t>(Плавающая ошибка, </a:t>
            </a:r>
            <a:r>
              <a:rPr lang="en-US" dirty="0"/>
              <a:t>heisenbug</a:t>
            </a:r>
            <a:r>
              <a:rPr lang="ru-RU" dirty="0"/>
              <a:t>)</a:t>
            </a:r>
          </a:p>
          <a:p>
            <a:r>
              <a:rPr lang="ru-RU" dirty="0"/>
              <a:t>Взаимоблокировка </a:t>
            </a:r>
            <a:r>
              <a:rPr lang="en-US" dirty="0"/>
              <a:t>(</a:t>
            </a:r>
            <a:r>
              <a:rPr lang="en-US" b="1" dirty="0"/>
              <a:t>Deadlock</a:t>
            </a:r>
            <a:r>
              <a:rPr lang="en-US" dirty="0"/>
              <a:t>)</a:t>
            </a:r>
            <a:r>
              <a:rPr lang="ru-RU" dirty="0"/>
              <a:t> – взаимная блокировка при которой происходит полная остановка работы потоков</a:t>
            </a:r>
            <a:r>
              <a:rPr lang="en-US" dirty="0"/>
              <a:t> </a:t>
            </a:r>
            <a:r>
              <a:rPr lang="ru-RU" dirty="0"/>
              <a:t>.</a:t>
            </a:r>
          </a:p>
          <a:p>
            <a:r>
              <a:rPr lang="ru-RU" dirty="0"/>
              <a:t>Динамическая взаимоблокировка (</a:t>
            </a:r>
            <a:r>
              <a:rPr lang="en-US" b="1" dirty="0" err="1"/>
              <a:t>Livelock</a:t>
            </a:r>
            <a:r>
              <a:rPr lang="ru-RU" dirty="0"/>
              <a:t>) – взаимная блокировка при которой совершаются какие-то циклические действия.</a:t>
            </a:r>
            <a:endParaRPr lang="en-US" dirty="0"/>
          </a:p>
          <a:p>
            <a:r>
              <a:rPr lang="ru-RU" dirty="0"/>
              <a:t>Голодание </a:t>
            </a:r>
            <a:r>
              <a:rPr lang="en-US" dirty="0"/>
              <a:t>(</a:t>
            </a:r>
            <a:r>
              <a:rPr lang="en-US" b="1" dirty="0"/>
              <a:t>Starvation</a:t>
            </a:r>
            <a:r>
              <a:rPr lang="en-US" dirty="0"/>
              <a:t>) – </a:t>
            </a:r>
            <a:r>
              <a:rPr lang="ru-RU" dirty="0"/>
              <a:t>бесконечное ожидание разделяемого ресурса.</a:t>
            </a:r>
            <a:br>
              <a:rPr lang="en-US" dirty="0"/>
            </a:br>
            <a:r>
              <a:rPr lang="ru-RU" dirty="0"/>
              <a:t>(проблема алгоритма планирования)</a:t>
            </a:r>
          </a:p>
          <a:p>
            <a:r>
              <a:rPr lang="ru-RU" dirty="0"/>
              <a:t>Ожидание занятости (</a:t>
            </a:r>
            <a:r>
              <a:rPr lang="en-US" b="1" dirty="0"/>
              <a:t>Spinning</a:t>
            </a:r>
            <a:r>
              <a:rPr lang="ru-RU" dirty="0"/>
              <a:t>) </a:t>
            </a:r>
            <a:r>
              <a:rPr lang="en-US" dirty="0"/>
              <a:t>–</a:t>
            </a:r>
            <a:r>
              <a:rPr lang="ru-RU" dirty="0"/>
              <a:t> частый опрос доступности ресурса.</a:t>
            </a:r>
            <a:br>
              <a:rPr lang="en-US" dirty="0"/>
            </a:br>
            <a:r>
              <a:rPr lang="ru-RU" dirty="0"/>
              <a:t>(именно поэтому </a:t>
            </a:r>
            <a:r>
              <a:rPr lang="en-US" dirty="0"/>
              <a:t>Spinlock</a:t>
            </a:r>
            <a:r>
              <a:rPr lang="ru-RU" dirty="0"/>
              <a:t> – плохой способ ожидания ресурса)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392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15F94E-070D-4581-BBA6-9B7F6FD9E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Неблокирующая синхронизация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361768-0E24-4740-859E-BCC3143C3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808" y="1875959"/>
            <a:ext cx="10604383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b="1" dirty="0"/>
              <a:t>Без препятствий </a:t>
            </a:r>
            <a:r>
              <a:rPr lang="ru-RU" dirty="0"/>
              <a:t>(</a:t>
            </a:r>
            <a:r>
              <a:rPr lang="en-US" b="1" dirty="0"/>
              <a:t>obstruction-free</a:t>
            </a:r>
            <a:r>
              <a:rPr lang="ru-RU" dirty="0"/>
              <a:t> алгоритмы):</a:t>
            </a:r>
            <a:br>
              <a:rPr lang="ru-RU" dirty="0"/>
            </a:br>
            <a:r>
              <a:rPr lang="ru-RU" dirty="0"/>
              <a:t>гарантируется </a:t>
            </a:r>
            <a:r>
              <a:rPr lang="ru-RU" dirty="0" err="1"/>
              <a:t>завершимость</a:t>
            </a:r>
            <a:r>
              <a:rPr lang="ru-RU" dirty="0"/>
              <a:t> задач (т.е. возможность их отмены). </a:t>
            </a:r>
            <a:br>
              <a:rPr lang="en-US" dirty="0"/>
            </a:br>
            <a:r>
              <a:rPr lang="ru-RU" dirty="0"/>
              <a:t>Позволяет избавиться от проблемы </a:t>
            </a:r>
            <a:r>
              <a:rPr lang="en-US" dirty="0" err="1"/>
              <a:t>Livelock</a:t>
            </a:r>
            <a:r>
              <a:rPr lang="ru-RU" b="1" dirty="0"/>
              <a:t>.</a:t>
            </a:r>
            <a:endParaRPr lang="ru-RU" dirty="0"/>
          </a:p>
          <a:p>
            <a:pPr marL="0" indent="0">
              <a:buNone/>
            </a:pPr>
            <a:r>
              <a:rPr lang="ru-RU" b="1" dirty="0"/>
              <a:t>Без блокировок </a:t>
            </a:r>
            <a:r>
              <a:rPr lang="ru-RU" dirty="0"/>
              <a:t>(</a:t>
            </a:r>
            <a:r>
              <a:rPr lang="en-US" b="1" dirty="0"/>
              <a:t>lock-free</a:t>
            </a:r>
            <a:r>
              <a:rPr lang="ru-RU" dirty="0"/>
              <a:t> алгоритмы):</a:t>
            </a:r>
            <a:br>
              <a:rPr lang="ru-RU" dirty="0"/>
            </a:br>
            <a:r>
              <a:rPr lang="ru-RU" dirty="0"/>
              <a:t>+ гарантируется, что в любой момент времени хотя бы один поток будет не в состоянии блокировки (гарантируется отсутствие </a:t>
            </a:r>
            <a:r>
              <a:rPr lang="en-US" dirty="0"/>
              <a:t>Deadlock</a:t>
            </a:r>
            <a:r>
              <a:rPr lang="ru-RU" dirty="0"/>
              <a:t>).</a:t>
            </a:r>
          </a:p>
          <a:p>
            <a:pPr marL="0" indent="0">
              <a:buNone/>
            </a:pPr>
            <a:r>
              <a:rPr lang="ru-RU" b="1" dirty="0"/>
              <a:t>Без ожиданий </a:t>
            </a:r>
            <a:r>
              <a:rPr lang="ru-RU" dirty="0"/>
              <a:t>(</a:t>
            </a:r>
            <a:r>
              <a:rPr lang="en-US" b="1" dirty="0"/>
              <a:t>wait-free</a:t>
            </a:r>
            <a:r>
              <a:rPr lang="ru-RU" dirty="0"/>
              <a:t> алгоритмы):</a:t>
            </a:r>
            <a:br>
              <a:rPr lang="ru-RU" dirty="0"/>
            </a:br>
            <a:r>
              <a:rPr lang="ru-RU" dirty="0"/>
              <a:t>+ гарантируется, что ни один поток не будет приостановлен (гарантируется отсутствие </a:t>
            </a:r>
            <a:r>
              <a:rPr lang="en-US" dirty="0"/>
              <a:t>Starvation</a:t>
            </a:r>
            <a:r>
              <a:rPr lang="ru-RU" dirty="0"/>
              <a:t>).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Часто под </a:t>
            </a:r>
            <a:r>
              <a:rPr lang="en-US" dirty="0"/>
              <a:t>lock-free</a:t>
            </a:r>
            <a:r>
              <a:rPr lang="ru-RU" dirty="0"/>
              <a:t> алгоритмами на самом деле подразумевают </a:t>
            </a:r>
            <a:r>
              <a:rPr lang="en-US" dirty="0"/>
              <a:t>wait-free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5812475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8986</TotalTime>
  <Words>1518</Words>
  <Application>Microsoft Office PowerPoint</Application>
  <PresentationFormat>Широкоэкранный</PresentationFormat>
  <Paragraphs>168</Paragraphs>
  <Slides>19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Light</vt:lpstr>
      <vt:lpstr>Consolas</vt:lpstr>
      <vt:lpstr>Courier New</vt:lpstr>
      <vt:lpstr>Wingdings</vt:lpstr>
      <vt:lpstr>Тема Office</vt:lpstr>
      <vt:lpstr>Параллельное программирование</vt:lpstr>
      <vt:lpstr>Предпосылки</vt:lpstr>
      <vt:lpstr>Презентация PowerPoint</vt:lpstr>
      <vt:lpstr>Синхронизованный (Synchronous) параллелизм </vt:lpstr>
      <vt:lpstr>Асинхронный (Asynchronous) параллелизм</vt:lpstr>
      <vt:lpstr>Замедление</vt:lpstr>
      <vt:lpstr>Проблемы асинхронного параллелизма</vt:lpstr>
      <vt:lpstr>Ошибки при написании асинхронного кода</vt:lpstr>
      <vt:lpstr>Неблокирующая синхронизация</vt:lpstr>
      <vt:lpstr>Пример использования атомарных операций </vt:lpstr>
      <vt:lpstr>Передача делегатов  (Delegate/Functional interface)</vt:lpstr>
      <vt:lpstr>Пример использования Delegate</vt:lpstr>
      <vt:lpstr>Предоставление интерфейсов слушателей (Listener) (реализация модели актёров)</vt:lpstr>
      <vt:lpstr>Пример использования Listener</vt:lpstr>
      <vt:lpstr>Async, Await и Future/Promise/Delay/Deferred/Task</vt:lpstr>
      <vt:lpstr>Пример использования Async, Await </vt:lpstr>
      <vt:lpstr>Отправка сообщений</vt:lpstr>
      <vt:lpstr>Литература</vt:lpstr>
      <vt:lpstr>Контактная информация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Михаил Зубов</dc:creator>
  <cp:lastModifiedBy>Михаил Зубов</cp:lastModifiedBy>
  <cp:revision>124</cp:revision>
  <dcterms:created xsi:type="dcterms:W3CDTF">2020-02-20T20:50:14Z</dcterms:created>
  <dcterms:modified xsi:type="dcterms:W3CDTF">2020-03-04T22:49:48Z</dcterms:modified>
</cp:coreProperties>
</file>