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D684F-7AFA-4FC2-BFD0-9B68D4B2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72CC5-9B69-4E79-9E6C-7462A8BC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19D39-67EA-4BE1-9584-0A9CD8B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55605-E29A-4425-B4A0-C4188B29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C3483-A811-4C89-937C-BE9E88A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A058-DB77-4903-8B57-588249DC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13E89-AEC4-428E-A475-4B92DAB4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8496B-AF3E-4151-B3C2-1F8E6F45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DD60C-8F41-48F3-8B33-F343467C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5FCAE-3651-4294-A6D0-6D1F8697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3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909FA5-23E9-45EA-B390-64A2D5A0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4ED12-E051-4D30-BB6E-A83A4BCD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0C66-EC6C-4DFB-8E97-7C74CC8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4A8B2-CFF0-45BE-BD63-2B07F671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7E770-0416-46D6-933A-9C9A8B2D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1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2951A-A5AD-40AE-AF06-DAAF0C9F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44B6E-AE75-4413-92B1-38E5B22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FD084-A801-42A1-82ED-066DDAE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0C640-C4F8-4C12-AAED-BC904FA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13958-DA83-4152-93BF-3E13F9AC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2A7C0-0B40-458C-BCF6-DE9E3549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6BC68-6E8D-424A-AB46-17DE39C7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4B500-BB7F-4DA9-9039-DC2D736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878E2-22E7-48D4-AF57-55FFDB06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2CC62-752F-4BED-AD40-6E5B0149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2D2DD-8915-4403-88E3-41E436F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E59C2-0AC6-471D-A5F7-8DE4EAB0F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35447-5872-4106-BA29-DE980E9A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E1E16-9AAD-4D49-B6C7-9E1BAB4D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94768-4CE4-476A-A3E3-4529E977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EBA77-B835-45C0-882D-784EB4E5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6BA9-FCA4-4CFF-AB16-5D58591B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73CDA-75F6-409E-9BA0-FB6C9786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4FC07-8F5E-4C24-9150-FCAE3753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3A30B-ED8C-49B4-B27B-F640D3BB7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9247D9-1F38-4044-AA38-F97D765E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F8ADCD-B4E7-44BA-904A-22942BE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2D4101-E747-4296-980E-8E8BFA4C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C8BEC8-C702-42D0-9166-A7504627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B83F7-3C77-4F8B-91A6-C60F6F4F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BA0924-971E-41F7-A120-C0970A2C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1F11C6-05DD-4AC2-A3EB-2769AE2C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822FFE-6BB6-4DF8-AA20-DFD1B0B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BB6CC6-0618-4698-A4DD-2CEA12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97A41A-2F70-44C6-A28F-6AF143A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B6A7D-C1FD-4E36-A7F2-61503FB0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1E692-1F62-4843-A75A-B3CEF89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14180-EAE0-4AE5-AB94-A52D4672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D9EF4-A3ED-446C-8089-579F91BE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83145-A073-455D-AA4E-B73E97D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960C4-82AE-42BF-BE65-653A6D55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4CFEF-C2B6-4B20-9130-80613DAC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16ECF-ACB2-43B0-B74A-269A863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2137F4-B8E3-4E33-A8DB-6A550E8B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CCB81-EF0F-4A89-88A0-0A4F884F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EE44E-AF3B-4402-9325-F7E060F6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A41F5-1434-43B2-9440-DCA4012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8CE7D4-33A0-4522-8293-9528BF0C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4E860-E191-4147-BE18-14E9442C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36415-457C-4D5A-91C3-90702E2B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51DF0-27D4-4CE8-A2B9-2474190C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8F14-BE4B-4178-9DE4-58F0791E4448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00DF9-C7BB-4D0A-A299-F78701A3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ABA78-6651-4A53-8385-E32FAF3D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4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crosswor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1C47A-95AB-4C4D-AFE0-6692A57E4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Expressions (</a:t>
            </a:r>
            <a:r>
              <a:rPr lang="en-US" b="1" dirty="0" err="1"/>
              <a:t>RegExp</a:t>
            </a:r>
            <a:r>
              <a:rPr lang="en-US" b="1" dirty="0"/>
              <a:t>). </a:t>
            </a:r>
            <a:r>
              <a:rPr lang="ru-RU" b="1" dirty="0"/>
              <a:t>Р</a:t>
            </a:r>
            <a:r>
              <a:rPr lang="en-US" b="1" dirty="0" err="1"/>
              <a:t>егулярные</a:t>
            </a:r>
            <a:r>
              <a:rPr lang="en-US" b="1" dirty="0"/>
              <a:t> </a:t>
            </a:r>
            <a:r>
              <a:rPr lang="en-US" b="1" dirty="0" err="1"/>
              <a:t>выражения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81611-49A7-4932-94D7-DA209A2F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63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Перечисление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|</a:t>
            </a:r>
            <a:r>
              <a:rPr lang="en-US" dirty="0"/>
              <a:t> </a:t>
            </a:r>
            <a:r>
              <a:rPr lang="ru-RU" dirty="0"/>
              <a:t>позволяет проверить, удовлетворяет ли строка хотя бы одному из шаблонов.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(?:</a:t>
            </a:r>
            <a:r>
              <a:rPr lang="ru-RU" dirty="0" err="1"/>
              <a:t>a|b|c|d</a:t>
            </a:r>
            <a:r>
              <a:rPr lang="ru-RU" dirty="0"/>
              <a:t>) полностью эквивалентно [</a:t>
            </a:r>
            <a:r>
              <a:rPr lang="ru-RU" dirty="0" err="1"/>
              <a:t>abcd</a:t>
            </a:r>
            <a:r>
              <a:rPr lang="ru-RU" dirty="0"/>
              <a:t>] (второй вариант предпочтительнее в силу производительности и читаемости).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077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/>
              <a:t>Где потренироваться?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hlinkClick r:id="rId2"/>
              </a:rPr>
              <a:t>https://regexcrossword.com/</a:t>
            </a:r>
            <a:r>
              <a:rPr lang="ru-RU" sz="2400" dirty="0"/>
              <a:t> - кроссворды из регулярных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17740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/>
              <a:t>RegExp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Регулярные выражения предназначены для описания шаблонов строк.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Регистр имеет значение.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Символы </a:t>
            </a:r>
            <a:r>
              <a:rPr lang="ru-RU" sz="3600" b="1" dirty="0"/>
              <a:t>^ . $ * + - ? { } [ ] \ | / ( )</a:t>
            </a:r>
            <a:r>
              <a:rPr lang="ru-RU" sz="3600" dirty="0"/>
              <a:t> нужно экранировать с помощью </a:t>
            </a:r>
            <a:r>
              <a:rPr lang="en-US" sz="3600" b="1" dirty="0"/>
              <a:t>\</a:t>
            </a:r>
            <a:r>
              <a:rPr lang="ru-RU" sz="360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791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Наборы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Набор символов записывается в квадратных скобках [ ].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</a:t>
            </a:r>
            <a:r>
              <a:rPr lang="ru-RU" sz="3600" dirty="0" err="1"/>
              <a:t>абв</a:t>
            </a:r>
            <a:r>
              <a:rPr lang="ru-RU" sz="3600" dirty="0"/>
              <a:t>] означает любой из символов а, б или 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^ в начале набора означает инверсию.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[^</a:t>
            </a:r>
            <a:r>
              <a:rPr lang="ru-RU" sz="3600" dirty="0" err="1"/>
              <a:t>абв</a:t>
            </a:r>
            <a:r>
              <a:rPr lang="ru-RU" sz="3600" dirty="0"/>
              <a:t>] означает любой символ, кроме а, б или 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- позволяет задавать диапазоны.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[а-г] означает любой из символов а, б, в или г.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Замечание</a:t>
            </a:r>
            <a:r>
              <a:rPr lang="ru-RU" sz="3600" dirty="0"/>
              <a:t>: буква «ё» не включается в общий диапазон букв, и её нужно указывать отдельно.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67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C</a:t>
            </a:r>
            <a:r>
              <a:rPr lang="ru-RU" sz="8000" dirty="0" err="1"/>
              <a:t>пециальные</a:t>
            </a:r>
            <a:r>
              <a:rPr lang="ru-RU" sz="8000" dirty="0"/>
              <a:t>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\s</a:t>
            </a:r>
            <a:r>
              <a:rPr lang="ru-RU" sz="3600" dirty="0"/>
              <a:t> – любой разделительный символ (пробел, табуляция, перенос строки и т.п.).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\d</a:t>
            </a:r>
            <a:r>
              <a:rPr lang="ru-RU" sz="3600" dirty="0"/>
              <a:t> – любая цифра.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\w</a:t>
            </a:r>
            <a:r>
              <a:rPr lang="ru-RU" sz="3600" dirty="0"/>
              <a:t> – любой символ латиницы, любая цифра или нижнее подчёркивание.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Примечание</a:t>
            </a:r>
            <a:r>
              <a:rPr lang="ru-RU" sz="3600" dirty="0"/>
              <a:t>: если использовать заглавные буквы, то получится инверсия.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.</a:t>
            </a:r>
            <a:r>
              <a:rPr lang="ru-RU" sz="3600" dirty="0"/>
              <a:t> –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8782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Якоря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600" b="1" dirty="0"/>
              <a:t>^</a:t>
            </a:r>
            <a:r>
              <a:rPr lang="en-US" sz="3600" dirty="0"/>
              <a:t> - </a:t>
            </a:r>
            <a:r>
              <a:rPr lang="ru-RU" sz="3600" dirty="0"/>
              <a:t>начало текста</a:t>
            </a:r>
            <a:endParaRPr lang="en-US" sz="3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3600" b="1" dirty="0"/>
              <a:t>$</a:t>
            </a:r>
            <a:r>
              <a:rPr lang="ru-RU" sz="3600" dirty="0"/>
              <a:t> - конец текста</a:t>
            </a:r>
            <a:endParaRPr lang="ru-RU" sz="3600" b="1" dirty="0"/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Примеры: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dirty="0"/>
              <a:t>^Начало - соответствует строке, начинающейся с символов «Начало».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dirty="0"/>
              <a:t>конец$ - соответствует строке, заканчивающейся на символы «конец».</a:t>
            </a:r>
          </a:p>
        </p:txBody>
      </p:sp>
    </p:spTree>
    <p:extLst>
      <p:ext uri="{BB962C8B-B14F-4D97-AF65-F5344CB8AC3E}">
        <p14:creationId xmlns:p14="http://schemas.microsoft.com/office/powerpoint/2010/main" val="982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Квантификаторы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B268A-4210-4716-8F0F-F641784E9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3951"/>
              </p:ext>
            </p:extLst>
          </p:nvPr>
        </p:nvGraphicFramePr>
        <p:xfrm>
          <a:off x="838200" y="1690688"/>
          <a:ext cx="10515600" cy="3935480"/>
        </p:xfrm>
        <a:graphic>
          <a:graphicData uri="http://schemas.openxmlformats.org/drawingml/2006/table">
            <a:tbl>
              <a:tblPr firstRow="1" firstCol="1" bandRow="1"/>
              <a:tblGrid>
                <a:gridCol w="2112569">
                  <a:extLst>
                    <a:ext uri="{9D8B030D-6E8A-4147-A177-3AD203B41FA5}">
                      <a16:colId xmlns:a16="http://schemas.microsoft.com/office/drawing/2014/main" val="3613078558"/>
                    </a:ext>
                  </a:extLst>
                </a:gridCol>
                <a:gridCol w="3500082">
                  <a:extLst>
                    <a:ext uri="{9D8B030D-6E8A-4147-A177-3AD203B41FA5}">
                      <a16:colId xmlns:a16="http://schemas.microsoft.com/office/drawing/2014/main" val="744809793"/>
                    </a:ext>
                  </a:extLst>
                </a:gridCol>
                <a:gridCol w="1440376">
                  <a:extLst>
                    <a:ext uri="{9D8B030D-6E8A-4147-A177-3AD203B41FA5}">
                      <a16:colId xmlns:a16="http://schemas.microsoft.com/office/drawing/2014/main" val="362461006"/>
                    </a:ext>
                  </a:extLst>
                </a:gridCol>
                <a:gridCol w="3462573">
                  <a:extLst>
                    <a:ext uri="{9D8B030D-6E8A-4147-A177-3AD203B41FA5}">
                      <a16:colId xmlns:a16="http://schemas.microsoft.com/office/drawing/2014/main" val="304519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Квантификатор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повторений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Подходящие строки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7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Ровно n раз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Ха{3}ха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6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{m,n}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m до n включительно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Ха{2,4}ха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Хаа, Хааа, Хааааха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8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{m,}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m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Ха{2,}ха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т. д.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8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{,n}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 n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Ха{,3}ха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5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 или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{0,1}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Ноль или одно вхождение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Ха?ха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Хха, Хаха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28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{0,}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Ноль или более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Хха, Хаха, Хааха и т. д.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4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или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или более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т. д.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918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6B94F-569B-4C29-AE29-98BF07D7BEA0}"/>
              </a:ext>
            </a:extLst>
          </p:cNvPr>
          <p:cNvSpPr txBox="1"/>
          <p:nvPr/>
        </p:nvSpPr>
        <p:spPr>
          <a:xfrm>
            <a:off x="838200" y="5821960"/>
            <a:ext cx="984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Квантификатор применяется только к символу, который стоит перед ним.</a:t>
            </a:r>
          </a:p>
        </p:txBody>
      </p:sp>
    </p:spTree>
    <p:extLst>
      <p:ext uri="{BB962C8B-B14F-4D97-AF65-F5344CB8AC3E}">
        <p14:creationId xmlns:p14="http://schemas.microsoft.com/office/powerpoint/2010/main" val="6353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Ленивая квантификация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По умолчанию квантификаторы работают по т.н. жадному алгоритму — стараются вернуть как можно более длинную строку, соответствующую условию.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 помощью добавления справа к квантификатору символа </a:t>
            </a:r>
            <a:r>
              <a:rPr lang="ru-RU" sz="2400" b="1" dirty="0"/>
              <a:t>?</a:t>
            </a:r>
            <a:r>
              <a:rPr lang="ru-RU" sz="2400" dirty="0"/>
              <a:t> можно объявить его ленивым.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</a:t>
            </a:r>
            <a:r>
              <a:rPr lang="ru-RU" sz="24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для строки </a:t>
            </a:r>
            <a:r>
              <a:rPr lang="en-US" sz="2400" dirty="0"/>
              <a:t>&lt;div&gt;&lt;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="http://apps-oracle.ru/logo2.png" alt=""/&gt;&lt;/div&gt;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&lt;.*&gt; вернёт </a:t>
            </a:r>
            <a:r>
              <a:rPr lang="en-US" sz="2400" dirty="0"/>
              <a:t>&lt;div&gt;&lt;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="http://apps-oracle.ru/logo2.png" alt=""/&gt;&lt;/div&gt;</a:t>
            </a:r>
            <a:r>
              <a:rPr lang="ru-RU" sz="240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а &lt;.*?&gt; вернёт </a:t>
            </a:r>
            <a:r>
              <a:rPr lang="en-US" sz="2400" dirty="0"/>
              <a:t>&lt;div&gt;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61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Ревнивая квантификация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Для увеличения скорости поиска можно запретить возвращаться к предыдущим символам, для поиска возможных соответствий.</a:t>
            </a:r>
          </a:p>
          <a:p>
            <a:pPr>
              <a:lnSpc>
                <a:spcPct val="100000"/>
              </a:lnSpc>
            </a:pPr>
            <a:r>
              <a:rPr lang="ru-RU" dirty="0"/>
              <a:t>С помощью добавления справа к квантификатору символа </a:t>
            </a:r>
            <a:r>
              <a:rPr lang="ru-RU" b="1" dirty="0"/>
              <a:t>+</a:t>
            </a:r>
            <a:r>
              <a:rPr lang="ru-RU" dirty="0"/>
              <a:t> можно объявить его ревнивым.</a:t>
            </a:r>
          </a:p>
          <a:p>
            <a:pPr marL="0" indent="0">
              <a:lnSpc>
                <a:spcPct val="100000"/>
              </a:lnSpc>
              <a:buNone/>
            </a:pPr>
            <a:endParaRPr 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Пример</a:t>
            </a:r>
            <a:r>
              <a:rPr lang="ru-RU" dirty="0"/>
              <a:t>. Дана строка «</a:t>
            </a:r>
            <a:r>
              <a:rPr lang="en-US" dirty="0" err="1"/>
              <a:t>ababa</a:t>
            </a:r>
            <a:r>
              <a:rPr lang="en-US" dirty="0"/>
              <a:t>»</a:t>
            </a:r>
            <a:r>
              <a:rPr lang="ru-RU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ab*a</a:t>
            </a:r>
            <a:r>
              <a:rPr lang="ru-RU" dirty="0"/>
              <a:t> найдёт «</a:t>
            </a:r>
            <a:r>
              <a:rPr lang="en-US" dirty="0"/>
              <a:t>aba</a:t>
            </a:r>
            <a:r>
              <a:rPr lang="ru-RU" dirty="0"/>
              <a:t>», «</a:t>
            </a:r>
            <a:r>
              <a:rPr lang="en-US" dirty="0"/>
              <a:t>aba</a:t>
            </a:r>
            <a:r>
              <a:rPr lang="ru-RU" dirty="0"/>
              <a:t>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ab*+a</a:t>
            </a:r>
            <a:r>
              <a:rPr lang="ru-RU" dirty="0"/>
              <a:t> найдёт только «</a:t>
            </a:r>
            <a:r>
              <a:rPr lang="en-US" dirty="0"/>
              <a:t>aba</a:t>
            </a:r>
            <a:r>
              <a:rPr lang="ru-RU" dirty="0"/>
              <a:t>».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927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Скобочные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() позволяют применять квантификаторы к группам шаблонов.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Результат поиска по скобочной группе запоминается, доступ к нему можно получить в последующих частях регулярного выражения с помощью ссылки «\</a:t>
            </a:r>
            <a:r>
              <a:rPr lang="en-US" sz="2400" dirty="0"/>
              <a:t>n</a:t>
            </a:r>
            <a:r>
              <a:rPr lang="ru-RU" sz="2400" dirty="0"/>
              <a:t>», где </a:t>
            </a:r>
            <a:r>
              <a:rPr lang="en-US" sz="2400" dirty="0"/>
              <a:t>n </a:t>
            </a:r>
            <a:r>
              <a:rPr lang="ru-RU" sz="2400" dirty="0"/>
              <a:t>— цифра от 1 до 9</a:t>
            </a:r>
            <a:r>
              <a:rPr lang="en-US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</a:t>
            </a:r>
            <a:r>
              <a:rPr lang="ru-RU" sz="2400" dirty="0"/>
              <a:t>. Выражению (\</a:t>
            </a:r>
            <a:r>
              <a:rPr lang="en-US" sz="2400" dirty="0"/>
              <a:t>w)(\w)\1\2</a:t>
            </a:r>
            <a:r>
              <a:rPr lang="ru-RU" sz="2400" dirty="0"/>
              <a:t> соответствуют строки «</a:t>
            </a:r>
            <a:r>
              <a:rPr lang="ru-RU" sz="2400" dirty="0" err="1"/>
              <a:t>aaaa</a:t>
            </a:r>
            <a:r>
              <a:rPr lang="ru-RU" sz="2400" dirty="0"/>
              <a:t>», «</a:t>
            </a:r>
            <a:r>
              <a:rPr lang="ru-RU" sz="2400" dirty="0" err="1"/>
              <a:t>abab</a:t>
            </a:r>
            <a:r>
              <a:rPr lang="ru-RU" sz="2400" dirty="0"/>
              <a:t>»,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но не соответствует «</a:t>
            </a:r>
            <a:r>
              <a:rPr lang="ru-RU" sz="2400" dirty="0" err="1"/>
              <a:t>aabb</a:t>
            </a:r>
            <a:r>
              <a:rPr lang="ru-RU" sz="2400" dirty="0"/>
              <a:t>».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Если выражение берётся в скобки только для применения к ней квантификатора (не планируется запоминать результат поиска по этой группе), то после первой скобки стоит добавить «?:».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Пример.</a:t>
            </a:r>
            <a:r>
              <a:rPr lang="ru-RU" sz="2400" dirty="0"/>
              <a:t> (?:[</a:t>
            </a:r>
            <a:r>
              <a:rPr lang="ru-RU" sz="2400" dirty="0" err="1"/>
              <a:t>abcd</a:t>
            </a:r>
            <a:r>
              <a:rPr lang="ru-RU" sz="2400" dirty="0"/>
              <a:t>]+\w)</a:t>
            </a:r>
          </a:p>
        </p:txBody>
      </p:sp>
    </p:spTree>
    <p:extLst>
      <p:ext uri="{BB962C8B-B14F-4D97-AF65-F5344CB8AC3E}">
        <p14:creationId xmlns:p14="http://schemas.microsoft.com/office/powerpoint/2010/main" val="572668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668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Regular Expressions (RegExp). Регулярные выражения.</vt:lpstr>
      <vt:lpstr>RegExp</vt:lpstr>
      <vt:lpstr>Наборы</vt:lpstr>
      <vt:lpstr>Cпециальные шаблоны</vt:lpstr>
      <vt:lpstr>Якоря</vt:lpstr>
      <vt:lpstr>Квантификаторы</vt:lpstr>
      <vt:lpstr>Ленивая квантификация</vt:lpstr>
      <vt:lpstr>Ревнивая квантификация</vt:lpstr>
      <vt:lpstr>Скобочные группы</vt:lpstr>
      <vt:lpstr>Перечисление</vt:lpstr>
      <vt:lpstr>Где потренироваться?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(RegExp). Регулярные выражения.</dc:title>
  <dc:creator>Михаил Зубов</dc:creator>
  <cp:lastModifiedBy>Михаил Зубов</cp:lastModifiedBy>
  <cp:revision>34</cp:revision>
  <dcterms:created xsi:type="dcterms:W3CDTF">2019-03-14T06:25:02Z</dcterms:created>
  <dcterms:modified xsi:type="dcterms:W3CDTF">2020-02-12T20:36:57Z</dcterms:modified>
</cp:coreProperties>
</file>