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78" r:id="rId8"/>
    <p:sldId id="260" r:id="rId9"/>
    <p:sldId id="266" r:id="rId10"/>
    <p:sldId id="265" r:id="rId11"/>
    <p:sldId id="267" r:id="rId12"/>
    <p:sldId id="264" r:id="rId13"/>
    <p:sldId id="268" r:id="rId14"/>
    <p:sldId id="276" r:id="rId15"/>
    <p:sldId id="279" r:id="rId16"/>
    <p:sldId id="269" r:id="rId17"/>
    <p:sldId id="271" r:id="rId18"/>
    <p:sldId id="270" r:id="rId19"/>
    <p:sldId id="272" r:id="rId20"/>
    <p:sldId id="273" r:id="rId21"/>
    <p:sldId id="274" r:id="rId22"/>
    <p:sldId id="259" r:id="rId23"/>
    <p:sldId id="277" r:id="rId24"/>
    <p:sldId id="275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A732D-D6A4-4EB2-A212-8CAD0009B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25F0C2-66DB-4AEE-8353-441E1F7B0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AA344-5368-407F-BC74-B9A314A6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19E-D72B-47F8-88A7-18B04A2562DF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DA0410-9FDE-4807-B4E8-E2B1271A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B1D612-A397-4DA8-93CF-D27D7E9D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9E0A-8F6E-4702-A610-0DC6DFE5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84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F23AA-7DF8-4822-B8F4-BBC29D33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BF659A-20BD-4611-A6DC-6C7532AEE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B9D696-D638-46C3-A7EE-D8ED0B77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19E-D72B-47F8-88A7-18B04A2562DF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A7E7EF-9FF8-446F-8DA6-A9FEA968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CF33A1-6A2D-4067-8275-0D2FB90B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9E0A-8F6E-4702-A610-0DC6DFE5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68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13F305A-A903-4314-A673-0C364C83F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BD23C7-5AF0-46EF-AA7B-BF122BAA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F14AA5-C72A-45BC-A460-6A9DA96BA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19E-D72B-47F8-88A7-18B04A2562DF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5E9323-C1C9-481A-A6E2-F16651B1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563BF6-9A42-476D-8F3C-C2277A3A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9E0A-8F6E-4702-A610-0DC6DFE5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72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D79CA-BDF8-48F3-B9C6-A935A2B0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3325E2-A2D7-4531-A140-709A5EAA8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8AEBB0-CE79-4DCC-BF2E-0D4F5B8B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19E-D72B-47F8-88A7-18B04A2562DF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3FFDF5-0D2E-41F5-9F5F-298F58A5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72ED98-EBA1-4738-8065-F2B75E4B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9E0A-8F6E-4702-A610-0DC6DFE5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22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0F974-100E-46E5-9626-842DCE9E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E1A7BE-A93D-4DF1-9D4E-6B1DE9BF0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5FBF49-C16C-4D76-A60C-59CE07B3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19E-D72B-47F8-88A7-18B04A2562DF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4DB665-4BE4-4D4E-889E-201E2A69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9D1BED-2C5C-4983-B04F-28F32E9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9E0A-8F6E-4702-A610-0DC6DFE5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50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AC34E-17AF-4556-8B16-59110240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FBAF1A-72E1-46CD-B7B2-A935A24D3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0CC7E2-1C51-4421-948B-251240C26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DC535F-D870-4447-8623-BFDFD104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19E-D72B-47F8-88A7-18B04A2562DF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BB147D-35DA-45AA-9B89-F77F7E38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D89A44-B06B-4073-BB0E-86FA895D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9E0A-8F6E-4702-A610-0DC6DFE5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91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9C713-04A1-4279-9742-E8CFC362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0BD992-9E55-4560-B250-AC08B1B35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81F869-ED6D-49A4-8583-13BA713FE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73FB917-06A1-4A24-BC8B-AB4C6D47C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D23F27C-A3D8-453A-A9BE-CA632D5A5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E46642D-086D-4A8E-ACD1-DBAD881D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19E-D72B-47F8-88A7-18B04A2562DF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BD29C32-B0BD-4EFE-9844-673CC00C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482FE55-0C55-4458-AC7E-6093FB43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9E0A-8F6E-4702-A610-0DC6DFE5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7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4794F-B869-4F47-8326-9ED0799E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BDFF332-5A9F-43EF-9466-57447FEB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19E-D72B-47F8-88A7-18B04A2562DF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810663-6504-46D6-AE61-70D29678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8A61A3-5357-4362-B911-6C00FEE2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9E0A-8F6E-4702-A610-0DC6DFE5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05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EF2B08E-64C4-49E5-8C7A-7A16FFA0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19E-D72B-47F8-88A7-18B04A2562DF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8F53027-4DCC-45FC-B519-50BAEEC3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BC11C0-6ED5-4018-815B-04E74705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9E0A-8F6E-4702-A610-0DC6DFE5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90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A483C-870C-4976-9642-9B958BE4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F15B3D-52BC-4ADB-AE5A-2A1D403E9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0ABB73-81EF-4C3B-9000-5A029C0E8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0391B7-846A-4B6C-B84D-81C24D79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19E-D72B-47F8-88A7-18B04A2562DF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5D59C2-DA58-4656-AD86-720FB97F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731F55-95D5-426F-B1F7-F259F572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9E0A-8F6E-4702-A610-0DC6DFE5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34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3D2A5-5AA0-48C5-AB76-8911628D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7B3217-627F-4A9D-B32C-531079C47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394C3D-904D-43D1-A3BD-CEBD5D75A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A7ED5B-0DF4-4467-914F-14F03F91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19E-D72B-47F8-88A7-18B04A2562DF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F8BA19-645F-40EA-AD05-096BCD52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F6C203-1652-4D4B-8595-110D89B1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9E0A-8F6E-4702-A610-0DC6DFE5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68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AA33C-0363-423C-BC1B-AC10D99F7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DD9765-78E9-43D9-9421-DAB8E3722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082D63-F07E-4B6A-87FD-C04033828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219E-D72B-47F8-88A7-18B04A2562DF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63F5BD-5AB8-459B-A3DD-A421D0062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D5EBEC-D401-41BB-9E51-33C22856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E9E0A-8F6E-4702-A610-0DC6DFE5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4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oogle.haskell.org/" TargetMode="External"/><Relationship Id="rId2" Type="http://schemas.openxmlformats.org/officeDocument/2006/relationships/hyperlink" Target="http://learnyouahaskell.com/chapte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5F24D-C153-4DA2-9244-111B5E7C9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42479"/>
            <a:ext cx="9144000" cy="1453057"/>
          </a:xfrm>
        </p:spPr>
        <p:txBody>
          <a:bodyPr>
            <a:normAutofit/>
          </a:bodyPr>
          <a:lstStyle/>
          <a:p>
            <a:r>
              <a:rPr lang="en-US" sz="8000" b="1" dirty="0"/>
              <a:t>Haskell</a:t>
            </a:r>
            <a:endParaRPr lang="ru-RU" sz="80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073EC9-5699-4320-B653-8C294D9CB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8589" y="3443512"/>
            <a:ext cx="4074821" cy="287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79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Объявления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name :: T</a:t>
            </a:r>
            <a:r>
              <a:rPr lang="en-US" sz="1600" dirty="0"/>
              <a:t>1</a:t>
            </a:r>
            <a:r>
              <a:rPr lang="ru-RU" sz="3600" dirty="0"/>
              <a:t> -&gt; </a:t>
            </a:r>
            <a:r>
              <a:rPr lang="en-US" sz="3600" dirty="0"/>
              <a:t>T</a:t>
            </a:r>
            <a:r>
              <a:rPr lang="en-US" sz="1600" dirty="0"/>
              <a:t>2</a:t>
            </a:r>
            <a:r>
              <a:rPr lang="ru-RU" sz="3600" dirty="0"/>
              <a:t> -&gt; </a:t>
            </a:r>
            <a:r>
              <a:rPr lang="en-US" sz="3600" dirty="0"/>
              <a:t>T</a:t>
            </a:r>
            <a:r>
              <a:rPr lang="ru-RU" sz="1600" dirty="0"/>
              <a:t>3</a:t>
            </a:r>
            <a:r>
              <a:rPr lang="ru-RU" sz="3600" dirty="0"/>
              <a:t> объявляет функцию</a:t>
            </a:r>
            <a:r>
              <a:rPr lang="en-US" sz="3600" dirty="0"/>
              <a:t> </a:t>
            </a:r>
            <a:r>
              <a:rPr lang="ru-RU" sz="3600" dirty="0"/>
              <a:t>с именем </a:t>
            </a:r>
            <a:r>
              <a:rPr lang="en-US" sz="3600" dirty="0"/>
              <a:t>name</a:t>
            </a:r>
            <a:r>
              <a:rPr lang="ru-RU" sz="3600" dirty="0"/>
              <a:t>, которая принимает два аргумента и отображает данные типов </a:t>
            </a:r>
            <a:r>
              <a:rPr lang="en-US" sz="3600" dirty="0"/>
              <a:t>T</a:t>
            </a:r>
            <a:r>
              <a:rPr lang="en-US" sz="1600" dirty="0"/>
              <a:t>1</a:t>
            </a:r>
            <a:r>
              <a:rPr lang="ru-RU" sz="3600" dirty="0"/>
              <a:t> и </a:t>
            </a:r>
            <a:r>
              <a:rPr lang="en-US" sz="3600" dirty="0"/>
              <a:t>T</a:t>
            </a:r>
            <a:r>
              <a:rPr lang="en-US" sz="1600" dirty="0"/>
              <a:t>2</a:t>
            </a:r>
            <a:r>
              <a:rPr lang="en-US" sz="3600" dirty="0"/>
              <a:t> </a:t>
            </a:r>
            <a:r>
              <a:rPr lang="ru-RU" sz="3600" dirty="0"/>
              <a:t>на данные типа </a:t>
            </a:r>
            <a:r>
              <a:rPr lang="en-US" sz="3600" dirty="0"/>
              <a:t>T</a:t>
            </a:r>
            <a:r>
              <a:rPr lang="en-US" sz="1600" dirty="0"/>
              <a:t>3</a:t>
            </a:r>
            <a:r>
              <a:rPr lang="ru-RU" sz="3600" dirty="0"/>
              <a:t>.</a:t>
            </a:r>
          </a:p>
          <a:p>
            <a:pPr>
              <a:lnSpc>
                <a:spcPct val="120000"/>
              </a:lnSpc>
            </a:pPr>
            <a:r>
              <a:rPr lang="ru-RU" sz="3600" dirty="0"/>
              <a:t>Функция может возвращать несколько значений с помощью кортежей </a:t>
            </a: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T</a:t>
            </a:r>
            <a:r>
              <a:rPr lang="en-US" sz="1600" dirty="0"/>
              <a:t>1</a:t>
            </a:r>
            <a:r>
              <a:rPr lang="ru-RU" sz="3600" dirty="0"/>
              <a:t> -&gt;(</a:t>
            </a:r>
            <a:r>
              <a:rPr lang="en-US" sz="3600" dirty="0"/>
              <a:t>T</a:t>
            </a:r>
            <a:r>
              <a:rPr lang="en-US" sz="1600" dirty="0"/>
              <a:t>2</a:t>
            </a:r>
            <a:r>
              <a:rPr lang="en-US" sz="2500" dirty="0"/>
              <a:t>, </a:t>
            </a:r>
            <a:r>
              <a:rPr lang="en-US" sz="3600" dirty="0"/>
              <a:t>T</a:t>
            </a:r>
            <a:r>
              <a:rPr lang="en-US" sz="1600" dirty="0"/>
              <a:t>3</a:t>
            </a:r>
            <a:r>
              <a:rPr lang="ru-RU" sz="3600" dirty="0"/>
              <a:t>).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Имя функции является единственным способом быстро определить её назначение. Поэтому необходимо давать осмысленные имена, иначе прочесть программу будет крайне затруднительно.</a:t>
            </a:r>
          </a:p>
        </p:txBody>
      </p:sp>
    </p:spTree>
    <p:extLst>
      <p:ext uri="{BB962C8B-B14F-4D97-AF65-F5344CB8AC3E}">
        <p14:creationId xmlns:p14="http://schemas.microsoft.com/office/powerpoint/2010/main" val="294716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Синонимы, уравнения, редукция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547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Синоним – левая часть уравнения, новое имя для комбинации слов, стоящих в правой части уравнения. 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Синоним определяется через знак «=».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Синонимы пишутся с маленькой буквы. 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Уравнения используются для определения функций.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Редукция - процесс замены синонимов на соответствующие им комбинации слов.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Сравнение выражения с синонимами происходит сверху вниз.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С помощью ключевого слова </a:t>
            </a:r>
            <a:r>
              <a:rPr lang="en-US" sz="3600" i="1" dirty="0"/>
              <a:t>type</a:t>
            </a:r>
            <a:r>
              <a:rPr lang="en-US" sz="3600" dirty="0"/>
              <a:t> </a:t>
            </a:r>
            <a:r>
              <a:rPr lang="ru-RU" sz="3600" dirty="0"/>
              <a:t>можно определить синоним типа.</a:t>
            </a:r>
            <a:endParaRPr lang="ru-RU" sz="3600" i="1" dirty="0"/>
          </a:p>
          <a:p>
            <a:pPr>
              <a:lnSpc>
                <a:spcPct val="150000"/>
              </a:lnSpc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1353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Примеры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pi :: </a:t>
            </a:r>
            <a:r>
              <a:rPr lang="en-US" sz="3600" i="1" dirty="0"/>
              <a:t>Double</a:t>
            </a:r>
            <a:r>
              <a:rPr lang="ru-RU" sz="3600" i="1" dirty="0"/>
              <a:t>			</a:t>
            </a:r>
            <a:r>
              <a:rPr lang="ru-RU" sz="3600" dirty="0"/>
              <a:t>-- функция-константа</a:t>
            </a:r>
            <a:endParaRPr lang="en-US" sz="3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pi = 3.141592653589793</a:t>
            </a:r>
            <a:r>
              <a:rPr lang="ru-RU" sz="3600" dirty="0"/>
              <a:t> 	-- синоним-константа</a:t>
            </a:r>
          </a:p>
          <a:p>
            <a:pPr marL="0" indent="0">
              <a:lnSpc>
                <a:spcPct val="100000"/>
              </a:lnSpc>
              <a:buNone/>
            </a:pPr>
            <a:endParaRPr lang="ru-RU" sz="3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not :: </a:t>
            </a:r>
            <a:r>
              <a:rPr lang="en-US" sz="3600" i="1" dirty="0"/>
              <a:t>Bool</a:t>
            </a:r>
            <a:r>
              <a:rPr lang="en-US" sz="3600" dirty="0"/>
              <a:t> -&gt; </a:t>
            </a:r>
            <a:r>
              <a:rPr lang="en-US" sz="3600" i="1" dirty="0"/>
              <a:t>Bool</a:t>
            </a:r>
            <a:endParaRPr lang="ru-RU" sz="3600" i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not </a:t>
            </a:r>
            <a:r>
              <a:rPr lang="en-US" sz="3600" i="1" dirty="0"/>
              <a:t>True</a:t>
            </a:r>
            <a:r>
              <a:rPr lang="en-US" sz="3600" dirty="0"/>
              <a:t> = </a:t>
            </a:r>
            <a:r>
              <a:rPr lang="en-US" sz="3600" i="1" dirty="0"/>
              <a:t>False</a:t>
            </a:r>
            <a:r>
              <a:rPr lang="en-US" sz="3600" dirty="0"/>
              <a:t> </a:t>
            </a:r>
            <a:r>
              <a:rPr lang="ru-RU" sz="3600" dirty="0"/>
              <a:t>		-- синоним с 1 параметром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not </a:t>
            </a:r>
            <a:r>
              <a:rPr lang="en-US" sz="3600" i="1" dirty="0"/>
              <a:t>False</a:t>
            </a:r>
            <a:r>
              <a:rPr lang="en-US" sz="3600" dirty="0"/>
              <a:t> = </a:t>
            </a:r>
            <a:r>
              <a:rPr lang="en-US" sz="3600" i="1" dirty="0"/>
              <a:t>True</a:t>
            </a:r>
            <a:r>
              <a:rPr lang="ru-RU" sz="3600" i="1" dirty="0"/>
              <a:t>			</a:t>
            </a:r>
          </a:p>
          <a:p>
            <a:pPr marL="0" indent="0">
              <a:lnSpc>
                <a:spcPct val="100000"/>
              </a:lnSpc>
              <a:buNone/>
            </a:pPr>
            <a:endParaRPr lang="ru-RU" sz="3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and :: </a:t>
            </a:r>
            <a:r>
              <a:rPr lang="en-US" sz="3600" i="1" dirty="0"/>
              <a:t>Bool</a:t>
            </a:r>
            <a:r>
              <a:rPr lang="en-US" sz="3600" dirty="0"/>
              <a:t> -&gt; </a:t>
            </a:r>
            <a:r>
              <a:rPr lang="en-US" sz="3600" i="1" dirty="0"/>
              <a:t>Bool</a:t>
            </a:r>
            <a:r>
              <a:rPr lang="en-US" sz="3600" dirty="0"/>
              <a:t> -&gt; </a:t>
            </a:r>
            <a:r>
              <a:rPr lang="en-US" sz="3600" i="1" dirty="0"/>
              <a:t>Bool</a:t>
            </a:r>
            <a:r>
              <a:rPr lang="en-US" sz="3600" dirty="0"/>
              <a:t> </a:t>
            </a:r>
            <a:endParaRPr lang="ru-RU" sz="3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and </a:t>
            </a:r>
            <a:r>
              <a:rPr lang="en-US" sz="3600" i="1" dirty="0"/>
              <a:t>False</a:t>
            </a:r>
            <a:r>
              <a:rPr lang="en-US" sz="3600" dirty="0"/>
              <a:t> _ = </a:t>
            </a:r>
            <a:r>
              <a:rPr lang="en-US" sz="3600" i="1" dirty="0"/>
              <a:t>False</a:t>
            </a:r>
            <a:r>
              <a:rPr lang="en-US" sz="3600" dirty="0"/>
              <a:t> </a:t>
            </a:r>
            <a:r>
              <a:rPr lang="ru-RU" sz="3600" dirty="0"/>
              <a:t>		-- «_» означает, что второй аргумент не важен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and </a:t>
            </a:r>
            <a:r>
              <a:rPr lang="en-US" sz="3600" i="1" dirty="0"/>
              <a:t>True</a:t>
            </a:r>
            <a:r>
              <a:rPr lang="en-US" sz="3600" dirty="0"/>
              <a:t> x = x</a:t>
            </a:r>
            <a:r>
              <a:rPr lang="ru-RU" sz="3600" dirty="0"/>
              <a:t>			</a:t>
            </a:r>
            <a:r>
              <a:rPr lang="en-US" sz="3600" dirty="0"/>
              <a:t>{</a:t>
            </a:r>
            <a:r>
              <a:rPr lang="ru-RU" sz="3600" dirty="0"/>
              <a:t>- синоним, который заменяет комбинацию на 					значение второго аргумента</a:t>
            </a:r>
            <a:r>
              <a:rPr lang="en-US" sz="3600" dirty="0"/>
              <a:t> -}</a:t>
            </a:r>
            <a:endParaRPr lang="ru-RU" sz="3600" dirty="0"/>
          </a:p>
          <a:p>
            <a:pPr marL="0" indent="0">
              <a:lnSpc>
                <a:spcPct val="100000"/>
              </a:lnSpc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016130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Пример редукции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not (or (or </a:t>
            </a:r>
            <a:r>
              <a:rPr lang="en-US" sz="3600" i="1" dirty="0"/>
              <a:t>True</a:t>
            </a:r>
            <a:r>
              <a:rPr lang="en-US" sz="3600" dirty="0"/>
              <a:t> </a:t>
            </a:r>
            <a:r>
              <a:rPr lang="en-US" sz="3600" i="1" dirty="0"/>
              <a:t>True</a:t>
            </a:r>
            <a:r>
              <a:rPr lang="en-US" sz="3600" dirty="0"/>
              <a:t>) (or </a:t>
            </a:r>
            <a:r>
              <a:rPr lang="en-US" sz="3600" i="1" dirty="0"/>
              <a:t>False</a:t>
            </a:r>
            <a:r>
              <a:rPr lang="en-US" sz="3600" dirty="0"/>
              <a:t> (not </a:t>
            </a:r>
            <a:r>
              <a:rPr lang="en-US" sz="3600" i="1" dirty="0"/>
              <a:t>True</a:t>
            </a:r>
            <a:r>
              <a:rPr lang="en-US" sz="3600" dirty="0"/>
              <a:t>)))</a:t>
            </a:r>
            <a:endParaRPr lang="ru-RU" sz="3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not (or </a:t>
            </a:r>
            <a:r>
              <a:rPr lang="en-US" sz="3600" i="1" dirty="0"/>
              <a:t>True</a:t>
            </a:r>
            <a:r>
              <a:rPr lang="en-US" sz="3600" dirty="0"/>
              <a:t> (or </a:t>
            </a:r>
            <a:r>
              <a:rPr lang="en-US" sz="3600" i="1" dirty="0"/>
              <a:t>False</a:t>
            </a:r>
            <a:r>
              <a:rPr lang="en-US" sz="3600" dirty="0"/>
              <a:t> (not </a:t>
            </a:r>
            <a:r>
              <a:rPr lang="en-US" sz="3600" i="1" dirty="0"/>
              <a:t>True</a:t>
            </a:r>
            <a:r>
              <a:rPr lang="en-US" sz="3600" dirty="0"/>
              <a:t>)))</a:t>
            </a:r>
            <a:endParaRPr lang="ru-RU" sz="3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not (or </a:t>
            </a:r>
            <a:r>
              <a:rPr lang="en-US" sz="3600" i="1" dirty="0"/>
              <a:t>True</a:t>
            </a:r>
            <a:r>
              <a:rPr lang="en-US" sz="3600" dirty="0"/>
              <a:t> (or </a:t>
            </a:r>
            <a:r>
              <a:rPr lang="en-US" sz="3600" i="1" dirty="0"/>
              <a:t>False</a:t>
            </a:r>
            <a:r>
              <a:rPr lang="en-US" sz="3600" dirty="0"/>
              <a:t> </a:t>
            </a:r>
            <a:r>
              <a:rPr lang="en-US" sz="3600" i="1" dirty="0"/>
              <a:t>False</a:t>
            </a:r>
            <a:r>
              <a:rPr lang="en-US" sz="3600" dirty="0"/>
              <a:t>))</a:t>
            </a:r>
            <a:endParaRPr lang="ru-RU" sz="3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not (or </a:t>
            </a:r>
            <a:r>
              <a:rPr lang="en-US" sz="3600" i="1" dirty="0"/>
              <a:t>True</a:t>
            </a:r>
            <a:r>
              <a:rPr lang="en-US" sz="3600" dirty="0"/>
              <a:t> </a:t>
            </a:r>
            <a:r>
              <a:rPr lang="en-US" sz="3600" i="1" dirty="0"/>
              <a:t>False</a:t>
            </a:r>
            <a:r>
              <a:rPr lang="ru-RU" sz="36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not </a:t>
            </a:r>
            <a:r>
              <a:rPr lang="en-US" sz="3600" i="1" dirty="0"/>
              <a:t>True</a:t>
            </a:r>
            <a:endParaRPr lang="ru-RU" sz="3600" i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600" i="1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19965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Инфиксная форма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ru-RU" sz="3600" b="1" dirty="0"/>
              <a:t>Бинарные</a:t>
            </a:r>
            <a:r>
              <a:rPr lang="ru-RU" sz="3600" dirty="0"/>
              <a:t> операции с </a:t>
            </a:r>
            <a:r>
              <a:rPr lang="ru-RU" sz="3600" b="1" dirty="0"/>
              <a:t>символьными</a:t>
            </a:r>
            <a:r>
              <a:rPr lang="ru-RU" sz="3600" dirty="0"/>
              <a:t> именами пишутся в инфиксной форме (между аргументами).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600" i="1" dirty="0"/>
              <a:t>Например</a:t>
            </a:r>
            <a:r>
              <a:rPr lang="ru-RU" sz="3600" dirty="0"/>
              <a:t>: </a:t>
            </a:r>
            <a:r>
              <a:rPr lang="en-US" sz="3600" dirty="0"/>
              <a:t>a </a:t>
            </a:r>
            <a:r>
              <a:rPr lang="ru-RU" sz="3600" dirty="0"/>
              <a:t>+</a:t>
            </a:r>
            <a:r>
              <a:rPr lang="en-US" sz="3600" dirty="0"/>
              <a:t> b</a:t>
            </a:r>
            <a:endParaRPr lang="ru-RU" sz="3600" dirty="0"/>
          </a:p>
          <a:p>
            <a:pPr>
              <a:lnSpc>
                <a:spcPct val="100000"/>
              </a:lnSpc>
            </a:pPr>
            <a:r>
              <a:rPr lang="ru-RU" sz="3600" dirty="0"/>
              <a:t>Чтобы записывать в </a:t>
            </a:r>
            <a:r>
              <a:rPr lang="ru-RU" sz="3600" b="1" dirty="0"/>
              <a:t>инфиксной</a:t>
            </a:r>
            <a:r>
              <a:rPr lang="ru-RU" sz="3600" dirty="0"/>
              <a:t> форме операцию с </a:t>
            </a:r>
            <a:r>
              <a:rPr lang="ru-RU" sz="3600" b="1" dirty="0"/>
              <a:t>буквенным</a:t>
            </a:r>
            <a:r>
              <a:rPr lang="ru-RU" sz="3600" dirty="0"/>
              <a:t> именем, нужно заключить её в </a:t>
            </a:r>
            <a:r>
              <a:rPr lang="ru-RU" sz="3600" b="1" dirty="0"/>
              <a:t>апострофы</a:t>
            </a:r>
            <a:r>
              <a:rPr lang="ru-RU" sz="36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600" i="1" dirty="0"/>
              <a:t>Например</a:t>
            </a:r>
            <a:r>
              <a:rPr lang="ru-RU" sz="3600" dirty="0"/>
              <a:t>: </a:t>
            </a:r>
            <a:r>
              <a:rPr lang="en-US" sz="3600" dirty="0"/>
              <a:t>a ‘plus’ b</a:t>
            </a:r>
            <a:endParaRPr lang="ru-RU" sz="3600" dirty="0"/>
          </a:p>
          <a:p>
            <a:pPr>
              <a:lnSpc>
                <a:spcPct val="100000"/>
              </a:lnSpc>
            </a:pPr>
            <a:r>
              <a:rPr lang="ru-RU" sz="3600" dirty="0"/>
              <a:t>Чтобы записывать в </a:t>
            </a:r>
            <a:r>
              <a:rPr lang="ru-RU" sz="3600" b="1" dirty="0"/>
              <a:t>префиксной</a:t>
            </a:r>
            <a:r>
              <a:rPr lang="ru-RU" sz="3600" dirty="0"/>
              <a:t> форме операцию с </a:t>
            </a:r>
            <a:r>
              <a:rPr lang="ru-RU" sz="3600" b="1" dirty="0"/>
              <a:t>символьным </a:t>
            </a:r>
            <a:r>
              <a:rPr lang="ru-RU" sz="3600" dirty="0"/>
              <a:t>именем, нужно заключить её в </a:t>
            </a:r>
            <a:r>
              <a:rPr lang="ru-RU" sz="3600" b="1" dirty="0"/>
              <a:t>скобки</a:t>
            </a:r>
            <a:r>
              <a:rPr lang="ru-RU" sz="3600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600" i="1" dirty="0"/>
              <a:t>Например</a:t>
            </a:r>
            <a:r>
              <a:rPr lang="ru-RU" sz="3600" dirty="0"/>
              <a:t>: </a:t>
            </a:r>
            <a:r>
              <a:rPr lang="en-US" sz="3600" dirty="0"/>
              <a:t>(+) a b</a:t>
            </a:r>
          </a:p>
        </p:txBody>
      </p:sp>
    </p:spTree>
    <p:extLst>
      <p:ext uri="{BB962C8B-B14F-4D97-AF65-F5344CB8AC3E}">
        <p14:creationId xmlns:p14="http://schemas.microsoft.com/office/powerpoint/2010/main" val="143201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7200" dirty="0"/>
              <a:t>Безымянные функции (лямбда)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ru-RU" sz="3600" dirty="0"/>
              <a:t>Вместо имени указывается символ «\».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600" dirty="0"/>
              <a:t>Пример: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600" dirty="0"/>
              <a:t>	</a:t>
            </a:r>
            <a:r>
              <a:rPr lang="en-US" sz="3600" dirty="0"/>
              <a:t>f :: [Int] -&gt; [Int]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600" dirty="0"/>
              <a:t>	</a:t>
            </a:r>
            <a:r>
              <a:rPr lang="en-US" sz="3600" dirty="0"/>
              <a:t>f = filter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600" dirty="0"/>
              <a:t>	</a:t>
            </a:r>
            <a:r>
              <a:rPr lang="en-US" sz="3600" i="1" dirty="0"/>
              <a:t>where</a:t>
            </a:r>
            <a:r>
              <a:rPr lang="en-US" sz="3600" dirty="0"/>
              <a:t> p x = x &gt; 2 &amp;&amp; x &lt; 10 &amp;&amp; even x</a:t>
            </a:r>
            <a:endParaRPr lang="ru-RU" sz="36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3600" dirty="0"/>
              <a:t>Эквивалентно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600" dirty="0"/>
              <a:t>	</a:t>
            </a:r>
            <a:r>
              <a:rPr lang="en-US" sz="3600" dirty="0"/>
              <a:t>f :: [Int] -&gt; [Int]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600" dirty="0"/>
              <a:t>	</a:t>
            </a:r>
            <a:r>
              <a:rPr lang="en-US" sz="3600" dirty="0"/>
              <a:t>f = filter (\x -&gt; x &gt; 2 &amp;&amp; x &lt; 10 &amp;&amp; even x)</a:t>
            </a:r>
          </a:p>
          <a:p>
            <a:pPr marL="0" indent="0">
              <a:lnSpc>
                <a:spcPct val="100000"/>
              </a:lnSpc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1070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Классы типов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Классы типов (</a:t>
            </a:r>
            <a:r>
              <a:rPr lang="ru-RU" sz="3600" dirty="0" err="1"/>
              <a:t>type</a:t>
            </a:r>
            <a:r>
              <a:rPr lang="ru-RU" sz="3600" dirty="0"/>
              <a:t> </a:t>
            </a:r>
            <a:r>
              <a:rPr lang="ru-RU" sz="3600" dirty="0" err="1"/>
              <a:t>class</a:t>
            </a:r>
            <a:r>
              <a:rPr lang="ru-RU" sz="3600" dirty="0"/>
              <a:t>) позволяют определять функции с одинаковым именем для разных типов.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Имена классов типов, начинаются с большой буквы.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Определение нового класса типов начинается со слова </a:t>
            </a:r>
            <a:r>
              <a:rPr lang="en-US" sz="3600" i="1" dirty="0"/>
              <a:t>class</a:t>
            </a:r>
            <a:r>
              <a:rPr lang="en-US" sz="3600" dirty="0"/>
              <a:t>.</a:t>
            </a:r>
            <a:endParaRPr lang="ru-RU" sz="3600" dirty="0"/>
          </a:p>
          <a:p>
            <a:pPr>
              <a:lnSpc>
                <a:spcPct val="150000"/>
              </a:lnSpc>
            </a:pPr>
            <a:r>
              <a:rPr lang="ru-RU" sz="3600" dirty="0"/>
              <a:t>В теле класса объявляются методы, которые должны быть определены в типе принадлежащем этому классу (экземпляре класса).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Ближайший аналог класса типов в других ЯП – интерфейс.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4254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Пример класса типов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ru-RU" sz="3600" i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600" i="1" dirty="0"/>
              <a:t>class</a:t>
            </a:r>
            <a:r>
              <a:rPr lang="en-US" sz="3600" dirty="0"/>
              <a:t> Eq a </a:t>
            </a:r>
            <a:r>
              <a:rPr lang="en-US" sz="3600" i="1" dirty="0"/>
              <a:t>where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600" dirty="0"/>
              <a:t>	</a:t>
            </a:r>
            <a:r>
              <a:rPr lang="en-US" sz="3600" dirty="0"/>
              <a:t>(==) :: a -&gt; a -&gt; </a:t>
            </a:r>
            <a:r>
              <a:rPr lang="en-US" sz="3600" i="1" dirty="0"/>
              <a:t>Bool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600" dirty="0"/>
              <a:t>	</a:t>
            </a:r>
            <a:r>
              <a:rPr lang="en-US" sz="3600" dirty="0"/>
              <a:t>(/=) :: a -&gt; a -&gt; </a:t>
            </a:r>
            <a:r>
              <a:rPr lang="en-US" sz="3600" i="1" dirty="0"/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202920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Суперклассы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Можно указать класс типов, как суперкласс над новым классом, и все объявления методов будут «унаследованы».</a:t>
            </a:r>
          </a:p>
        </p:txBody>
      </p:sp>
    </p:spTree>
    <p:extLst>
      <p:ext uri="{BB962C8B-B14F-4D97-AF65-F5344CB8AC3E}">
        <p14:creationId xmlns:p14="http://schemas.microsoft.com/office/powerpoint/2010/main" val="325751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Пример суперкласса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i="1" dirty="0"/>
              <a:t>class</a:t>
            </a:r>
            <a:r>
              <a:rPr lang="en-US" sz="3600" dirty="0"/>
              <a:t> </a:t>
            </a:r>
            <a:r>
              <a:rPr lang="en-US" sz="3600" dirty="0" err="1"/>
              <a:t>IsPerson</a:t>
            </a:r>
            <a:r>
              <a:rPr lang="en-US" sz="3600" dirty="0"/>
              <a:t> a</a:t>
            </a:r>
            <a:r>
              <a:rPr lang="ru-RU" sz="3600" dirty="0"/>
              <a:t>	--суперкласс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600" i="1" dirty="0"/>
              <a:t>class</a:t>
            </a:r>
            <a:r>
              <a:rPr lang="en-US" sz="3600" dirty="0"/>
              <a:t> </a:t>
            </a:r>
            <a:r>
              <a:rPr lang="en-US" sz="3600" dirty="0" err="1"/>
              <a:t>IsPerson</a:t>
            </a:r>
            <a:r>
              <a:rPr lang="en-US" sz="3600" dirty="0"/>
              <a:t> a =&gt; </a:t>
            </a:r>
            <a:r>
              <a:rPr lang="en-US" sz="3600" dirty="0" err="1"/>
              <a:t>HasName</a:t>
            </a:r>
            <a:r>
              <a:rPr lang="en-US" sz="3600" dirty="0"/>
              <a:t> a </a:t>
            </a:r>
            <a:r>
              <a:rPr lang="en-US" sz="3600" i="1" dirty="0"/>
              <a:t>where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600" dirty="0"/>
              <a:t>	</a:t>
            </a:r>
            <a:r>
              <a:rPr lang="en-US" sz="3600" dirty="0"/>
              <a:t>name :: a -&gt; </a:t>
            </a:r>
            <a:r>
              <a:rPr lang="en-US" sz="3600" i="1" dirty="0"/>
              <a:t>String</a:t>
            </a:r>
            <a:endParaRPr lang="ru-RU" sz="3600" i="1" dirty="0"/>
          </a:p>
        </p:txBody>
      </p:sp>
    </p:spTree>
    <p:extLst>
      <p:ext uri="{BB962C8B-B14F-4D97-AF65-F5344CB8AC3E}">
        <p14:creationId xmlns:p14="http://schemas.microsoft.com/office/powerpoint/2010/main" val="393504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 err="1"/>
              <a:t>Haskell</a:t>
            </a:r>
            <a:endParaRPr lang="ru-RU" sz="8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z="3600" dirty="0" err="1"/>
              <a:t>Haskell</a:t>
            </a:r>
            <a:r>
              <a:rPr lang="ru-RU" sz="3600" dirty="0"/>
              <a:t> — функциональный язык с сильной неявной статической типизацией.</a:t>
            </a:r>
          </a:p>
          <a:p>
            <a:pPr>
              <a:lnSpc>
                <a:spcPct val="150000"/>
              </a:lnSpc>
            </a:pPr>
            <a:r>
              <a:rPr lang="ru-RU" sz="3600" dirty="0" err="1"/>
              <a:t>Haskell</a:t>
            </a:r>
            <a:r>
              <a:rPr lang="ru-RU" sz="3600" dirty="0"/>
              <a:t> не любит табуляцию!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369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Экземпляры классов типов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Определение экземпляра класса типов начинается со слова </a:t>
            </a:r>
            <a:r>
              <a:rPr lang="en-US" sz="3600" i="1" dirty="0"/>
              <a:t>instance</a:t>
            </a:r>
            <a:r>
              <a:rPr lang="en-US" sz="3600" dirty="0"/>
              <a:t>.</a:t>
            </a:r>
            <a:endParaRPr lang="ru-RU" sz="3600" dirty="0"/>
          </a:p>
          <a:p>
            <a:pPr>
              <a:lnSpc>
                <a:spcPct val="150000"/>
              </a:lnSpc>
            </a:pPr>
            <a:r>
              <a:rPr lang="ru-RU" sz="3600" dirty="0"/>
              <a:t>В экземпляре должны быть определены все методы, объявленные в соответствующем классе типов.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Экземпляр может принадлежать нескольким классам типов.   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С помощью ключевого слова </a:t>
            </a:r>
            <a:r>
              <a:rPr lang="en-US" sz="3600" i="1" dirty="0"/>
              <a:t>deriving</a:t>
            </a:r>
            <a:r>
              <a:rPr lang="en-US" sz="3600" dirty="0"/>
              <a:t> </a:t>
            </a:r>
            <a:r>
              <a:rPr lang="ru-RU" sz="3600" dirty="0"/>
              <a:t>для некоторых стандартных классов экземпляры классов типов могут быть выведены автоматически.</a:t>
            </a:r>
          </a:p>
          <a:p>
            <a:pPr>
              <a:lnSpc>
                <a:spcPct val="150000"/>
              </a:lnSpc>
            </a:pPr>
            <a:endParaRPr lang="ru-RU" sz="3600" i="1" dirty="0"/>
          </a:p>
        </p:txBody>
      </p:sp>
    </p:spTree>
    <p:extLst>
      <p:ext uri="{BB962C8B-B14F-4D97-AF65-F5344CB8AC3E}">
        <p14:creationId xmlns:p14="http://schemas.microsoft.com/office/powerpoint/2010/main" val="970277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7200" dirty="0"/>
              <a:t>Пример экземпляра класса типов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i="1" dirty="0"/>
              <a:t>instance </a:t>
            </a:r>
            <a:r>
              <a:rPr lang="en-US" sz="3600" dirty="0"/>
              <a:t>Eq</a:t>
            </a:r>
            <a:r>
              <a:rPr lang="en-US" sz="3600" i="1" dirty="0"/>
              <a:t> </a:t>
            </a:r>
            <a:r>
              <a:rPr lang="en-US" sz="3600" dirty="0"/>
              <a:t>Bool</a:t>
            </a:r>
            <a:r>
              <a:rPr lang="en-US" sz="3600" i="1" dirty="0"/>
              <a:t> where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600" dirty="0"/>
              <a:t>	</a:t>
            </a:r>
            <a:r>
              <a:rPr lang="en-US" sz="3600" dirty="0"/>
              <a:t>(==) </a:t>
            </a:r>
            <a:r>
              <a:rPr lang="en-US" sz="3600" i="1" dirty="0"/>
              <a:t>True </a:t>
            </a:r>
            <a:r>
              <a:rPr lang="en-US" sz="3600" i="1" dirty="0" err="1"/>
              <a:t>True</a:t>
            </a:r>
            <a:r>
              <a:rPr lang="en-US" sz="3600" dirty="0"/>
              <a:t> = </a:t>
            </a:r>
            <a:r>
              <a:rPr lang="en-US" sz="3600" i="1" dirty="0"/>
              <a:t>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600" dirty="0"/>
              <a:t>	</a:t>
            </a:r>
            <a:r>
              <a:rPr lang="en-US" sz="3600" dirty="0"/>
              <a:t>(==) </a:t>
            </a:r>
            <a:r>
              <a:rPr lang="en-US" sz="3600" i="1" dirty="0"/>
              <a:t>False </a:t>
            </a:r>
            <a:r>
              <a:rPr lang="en-US" sz="3600" i="1" dirty="0" err="1"/>
              <a:t>False</a:t>
            </a:r>
            <a:r>
              <a:rPr lang="en-US" sz="3600" dirty="0"/>
              <a:t> = </a:t>
            </a:r>
            <a:r>
              <a:rPr lang="en-US" sz="3600" i="1" dirty="0"/>
              <a:t>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600" dirty="0"/>
              <a:t>	</a:t>
            </a:r>
            <a:r>
              <a:rPr lang="en-US" sz="3600" dirty="0"/>
              <a:t>(==) _ _ = </a:t>
            </a:r>
            <a:r>
              <a:rPr lang="en-US" sz="3600" i="1" dirty="0"/>
              <a:t>False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600" dirty="0"/>
              <a:t>	</a:t>
            </a:r>
            <a:r>
              <a:rPr lang="en-US" sz="3600" dirty="0"/>
              <a:t>(/=) a b = not (a == b)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977011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Инструментарий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/>
              <a:t>Haskell</a:t>
            </a:r>
            <a:r>
              <a:rPr lang="ru-RU" sz="3600" dirty="0"/>
              <a:t> </a:t>
            </a:r>
            <a:r>
              <a:rPr lang="en-US" sz="3600" dirty="0"/>
              <a:t>Platform:</a:t>
            </a:r>
          </a:p>
          <a:p>
            <a:pPr>
              <a:lnSpc>
                <a:spcPct val="150000"/>
              </a:lnSpc>
            </a:pPr>
            <a:r>
              <a:rPr lang="en-US" sz="3600" dirty="0" err="1"/>
              <a:t>WinGHCi</a:t>
            </a:r>
            <a:r>
              <a:rPr lang="ru-RU" sz="3600" dirty="0"/>
              <a:t> – интерпретатор (отладка, эксперименты);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Stack – </a:t>
            </a:r>
            <a:r>
              <a:rPr lang="ru-RU" sz="3600" dirty="0"/>
              <a:t>управление проектами;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GHC </a:t>
            </a:r>
            <a:r>
              <a:rPr lang="ru-RU" sz="3600" dirty="0"/>
              <a:t>(</a:t>
            </a:r>
            <a:r>
              <a:rPr lang="en-US" sz="3600" dirty="0"/>
              <a:t>Glasgow Haskell Compiler</a:t>
            </a:r>
            <a:r>
              <a:rPr lang="ru-RU" sz="3600" dirty="0"/>
              <a:t>) </a:t>
            </a:r>
            <a:r>
              <a:rPr lang="ru-RU" sz="3600"/>
              <a:t>- компилятор.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67634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8000" dirty="0"/>
              <a:t>Ввод</a:t>
            </a:r>
            <a:r>
              <a:rPr lang="en-US" sz="8000" dirty="0"/>
              <a:t> </a:t>
            </a:r>
            <a:r>
              <a:rPr lang="ru-RU" sz="8000" dirty="0"/>
              <a:t>определений в интерпретатор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51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Ключевое слово </a:t>
            </a:r>
            <a:r>
              <a:rPr lang="ru-RU" sz="3600" i="1" dirty="0" err="1"/>
              <a:t>let</a:t>
            </a:r>
            <a:r>
              <a:rPr lang="ru-RU" sz="3600" dirty="0"/>
              <a:t> позволяет вводить определения синонимов в интерпретатор.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Можно вводить несколько определений в одной строке, разделяя их точкой с запятой.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Команда :{ открывает многострочный ввод.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Команда :} закрывает многострочный ввод.</a:t>
            </a:r>
          </a:p>
        </p:txBody>
      </p:sp>
    </p:spTree>
    <p:extLst>
      <p:ext uri="{BB962C8B-B14F-4D97-AF65-F5344CB8AC3E}">
        <p14:creationId xmlns:p14="http://schemas.microsoft.com/office/powerpoint/2010/main" val="2657261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Learn You a Haskell for Great Good!</a:t>
            </a:r>
            <a:r>
              <a:rPr lang="ru-RU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hlinkClick r:id="rId2"/>
              </a:rPr>
              <a:t>http://learnyouahaskell.com/chapters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GHC Documentation</a:t>
            </a:r>
            <a:r>
              <a:rPr lang="ru-RU" dirty="0"/>
              <a:t> (локальная версия загружается вместе с </a:t>
            </a:r>
            <a:r>
              <a:rPr lang="en-US" dirty="0"/>
              <a:t>Haskell</a:t>
            </a:r>
            <a:r>
              <a:rPr lang="ru-RU" dirty="0"/>
              <a:t> </a:t>
            </a:r>
            <a:r>
              <a:rPr lang="en-US" dirty="0"/>
              <a:t>Platform</a:t>
            </a:r>
            <a:r>
              <a:rPr lang="ru-RU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Hoogle</a:t>
            </a:r>
            <a:r>
              <a:rPr lang="ru-RU" dirty="0"/>
              <a:t> – ресурс для поиска по стандартным </a:t>
            </a:r>
            <a:r>
              <a:rPr lang="ru-RU"/>
              <a:t>библиотекам языка.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hlinkClick r:id="rId3"/>
              </a:rPr>
              <a:t>https://hoogle.haskell.org/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686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Структура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Программа состоит из </a:t>
            </a:r>
            <a:r>
              <a:rPr lang="ru-RU" sz="3600" b="1" dirty="0"/>
              <a:t>модулей</a:t>
            </a:r>
            <a:r>
              <a:rPr lang="ru-RU" sz="3600" dirty="0"/>
              <a:t> (</a:t>
            </a:r>
            <a:r>
              <a:rPr lang="ru-RU" sz="3600" dirty="0" err="1"/>
              <a:t>module</a:t>
            </a:r>
            <a:r>
              <a:rPr lang="ru-RU" sz="3600" dirty="0"/>
              <a:t>).</a:t>
            </a:r>
          </a:p>
          <a:p>
            <a:pPr>
              <a:lnSpc>
                <a:spcPct val="150000"/>
              </a:lnSpc>
            </a:pPr>
            <a:r>
              <a:rPr lang="ru-RU" sz="3600" b="1" dirty="0"/>
              <a:t>Один</a:t>
            </a:r>
            <a:r>
              <a:rPr lang="ru-RU" sz="3600" dirty="0"/>
              <a:t> модуль – </a:t>
            </a:r>
            <a:r>
              <a:rPr lang="ru-RU" sz="3600" b="1" dirty="0"/>
              <a:t>один</a:t>
            </a:r>
            <a:r>
              <a:rPr lang="ru-RU" sz="3600" dirty="0"/>
              <a:t> файл. 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Имя модуля начинается с </a:t>
            </a:r>
            <a:r>
              <a:rPr lang="ru-RU" sz="3600" b="1" dirty="0"/>
              <a:t>большой</a:t>
            </a:r>
            <a:r>
              <a:rPr lang="ru-RU" sz="3600" dirty="0"/>
              <a:t> буквы и </a:t>
            </a:r>
            <a:r>
              <a:rPr lang="ru-RU" sz="3600" b="1" dirty="0"/>
              <a:t>совпадает</a:t>
            </a:r>
            <a:r>
              <a:rPr lang="ru-RU" sz="3600" dirty="0"/>
              <a:t> с именем файла. 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Файлы имеют расширение .</a:t>
            </a:r>
            <a:r>
              <a:rPr lang="ru-RU" sz="3600" dirty="0" err="1"/>
              <a:t>hs</a:t>
            </a:r>
            <a:r>
              <a:rPr lang="ru-RU" sz="3600" dirty="0"/>
              <a:t> или .</a:t>
            </a:r>
            <a:r>
              <a:rPr lang="en-US" sz="3600" dirty="0" err="1"/>
              <a:t>lhs</a:t>
            </a:r>
            <a:r>
              <a:rPr lang="ru-RU" sz="3600" dirty="0"/>
              <a:t>.</a:t>
            </a:r>
          </a:p>
          <a:p>
            <a:pPr>
              <a:lnSpc>
                <a:spcPct val="150000"/>
              </a:lnSpc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7199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Структура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Модуль состоит из </a:t>
            </a:r>
            <a:r>
              <a:rPr lang="ru-RU" sz="3600" b="1" dirty="0"/>
              <a:t>двух</a:t>
            </a:r>
            <a:r>
              <a:rPr lang="ru-RU" sz="3600" dirty="0"/>
              <a:t> частей – шапки и определений.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В шапке объявляется имя модуля, список экспортируемых определений и импортируемые модули. 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Вторая часть содержит все определения модуля.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Порядок следования определений не имеет значения (определения, следующие после данного, могут использоваться в нём).</a:t>
            </a:r>
          </a:p>
        </p:txBody>
      </p:sp>
    </p:spTree>
    <p:extLst>
      <p:ext uri="{BB962C8B-B14F-4D97-AF65-F5344CB8AC3E}">
        <p14:creationId xmlns:p14="http://schemas.microsoft.com/office/powerpoint/2010/main" val="95535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Структура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3600" dirty="0" err="1"/>
              <a:t>module</a:t>
            </a:r>
            <a:r>
              <a:rPr lang="ru-RU" sz="3600" dirty="0"/>
              <a:t> Имя(определение1, определение2, ...) </a:t>
            </a:r>
            <a:r>
              <a:rPr lang="ru-RU" sz="3600" dirty="0" err="1"/>
              <a:t>where</a:t>
            </a:r>
            <a:endParaRPr lang="ru-RU" sz="36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3600" dirty="0" err="1"/>
              <a:t>import</a:t>
            </a:r>
            <a:r>
              <a:rPr lang="ru-RU" sz="3600" dirty="0"/>
              <a:t> Модуль1(...)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600" dirty="0"/>
              <a:t>...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600" dirty="0"/>
              <a:t>---------------------------------------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600" dirty="0"/>
              <a:t>определение1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600" dirty="0"/>
              <a:t>...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После имени модуля и в директиве </a:t>
            </a:r>
            <a:r>
              <a:rPr lang="ru-RU" sz="3600" dirty="0" err="1"/>
              <a:t>import</a:t>
            </a:r>
            <a:r>
              <a:rPr lang="ru-RU" sz="3600" dirty="0"/>
              <a:t> скобки с используемыми определениями можно не писать. В этом случае считается, что экспортируются / импортируются все определения. (для разделения каталогов в пути к модулю используются точки)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C9A1D3-1619-4F15-A78D-76D787E027FA}"/>
              </a:ext>
            </a:extLst>
          </p:cNvPr>
          <p:cNvSpPr/>
          <p:nvPr/>
        </p:nvSpPr>
        <p:spPr>
          <a:xfrm>
            <a:off x="854978" y="1904301"/>
            <a:ext cx="6787393" cy="2533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88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ru-RU" sz="3600" b="1" dirty="0"/>
              <a:t>Экспортируемые</a:t>
            </a:r>
            <a:r>
              <a:rPr lang="ru-RU" sz="3600" dirty="0"/>
              <a:t> определения могут быть использованы за пределами модуля.</a:t>
            </a:r>
          </a:p>
          <a:p>
            <a:pPr>
              <a:lnSpc>
                <a:spcPct val="150000"/>
              </a:lnSpc>
            </a:pPr>
            <a:r>
              <a:rPr lang="ru-RU" sz="3600" b="1" dirty="0"/>
              <a:t>Внутренние</a:t>
            </a:r>
            <a:r>
              <a:rPr lang="ru-RU" sz="3600" dirty="0"/>
              <a:t> только внутри модуля, и обычно служат для выражения экспортируемых определений. 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Определения могут описывать </a:t>
            </a:r>
            <a:r>
              <a:rPr lang="ru-RU" sz="3600" b="1" dirty="0"/>
              <a:t>четыре</a:t>
            </a:r>
            <a:r>
              <a:rPr lang="ru-RU" sz="3600" dirty="0"/>
              <a:t> вида сущностей: типы, значения, классы типов, экземпляры классов типов.</a:t>
            </a:r>
          </a:p>
          <a:p>
            <a:pPr>
              <a:lnSpc>
                <a:spcPct val="150000"/>
              </a:lnSpc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32296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[]</a:t>
            </a:r>
            <a:r>
              <a:rPr lang="en-US" dirty="0"/>
              <a:t> – </a:t>
            </a:r>
            <a:r>
              <a:rPr lang="ru-RU" dirty="0"/>
              <a:t>пустой список, </a:t>
            </a:r>
            <a:r>
              <a:rPr lang="en-US" b="1" dirty="0"/>
              <a:t>[T]</a:t>
            </a:r>
            <a:r>
              <a:rPr lang="en-US" dirty="0"/>
              <a:t> –</a:t>
            </a:r>
            <a:r>
              <a:rPr lang="ru-RU" dirty="0"/>
              <a:t> список элементов типа </a:t>
            </a:r>
            <a:r>
              <a:rPr lang="en-US" b="1" dirty="0"/>
              <a:t>T</a:t>
            </a:r>
            <a:r>
              <a:rPr lang="en-US" dirty="0"/>
              <a:t>.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Определение нового типа начинается со слова </a:t>
            </a:r>
            <a:r>
              <a:rPr lang="ru-RU" i="1" dirty="0" err="1"/>
              <a:t>data</a:t>
            </a:r>
            <a:r>
              <a:rPr lang="ru-RU" dirty="0"/>
              <a:t>. </a:t>
            </a:r>
          </a:p>
          <a:p>
            <a:pPr>
              <a:lnSpc>
                <a:spcPct val="150000"/>
              </a:lnSpc>
            </a:pPr>
            <a:r>
              <a:rPr lang="ru-RU" b="1" dirty="0"/>
              <a:t>|</a:t>
            </a:r>
            <a:r>
              <a:rPr lang="ru-RU" dirty="0"/>
              <a:t> означает выбор одной из альтернатив (сумма, или).</a:t>
            </a:r>
          </a:p>
          <a:p>
            <a:pPr>
              <a:lnSpc>
                <a:spcPct val="150000"/>
              </a:lnSpc>
            </a:pPr>
            <a:r>
              <a:rPr lang="ru-RU" b="1" dirty="0"/>
              <a:t>Пробел</a:t>
            </a:r>
            <a:r>
              <a:rPr lang="ru-RU" dirty="0"/>
              <a:t> означает объединение (произведение, и).</a:t>
            </a:r>
          </a:p>
          <a:p>
            <a:pPr>
              <a:lnSpc>
                <a:spcPct val="150000"/>
              </a:lnSpc>
            </a:pPr>
            <a:r>
              <a:rPr lang="ru-RU" dirty="0"/>
              <a:t>Имена должны быть уникальными в пределах одного модуля.</a:t>
            </a:r>
          </a:p>
        </p:txBody>
      </p:sp>
    </p:spTree>
    <p:extLst>
      <p:ext uri="{BB962C8B-B14F-4D97-AF65-F5344CB8AC3E}">
        <p14:creationId xmlns:p14="http://schemas.microsoft.com/office/powerpoint/2010/main" val="105538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8000" dirty="0"/>
              <a:t>Стандартные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i="1" dirty="0"/>
              <a:t>Integer</a:t>
            </a:r>
            <a:r>
              <a:rPr lang="en-US" dirty="0"/>
              <a:t> </a:t>
            </a:r>
            <a:r>
              <a:rPr lang="ru-RU" dirty="0"/>
              <a:t>целые значения в неограниченном диапазоне</a:t>
            </a:r>
            <a:r>
              <a:rPr lang="en-US" dirty="0"/>
              <a:t>.</a:t>
            </a:r>
            <a:endParaRPr lang="en-US" i="1" dirty="0"/>
          </a:p>
          <a:p>
            <a:pPr>
              <a:lnSpc>
                <a:spcPct val="150000"/>
              </a:lnSpc>
            </a:pPr>
            <a:r>
              <a:rPr lang="en-US" i="1" dirty="0"/>
              <a:t>Int</a:t>
            </a:r>
            <a:r>
              <a:rPr lang="ru-RU" i="1" dirty="0"/>
              <a:t> </a:t>
            </a:r>
            <a:r>
              <a:rPr lang="ru-RU" dirty="0"/>
              <a:t>целые значения от −2</a:t>
            </a:r>
            <a:r>
              <a:rPr lang="en-US" dirty="0"/>
              <a:t>^</a:t>
            </a:r>
            <a:r>
              <a:rPr lang="ru-RU" dirty="0"/>
              <a:t>29 до 2</a:t>
            </a:r>
            <a:r>
              <a:rPr lang="en-US" dirty="0"/>
              <a:t>^</a:t>
            </a:r>
            <a:r>
              <a:rPr lang="ru-RU" dirty="0"/>
              <a:t>29−1</a:t>
            </a:r>
            <a:r>
              <a:rPr lang="en-US" dirty="0"/>
              <a:t>. </a:t>
            </a:r>
            <a:r>
              <a:rPr lang="ru-RU" dirty="0"/>
              <a:t>Вычисления с </a:t>
            </a:r>
            <a:r>
              <a:rPr lang="ru-RU" dirty="0" err="1"/>
              <a:t>Int</a:t>
            </a:r>
            <a:r>
              <a:rPr lang="ru-RU" dirty="0"/>
              <a:t> более эффективны</a:t>
            </a:r>
            <a:r>
              <a:rPr lang="en-US" dirty="0"/>
              <a:t>, </a:t>
            </a:r>
            <a:r>
              <a:rPr lang="ru-RU" dirty="0"/>
              <a:t>чем с </a:t>
            </a:r>
            <a:r>
              <a:rPr lang="en-US" i="1" dirty="0"/>
              <a:t>Integer</a:t>
            </a:r>
            <a:r>
              <a:rPr lang="ru-RU" dirty="0"/>
              <a:t>.</a:t>
            </a:r>
            <a:endParaRPr lang="ru-RU" i="1" dirty="0"/>
          </a:p>
          <a:p>
            <a:pPr>
              <a:lnSpc>
                <a:spcPct val="150000"/>
              </a:lnSpc>
            </a:pPr>
            <a:r>
              <a:rPr lang="ru-RU" dirty="0"/>
              <a:t>Тип </a:t>
            </a:r>
            <a:r>
              <a:rPr lang="en-US" i="1" dirty="0"/>
              <a:t>Rational</a:t>
            </a:r>
            <a:r>
              <a:rPr lang="ru-RU" i="1" dirty="0"/>
              <a:t> </a:t>
            </a:r>
            <a:r>
              <a:rPr lang="ru-RU" dirty="0"/>
              <a:t>включает в себя типы </a:t>
            </a:r>
            <a:r>
              <a:rPr lang="en-US" i="1" dirty="0"/>
              <a:t>Double</a:t>
            </a:r>
            <a:r>
              <a:rPr lang="ru-RU" dirty="0"/>
              <a:t> и </a:t>
            </a:r>
            <a:r>
              <a:rPr lang="en-US" i="1" dirty="0"/>
              <a:t>Float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i="1" dirty="0"/>
              <a:t>String = </a:t>
            </a:r>
            <a:r>
              <a:rPr lang="en-US" dirty="0"/>
              <a:t>[</a:t>
            </a:r>
            <a:r>
              <a:rPr lang="en-US" i="1" dirty="0"/>
              <a:t>Char</a:t>
            </a:r>
            <a:r>
              <a:rPr lang="en-US" dirty="0"/>
              <a:t>]</a:t>
            </a:r>
          </a:p>
          <a:p>
            <a:pPr>
              <a:lnSpc>
                <a:spcPct val="150000"/>
              </a:lnSpc>
            </a:pPr>
            <a:r>
              <a:rPr lang="en-US" i="1" dirty="0"/>
              <a:t>Bool</a:t>
            </a:r>
            <a:r>
              <a:rPr lang="ru-RU" dirty="0"/>
              <a:t> </a:t>
            </a:r>
            <a:r>
              <a:rPr lang="en-US" dirty="0"/>
              <a:t>= </a:t>
            </a:r>
            <a:r>
              <a:rPr lang="en-US" i="1" dirty="0"/>
              <a:t>True</a:t>
            </a:r>
            <a:r>
              <a:rPr lang="en-US" dirty="0"/>
              <a:t> | </a:t>
            </a:r>
            <a:r>
              <a:rPr lang="en-US" i="1" dirty="0"/>
              <a:t>False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412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Примеры типов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i="1" dirty="0"/>
              <a:t>data</a:t>
            </a:r>
            <a:r>
              <a:rPr lang="en-US" sz="3600" dirty="0"/>
              <a:t> Ternary = -1 | 0 | 1</a:t>
            </a:r>
            <a:endParaRPr lang="ru-RU" sz="3600" i="1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/>
              <a:t>Тип </a:t>
            </a:r>
            <a:r>
              <a:rPr lang="en-US" sz="3600" dirty="0"/>
              <a:t>Ternary</a:t>
            </a:r>
            <a:r>
              <a:rPr lang="ru-RU" sz="3600" dirty="0"/>
              <a:t> является одним из значений -1, 0, 1.</a:t>
            </a:r>
            <a:endParaRPr lang="en-US" sz="3600" i="1" dirty="0"/>
          </a:p>
          <a:p>
            <a:pPr>
              <a:lnSpc>
                <a:spcPct val="150000"/>
              </a:lnSpc>
            </a:pPr>
            <a:r>
              <a:rPr lang="en-US" sz="3600" i="1" dirty="0"/>
              <a:t>data</a:t>
            </a:r>
            <a:r>
              <a:rPr lang="en-US" sz="3600" dirty="0"/>
              <a:t> Year = Year </a:t>
            </a:r>
            <a:r>
              <a:rPr lang="en-US" sz="3600" i="1" dirty="0"/>
              <a:t>Int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/>
              <a:t>Тип </a:t>
            </a:r>
            <a:r>
              <a:rPr lang="en-US" sz="3600" dirty="0"/>
              <a:t>Year – </a:t>
            </a:r>
            <a:r>
              <a:rPr lang="ru-RU" sz="3600" dirty="0"/>
              <a:t>значение </a:t>
            </a:r>
            <a:r>
              <a:rPr lang="en-US" sz="3600" i="1" dirty="0"/>
              <a:t>Int</a:t>
            </a:r>
            <a:r>
              <a:rPr lang="ru-RU" sz="3600" dirty="0"/>
              <a:t> с меткой (конструктором) </a:t>
            </a:r>
            <a:r>
              <a:rPr lang="en-US" sz="3600" dirty="0"/>
              <a:t>Year</a:t>
            </a:r>
            <a:r>
              <a:rPr lang="ru-RU" sz="3600" dirty="0"/>
              <a:t>.</a:t>
            </a:r>
            <a:endParaRPr lang="ru-RU" sz="3600" i="1" dirty="0"/>
          </a:p>
          <a:p>
            <a:pPr>
              <a:lnSpc>
                <a:spcPct val="150000"/>
              </a:lnSpc>
            </a:pPr>
            <a:r>
              <a:rPr lang="en-US" sz="3600" i="1" dirty="0"/>
              <a:t>data</a:t>
            </a:r>
            <a:r>
              <a:rPr lang="en-US" sz="3600" dirty="0"/>
              <a:t> [T] = [] | T : [T]</a:t>
            </a:r>
            <a:endParaRPr lang="ru-RU" sz="3600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/>
              <a:t>Список</a:t>
            </a:r>
            <a:r>
              <a:rPr lang="en-US" sz="3600" dirty="0"/>
              <a:t> </a:t>
            </a:r>
            <a:r>
              <a:rPr lang="ru-RU" sz="3600" dirty="0"/>
              <a:t>значений типа </a:t>
            </a:r>
            <a:r>
              <a:rPr lang="en-US" sz="3600" dirty="0"/>
              <a:t>T</a:t>
            </a:r>
            <a:r>
              <a:rPr lang="ru-RU" sz="3600" dirty="0"/>
              <a:t> может быть либо пустым списком [], либо комбинацией значения типа </a:t>
            </a:r>
            <a:r>
              <a:rPr lang="en-US" sz="3600" dirty="0"/>
              <a:t>T</a:t>
            </a:r>
            <a:r>
              <a:rPr lang="ru-RU" sz="3600" dirty="0"/>
              <a:t> и списка значений типа </a:t>
            </a:r>
            <a:r>
              <a:rPr lang="en-US" sz="3600" dirty="0"/>
              <a:t>T</a:t>
            </a:r>
            <a:r>
              <a:rPr lang="ru-RU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96332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7654</TotalTime>
  <Words>1115</Words>
  <Application>Microsoft Office PowerPoint</Application>
  <PresentationFormat>Широкоэкранный</PresentationFormat>
  <Paragraphs>137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Тема Office</vt:lpstr>
      <vt:lpstr>Haskell</vt:lpstr>
      <vt:lpstr>Haskell</vt:lpstr>
      <vt:lpstr>Структура программы</vt:lpstr>
      <vt:lpstr>Структура модуля</vt:lpstr>
      <vt:lpstr>Структура модуля</vt:lpstr>
      <vt:lpstr>Определения</vt:lpstr>
      <vt:lpstr>Типы данных</vt:lpstr>
      <vt:lpstr>Стандартные типы данных</vt:lpstr>
      <vt:lpstr>Примеры типов данных</vt:lpstr>
      <vt:lpstr>Объявления функций</vt:lpstr>
      <vt:lpstr>Синонимы, уравнения, редукция</vt:lpstr>
      <vt:lpstr>Примеры функций</vt:lpstr>
      <vt:lpstr>Пример редукции</vt:lpstr>
      <vt:lpstr>Инфиксная форма</vt:lpstr>
      <vt:lpstr>Безымянные функции (лямбда)</vt:lpstr>
      <vt:lpstr>Классы типов</vt:lpstr>
      <vt:lpstr>Пример класса типов</vt:lpstr>
      <vt:lpstr>Суперклассы</vt:lpstr>
      <vt:lpstr>Пример суперкласса</vt:lpstr>
      <vt:lpstr>Экземпляры классов типов</vt:lpstr>
      <vt:lpstr>Пример экземпляра класса типов</vt:lpstr>
      <vt:lpstr>Инструментарий</vt:lpstr>
      <vt:lpstr>Ввод определений в интерпретатор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</dc:title>
  <dc:creator>Михаил Зубов</dc:creator>
  <cp:lastModifiedBy>Михаил Зубов</cp:lastModifiedBy>
  <cp:revision>157</cp:revision>
  <dcterms:created xsi:type="dcterms:W3CDTF">2019-03-12T00:12:29Z</dcterms:created>
  <dcterms:modified xsi:type="dcterms:W3CDTF">2020-03-04T21:44:18Z</dcterms:modified>
</cp:coreProperties>
</file>