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7" r:id="rId5"/>
    <p:sldId id="258" r:id="rId6"/>
    <p:sldId id="267" r:id="rId7"/>
    <p:sldId id="268" r:id="rId8"/>
    <p:sldId id="269" r:id="rId9"/>
    <p:sldId id="270" r:id="rId10"/>
    <p:sldId id="260" r:id="rId11"/>
    <p:sldId id="271" r:id="rId12"/>
    <p:sldId id="274" r:id="rId13"/>
    <p:sldId id="272" r:id="rId14"/>
    <p:sldId id="275" r:id="rId15"/>
    <p:sldId id="273" r:id="rId16"/>
    <p:sldId id="276" r:id="rId17"/>
    <p:sldId id="279" r:id="rId18"/>
    <p:sldId id="277" r:id="rId19"/>
    <p:sldId id="280" r:id="rId20"/>
    <p:sldId id="278" r:id="rId21"/>
    <p:sldId id="281" r:id="rId22"/>
    <p:sldId id="282" r:id="rId23"/>
    <p:sldId id="285" r:id="rId24"/>
    <p:sldId id="283" r:id="rId25"/>
    <p:sldId id="284" r:id="rId26"/>
    <p:sldId id="287" r:id="rId27"/>
    <p:sldId id="286"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2" autoAdjust="0"/>
  </p:normalViewPr>
  <p:slideViewPr>
    <p:cSldViewPr snapToGrid="0" showGuides="1">
      <p:cViewPr varScale="1">
        <p:scale>
          <a:sx n="77" d="100"/>
          <a:sy n="77" d="100"/>
        </p:scale>
        <p:origin x="72" y="-240"/>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7/31/2025</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7/31/2025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2546577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4161216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3765405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3416974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1284671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3536918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289705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785867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18</a:t>
            </a:fld>
            <a:endParaRPr lang="en-US" dirty="0"/>
          </a:p>
        </p:txBody>
      </p:sp>
    </p:spTree>
    <p:extLst>
      <p:ext uri="{BB962C8B-B14F-4D97-AF65-F5344CB8AC3E}">
        <p14:creationId xmlns:p14="http://schemas.microsoft.com/office/powerpoint/2010/main" val="3418061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19</a:t>
            </a:fld>
            <a:endParaRPr lang="en-US" dirty="0"/>
          </a:p>
        </p:txBody>
      </p:sp>
    </p:spTree>
    <p:extLst>
      <p:ext uri="{BB962C8B-B14F-4D97-AF65-F5344CB8AC3E}">
        <p14:creationId xmlns:p14="http://schemas.microsoft.com/office/powerpoint/2010/main" val="387711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20</a:t>
            </a:fld>
            <a:endParaRPr lang="en-US" dirty="0"/>
          </a:p>
        </p:txBody>
      </p:sp>
    </p:spTree>
    <p:extLst>
      <p:ext uri="{BB962C8B-B14F-4D97-AF65-F5344CB8AC3E}">
        <p14:creationId xmlns:p14="http://schemas.microsoft.com/office/powerpoint/2010/main" val="277817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21</a:t>
            </a:fld>
            <a:endParaRPr lang="en-US" dirty="0"/>
          </a:p>
        </p:txBody>
      </p:sp>
    </p:spTree>
    <p:extLst>
      <p:ext uri="{BB962C8B-B14F-4D97-AF65-F5344CB8AC3E}">
        <p14:creationId xmlns:p14="http://schemas.microsoft.com/office/powerpoint/2010/main" val="4109988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22</a:t>
            </a:fld>
            <a:endParaRPr lang="en-US" dirty="0"/>
          </a:p>
        </p:txBody>
      </p:sp>
    </p:spTree>
    <p:extLst>
      <p:ext uri="{BB962C8B-B14F-4D97-AF65-F5344CB8AC3E}">
        <p14:creationId xmlns:p14="http://schemas.microsoft.com/office/powerpoint/2010/main" val="1980116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23</a:t>
            </a:fld>
            <a:endParaRPr lang="en-US" dirty="0"/>
          </a:p>
        </p:txBody>
      </p:sp>
    </p:spTree>
    <p:extLst>
      <p:ext uri="{BB962C8B-B14F-4D97-AF65-F5344CB8AC3E}">
        <p14:creationId xmlns:p14="http://schemas.microsoft.com/office/powerpoint/2010/main" val="3106856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24</a:t>
            </a:fld>
            <a:endParaRPr lang="en-US" dirty="0"/>
          </a:p>
        </p:txBody>
      </p:sp>
    </p:spTree>
    <p:extLst>
      <p:ext uri="{BB962C8B-B14F-4D97-AF65-F5344CB8AC3E}">
        <p14:creationId xmlns:p14="http://schemas.microsoft.com/office/powerpoint/2010/main" val="1617620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25</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559691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051015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364992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397138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1021694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69879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7/31/2025</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7/31/2025</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178056" y="1975765"/>
            <a:ext cx="5849121" cy="923330"/>
          </a:xfrm>
          <a:prstGeom prst="rect">
            <a:avLst/>
          </a:prstGeom>
          <a:noFill/>
        </p:spPr>
        <p:txBody>
          <a:bodyPr wrap="square" lIns="0" tIns="0" rIns="0" bIns="0" rtlCol="0">
            <a:spAutoFit/>
          </a:bodyPr>
          <a:lstStyle/>
          <a:p>
            <a:r>
              <a:rPr lang="en-US" sz="3000" b="1" dirty="0">
                <a:solidFill>
                  <a:srgbClr val="002060"/>
                </a:solidFill>
                <a:latin typeface="Segoe UIFuture of Artificial Intelligence:"/>
                <a:cs typeface="Segoe UI" panose="020B0502040204020203" pitchFamily="34" charset="0"/>
              </a:rPr>
              <a:t>Future of Artificial Intelligence:</a:t>
            </a:r>
          </a:p>
          <a:p>
            <a:r>
              <a:rPr lang="en-US" sz="3000" b="1" dirty="0">
                <a:solidFill>
                  <a:srgbClr val="002060"/>
                </a:solidFill>
                <a:latin typeface="Segoe UIFuture of Artificial Intelligence:"/>
                <a:cs typeface="Segoe UI" panose="020B0502040204020203" pitchFamily="34" charset="0"/>
              </a:rPr>
              <a:t>Opportunities and Challenges</a:t>
            </a:r>
          </a:p>
        </p:txBody>
      </p:sp>
      <p:sp>
        <p:nvSpPr>
          <p:cNvPr id="55" name="Rectangle 54">
            <a:extLst>
              <a:ext uri="{FF2B5EF4-FFF2-40B4-BE49-F238E27FC236}">
                <a16:creationId xmlns:a16="http://schemas.microsoft.com/office/drawing/2014/main" id="{6BBBCB2E-F413-4381-8378-02FDC20EA4F6}"/>
              </a:ext>
            </a:extLst>
          </p:cNvPr>
          <p:cNvSpPr/>
          <p:nvPr/>
        </p:nvSpPr>
        <p:spPr>
          <a:xfrm>
            <a:off x="300807" y="3575448"/>
            <a:ext cx="4886938" cy="1231106"/>
          </a:xfrm>
          <a:prstGeom prst="rect">
            <a:avLst/>
          </a:prstGeom>
        </p:spPr>
        <p:txBody>
          <a:bodyPr wrap="square" lIns="0" tIns="0" rIns="0" bIns="0">
            <a:spAutoFit/>
          </a:bodyPr>
          <a:lstStyle/>
          <a:p>
            <a:r>
              <a:rPr lang="en-GB" sz="2000" dirty="0">
                <a:solidFill>
                  <a:srgbClr val="002060"/>
                </a:solidFill>
                <a:latin typeface="Segoe UIFuture of Artificial Intelligence:"/>
              </a:rPr>
              <a:t>Roa Jaser - 202112142</a:t>
            </a:r>
          </a:p>
          <a:p>
            <a:r>
              <a:rPr lang="en-GB" sz="2000" dirty="0">
                <a:solidFill>
                  <a:srgbClr val="002060"/>
                </a:solidFill>
                <a:latin typeface="Segoe UIFuture of Artificial Intelligence:"/>
              </a:rPr>
              <a:t>Sama Sammar - 202110795</a:t>
            </a:r>
          </a:p>
          <a:p>
            <a:r>
              <a:rPr lang="en-GB" sz="2000" dirty="0">
                <a:solidFill>
                  <a:srgbClr val="002060"/>
                </a:solidFill>
                <a:latin typeface="Segoe UIFuture of Artificial Intelligence:"/>
              </a:rPr>
              <a:t>Yara Rabaia – 202110451</a:t>
            </a:r>
          </a:p>
          <a:p>
            <a:r>
              <a:rPr lang="en-GB" sz="2000" dirty="0">
                <a:solidFill>
                  <a:srgbClr val="002060"/>
                </a:solidFill>
                <a:latin typeface="Segoe UIFuture of Artificial Intelligence:"/>
              </a:rPr>
              <a:t>Mohammad Daraghmeh - 202112282</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6134756"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4" name="صورة 4">
            <a:extLst>
              <a:ext uri="{FF2B5EF4-FFF2-40B4-BE49-F238E27FC236}">
                <a16:creationId xmlns:a16="http://schemas.microsoft.com/office/drawing/2014/main" id="{F8C67CAF-39EB-2913-F66E-0D0102F2F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 y="0"/>
            <a:ext cx="4472778" cy="1607574"/>
          </a:xfrm>
          <a:prstGeom prst="rect">
            <a:avLst/>
          </a:prstGeom>
        </p:spPr>
      </p:pic>
    </p:spTree>
    <p:extLst>
      <p:ext uri="{BB962C8B-B14F-4D97-AF65-F5344CB8AC3E}">
        <p14:creationId xmlns:p14="http://schemas.microsoft.com/office/powerpoint/2010/main" val="325435632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50804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675439DF-B4EF-EF7C-F4D7-1D459DB692D9}"/>
              </a:ext>
            </a:extLst>
          </p:cNvPr>
          <p:cNvSpPr txBox="1"/>
          <p:nvPr/>
        </p:nvSpPr>
        <p:spPr>
          <a:xfrm>
            <a:off x="4495800" y="723900"/>
            <a:ext cx="6934200" cy="1323439"/>
          </a:xfrm>
          <a:prstGeom prst="rect">
            <a:avLst/>
          </a:prstGeom>
          <a:noFill/>
        </p:spPr>
        <p:txBody>
          <a:bodyPr wrap="square" rtlCol="1">
            <a:spAutoFit/>
          </a:bodyPr>
          <a:lstStyle/>
          <a:p>
            <a:r>
              <a:rPr lang="en-US" sz="4000" b="1" dirty="0">
                <a:solidFill>
                  <a:srgbClr val="002060"/>
                </a:solidFill>
                <a:latin typeface="Segoe UIFuture of Artificial Intelligence:"/>
              </a:rPr>
              <a:t>Opportunities Enabled by AI Algorithms</a:t>
            </a:r>
            <a:endParaRPr lang="ar-MA" sz="4000" b="1" dirty="0">
              <a:solidFill>
                <a:srgbClr val="002060"/>
              </a:solidFill>
              <a:latin typeface="Segoe UIFuture of Artificial Intelligence:"/>
            </a:endParaRPr>
          </a:p>
        </p:txBody>
      </p:sp>
      <p:sp>
        <p:nvSpPr>
          <p:cNvPr id="6" name="TextBox 5">
            <a:extLst>
              <a:ext uri="{FF2B5EF4-FFF2-40B4-BE49-F238E27FC236}">
                <a16:creationId xmlns:a16="http://schemas.microsoft.com/office/drawing/2014/main" id="{B7CB09BD-42F4-0005-82BC-6CFE7A23834F}"/>
              </a:ext>
            </a:extLst>
          </p:cNvPr>
          <p:cNvSpPr txBox="1"/>
          <p:nvPr/>
        </p:nvSpPr>
        <p:spPr>
          <a:xfrm>
            <a:off x="4705350" y="2095500"/>
            <a:ext cx="7124700" cy="2015936"/>
          </a:xfrm>
          <a:prstGeom prst="rect">
            <a:avLst/>
          </a:prstGeom>
          <a:noFill/>
        </p:spPr>
        <p:txBody>
          <a:bodyPr wrap="square" rtlCol="1">
            <a:spAutoFit/>
          </a:bodyPr>
          <a:lstStyle/>
          <a:p>
            <a:r>
              <a:rPr lang="en-US" sz="2500" dirty="0">
                <a:solidFill>
                  <a:srgbClr val="002060"/>
                </a:solidFill>
                <a:latin typeface="Segoe UIFuture of Artificial Intelligence:"/>
              </a:rPr>
              <a:t>Increased productivity and efficiency.</a:t>
            </a:r>
          </a:p>
          <a:p>
            <a:r>
              <a:rPr lang="en-US" sz="2500" dirty="0">
                <a:solidFill>
                  <a:srgbClr val="002060"/>
                </a:solidFill>
                <a:latin typeface="Segoe UIFuture of Artificial Intelligence:"/>
              </a:rPr>
              <a:t>New business models and innovations.</a:t>
            </a:r>
          </a:p>
          <a:p>
            <a:r>
              <a:rPr lang="en-US" sz="2500" dirty="0">
                <a:solidFill>
                  <a:srgbClr val="002060"/>
                </a:solidFill>
                <a:latin typeface="Segoe UIFuture of Artificial Intelligence:"/>
              </a:rPr>
              <a:t>Enhanced scientific research and data analysis.</a:t>
            </a:r>
          </a:p>
          <a:p>
            <a:r>
              <a:rPr lang="en-US" sz="2500" dirty="0">
                <a:solidFill>
                  <a:srgbClr val="002060"/>
                </a:solidFill>
                <a:latin typeface="Segoe UIFuture of Artificial Intelligence:"/>
              </a:rPr>
              <a:t>Better services in healthcare, education, and urban planning.</a:t>
            </a:r>
          </a:p>
        </p:txBody>
      </p:sp>
    </p:spTree>
    <p:extLst>
      <p:ext uri="{BB962C8B-B14F-4D97-AF65-F5344CB8AC3E}">
        <p14:creationId xmlns:p14="http://schemas.microsoft.com/office/powerpoint/2010/main" val="2557214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387683"/>
            <a:ext cx="7301736" cy="615553"/>
          </a:xfrm>
          <a:prstGeom prst="rect">
            <a:avLst/>
          </a:prstGeom>
          <a:noFill/>
        </p:spPr>
        <p:txBody>
          <a:bodyPr wrap="square" lIns="0" tIns="0" rIns="0" bIns="0" rtlCol="0">
            <a:spAutoFit/>
          </a:bodyPr>
          <a:lstStyle/>
          <a:p>
            <a:r>
              <a:rPr lang="en-GB" sz="4000" b="1" dirty="0">
                <a:solidFill>
                  <a:srgbClr val="002060"/>
                </a:solidFill>
                <a:latin typeface="Segoe UIFuture of Artificial Intelligence:"/>
              </a:rPr>
              <a:t>Challenges and Risks</a:t>
            </a: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773250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1504950"/>
            <a:ext cx="7606536" cy="1631216"/>
          </a:xfrm>
          <a:prstGeom prst="rect">
            <a:avLst/>
          </a:prstGeom>
          <a:noFill/>
        </p:spPr>
        <p:txBody>
          <a:bodyPr wrap="square" rtlCol="1">
            <a:spAutoFit/>
          </a:bodyPr>
          <a:lstStyle/>
          <a:p>
            <a:r>
              <a:rPr lang="en-US" sz="2500" dirty="0">
                <a:latin typeface="Segoe UIFuture of Artificial Intelligence:"/>
              </a:rPr>
              <a:t>Bias in algorithmic decisions.</a:t>
            </a:r>
          </a:p>
          <a:p>
            <a:r>
              <a:rPr lang="en-US" sz="2500" dirty="0">
                <a:latin typeface="Segoe UIFuture of Artificial Intelligence:"/>
              </a:rPr>
              <a:t>Lack of transparency (black-box problem).</a:t>
            </a:r>
          </a:p>
          <a:p>
            <a:r>
              <a:rPr lang="en-US" sz="2500" dirty="0">
                <a:latin typeface="Segoe UIFuture of Artificial Intelligence:"/>
              </a:rPr>
              <a:t>Job displacement due to automation.</a:t>
            </a:r>
          </a:p>
          <a:p>
            <a:r>
              <a:rPr lang="en-US" sz="2500" dirty="0">
                <a:latin typeface="Segoe UIFuture of Artificial Intelligence:"/>
              </a:rPr>
              <a:t>Privacy concerns and misuse of data.</a:t>
            </a:r>
          </a:p>
        </p:txBody>
      </p:sp>
    </p:spTree>
    <p:extLst>
      <p:ext uri="{BB962C8B-B14F-4D97-AF65-F5344CB8AC3E}">
        <p14:creationId xmlns:p14="http://schemas.microsoft.com/office/powerpoint/2010/main" val="154250295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50804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675439DF-B4EF-EF7C-F4D7-1D459DB692D9}"/>
              </a:ext>
            </a:extLst>
          </p:cNvPr>
          <p:cNvSpPr txBox="1"/>
          <p:nvPr/>
        </p:nvSpPr>
        <p:spPr>
          <a:xfrm>
            <a:off x="4495800" y="723900"/>
            <a:ext cx="6934200" cy="1323439"/>
          </a:xfrm>
          <a:prstGeom prst="rect">
            <a:avLst/>
          </a:prstGeom>
          <a:noFill/>
        </p:spPr>
        <p:txBody>
          <a:bodyPr wrap="square" rtlCol="1">
            <a:spAutoFit/>
          </a:bodyPr>
          <a:lstStyle/>
          <a:p>
            <a:r>
              <a:rPr lang="en-GB" sz="4000" b="1" dirty="0">
                <a:solidFill>
                  <a:srgbClr val="002060"/>
                </a:solidFill>
                <a:latin typeface="Segoe UIFuture of Artificial Intelligence:"/>
              </a:rPr>
              <a:t>Understanding AI Algorithms</a:t>
            </a:r>
            <a:endParaRPr lang="ar-MA" sz="4000" b="1" dirty="0">
              <a:solidFill>
                <a:srgbClr val="002060"/>
              </a:solidFill>
              <a:latin typeface="Segoe UIFuture of Artificial Intelligence:"/>
            </a:endParaRPr>
          </a:p>
        </p:txBody>
      </p:sp>
      <p:sp>
        <p:nvSpPr>
          <p:cNvPr id="6" name="TextBox 5">
            <a:extLst>
              <a:ext uri="{FF2B5EF4-FFF2-40B4-BE49-F238E27FC236}">
                <a16:creationId xmlns:a16="http://schemas.microsoft.com/office/drawing/2014/main" id="{B7CB09BD-42F4-0005-82BC-6CFE7A23834F}"/>
              </a:ext>
            </a:extLst>
          </p:cNvPr>
          <p:cNvSpPr txBox="1"/>
          <p:nvPr/>
        </p:nvSpPr>
        <p:spPr>
          <a:xfrm>
            <a:off x="4705350" y="2095500"/>
            <a:ext cx="7124700" cy="2785378"/>
          </a:xfrm>
          <a:prstGeom prst="rect">
            <a:avLst/>
          </a:prstGeom>
          <a:noFill/>
        </p:spPr>
        <p:txBody>
          <a:bodyPr wrap="square" rtlCol="1">
            <a:spAutoFit/>
          </a:bodyPr>
          <a:lstStyle/>
          <a:p>
            <a:r>
              <a:rPr lang="en-US" sz="2500" dirty="0">
                <a:solidFill>
                  <a:srgbClr val="002060"/>
                </a:solidFill>
                <a:latin typeface="Segoe UIFuture of Artificial Intelligence:"/>
              </a:rPr>
              <a:t>AI algorithms are step-by-step instructions that guide machines in learning, reasoning, and making decisions.</a:t>
            </a:r>
          </a:p>
          <a:p>
            <a:r>
              <a:rPr lang="en-US" sz="2500" dirty="0">
                <a:solidFill>
                  <a:srgbClr val="002060"/>
                </a:solidFill>
                <a:latin typeface="Segoe UIFuture of Artificial Intelligence:"/>
              </a:rPr>
              <a:t>They mimic human cognitive functions by analyzing large datasets and identifying patterns.</a:t>
            </a:r>
          </a:p>
          <a:p>
            <a:r>
              <a:rPr lang="en-US" sz="2500" dirty="0">
                <a:solidFill>
                  <a:srgbClr val="002060"/>
                </a:solidFill>
                <a:latin typeface="Segoe UIFuture of Artificial Intelligence:"/>
              </a:rPr>
              <a:t>Their strength lies in adaptability, scalability, and speed of computation.</a:t>
            </a:r>
          </a:p>
        </p:txBody>
      </p:sp>
    </p:spTree>
    <p:extLst>
      <p:ext uri="{BB962C8B-B14F-4D97-AF65-F5344CB8AC3E}">
        <p14:creationId xmlns:p14="http://schemas.microsoft.com/office/powerpoint/2010/main" val="23987721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387683"/>
            <a:ext cx="6958836" cy="1231106"/>
          </a:xfrm>
          <a:prstGeom prst="rect">
            <a:avLst/>
          </a:prstGeom>
          <a:noFill/>
        </p:spPr>
        <p:txBody>
          <a:bodyPr wrap="square" lIns="0" tIns="0" rIns="0" bIns="0" rtlCol="0">
            <a:spAutoFit/>
          </a:bodyPr>
          <a:lstStyle/>
          <a:p>
            <a:r>
              <a:rPr lang="en-US" sz="4000" b="1" dirty="0">
                <a:solidFill>
                  <a:srgbClr val="002060"/>
                </a:solidFill>
                <a:latin typeface="Segoe UIFuture of Artificial Intelligence:"/>
              </a:rPr>
              <a:t>Mitigation Strategies: Addressing the Risks</a:t>
            </a: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773250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1924050"/>
            <a:ext cx="7606536" cy="3939540"/>
          </a:xfrm>
          <a:prstGeom prst="rect">
            <a:avLst/>
          </a:prstGeom>
          <a:noFill/>
        </p:spPr>
        <p:txBody>
          <a:bodyPr wrap="square" rtlCol="1">
            <a:spAutoFit/>
          </a:bodyPr>
          <a:lstStyle/>
          <a:p>
            <a:r>
              <a:rPr lang="en-GB" sz="2500" dirty="0">
                <a:solidFill>
                  <a:srgbClr val="002060"/>
                </a:solidFill>
                <a:latin typeface="Segoe UIFuture of Artificial Intelligence:"/>
              </a:rPr>
              <a:t>1. Fairness &amp; Bias Audits – Ensure equitable algorithm outcomes.</a:t>
            </a:r>
          </a:p>
          <a:p>
            <a:r>
              <a:rPr lang="en-GB" sz="2500" dirty="0">
                <a:solidFill>
                  <a:srgbClr val="002060"/>
                </a:solidFill>
                <a:latin typeface="Segoe UIFuture of Artificial Intelligence:"/>
              </a:rPr>
              <a:t>2. Explainable AI – Make algorithm decisions understandable.</a:t>
            </a:r>
          </a:p>
          <a:p>
            <a:r>
              <a:rPr lang="en-GB" sz="2500" dirty="0">
                <a:solidFill>
                  <a:srgbClr val="002060"/>
                </a:solidFill>
                <a:latin typeface="Segoe UIFuture of Artificial Intelligence:"/>
              </a:rPr>
              <a:t>3. Data Governance – Protect user data and ensure ethical use.</a:t>
            </a:r>
          </a:p>
          <a:p>
            <a:r>
              <a:rPr lang="en-GB" sz="2500" dirty="0">
                <a:solidFill>
                  <a:srgbClr val="002060"/>
                </a:solidFill>
                <a:latin typeface="Segoe UIFuture of Artificial Intelligence:"/>
              </a:rPr>
              <a:t>4. Human-in-the-loop – Keep human oversight in critical decisions.</a:t>
            </a:r>
          </a:p>
          <a:p>
            <a:r>
              <a:rPr lang="en-GB" sz="2500" dirty="0">
                <a:solidFill>
                  <a:srgbClr val="002060"/>
                </a:solidFill>
                <a:latin typeface="Segoe UIFuture of Artificial Intelligence:"/>
              </a:rPr>
              <a:t>5. Regulation – Develop legal frameworks for responsible AI use.</a:t>
            </a:r>
          </a:p>
        </p:txBody>
      </p:sp>
    </p:spTree>
    <p:extLst>
      <p:ext uri="{BB962C8B-B14F-4D97-AF65-F5344CB8AC3E}">
        <p14:creationId xmlns:p14="http://schemas.microsoft.com/office/powerpoint/2010/main" val="4234136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50804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675439DF-B4EF-EF7C-F4D7-1D459DB692D9}"/>
              </a:ext>
            </a:extLst>
          </p:cNvPr>
          <p:cNvSpPr txBox="1"/>
          <p:nvPr/>
        </p:nvSpPr>
        <p:spPr>
          <a:xfrm>
            <a:off x="4495800" y="723900"/>
            <a:ext cx="6934200" cy="707886"/>
          </a:xfrm>
          <a:prstGeom prst="rect">
            <a:avLst/>
          </a:prstGeom>
          <a:noFill/>
        </p:spPr>
        <p:txBody>
          <a:bodyPr wrap="square" rtlCol="1">
            <a:spAutoFit/>
          </a:bodyPr>
          <a:lstStyle/>
          <a:p>
            <a:r>
              <a:rPr lang="en-GB" sz="4000" b="1" dirty="0">
                <a:solidFill>
                  <a:srgbClr val="002060"/>
                </a:solidFill>
                <a:latin typeface="Segoe UIFuture of Artificial Intelligence:"/>
              </a:rPr>
              <a:t>Vision for the Future</a:t>
            </a:r>
            <a:endParaRPr lang="ar-MA" sz="4000" b="1" dirty="0">
              <a:solidFill>
                <a:srgbClr val="002060"/>
              </a:solidFill>
              <a:latin typeface="Segoe UIFuture of Artificial Intelligence:"/>
            </a:endParaRPr>
          </a:p>
        </p:txBody>
      </p:sp>
      <p:sp>
        <p:nvSpPr>
          <p:cNvPr id="6" name="TextBox 5">
            <a:extLst>
              <a:ext uri="{FF2B5EF4-FFF2-40B4-BE49-F238E27FC236}">
                <a16:creationId xmlns:a16="http://schemas.microsoft.com/office/drawing/2014/main" id="{B7CB09BD-42F4-0005-82BC-6CFE7A23834F}"/>
              </a:ext>
            </a:extLst>
          </p:cNvPr>
          <p:cNvSpPr txBox="1"/>
          <p:nvPr/>
        </p:nvSpPr>
        <p:spPr>
          <a:xfrm>
            <a:off x="4705350" y="2095500"/>
            <a:ext cx="7124700" cy="2015936"/>
          </a:xfrm>
          <a:prstGeom prst="rect">
            <a:avLst/>
          </a:prstGeom>
          <a:noFill/>
        </p:spPr>
        <p:txBody>
          <a:bodyPr wrap="square" rtlCol="1">
            <a:spAutoFit/>
          </a:bodyPr>
          <a:lstStyle/>
          <a:p>
            <a:r>
              <a:rPr lang="en-US" sz="2500" dirty="0">
                <a:solidFill>
                  <a:srgbClr val="002060"/>
                </a:solidFill>
                <a:latin typeface="Segoe UIFuture of Artificial Intelligence:"/>
              </a:rPr>
              <a:t>AI algorithms will continue to transform society.</a:t>
            </a:r>
          </a:p>
          <a:p>
            <a:r>
              <a:rPr lang="en-US" sz="2500" dirty="0">
                <a:solidFill>
                  <a:srgbClr val="002060"/>
                </a:solidFill>
                <a:latin typeface="Segoe UIFuture of Artificial Intelligence:"/>
              </a:rPr>
              <a:t>Balance is needed: innovation must go hand in hand with ethical responsibility.</a:t>
            </a:r>
          </a:p>
          <a:p>
            <a:r>
              <a:rPr lang="en-US" sz="2500" dirty="0">
                <a:solidFill>
                  <a:srgbClr val="002060"/>
                </a:solidFill>
                <a:latin typeface="Segoe UIFuture of Artificial Intelligence:"/>
              </a:rPr>
              <a:t>Global collaboration is essential to develop trustworthy, inclusive AI systems.</a:t>
            </a:r>
          </a:p>
        </p:txBody>
      </p:sp>
    </p:spTree>
    <p:extLst>
      <p:ext uri="{BB962C8B-B14F-4D97-AF65-F5344CB8AC3E}">
        <p14:creationId xmlns:p14="http://schemas.microsoft.com/office/powerpoint/2010/main" val="312116561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387683"/>
            <a:ext cx="7301736" cy="615553"/>
          </a:xfrm>
          <a:prstGeom prst="rect">
            <a:avLst/>
          </a:prstGeom>
          <a:noFill/>
        </p:spPr>
        <p:txBody>
          <a:bodyPr wrap="square" lIns="0" tIns="0" rIns="0" bIns="0" rtlCol="0">
            <a:spAutoFit/>
          </a:bodyPr>
          <a:lstStyle/>
          <a:p>
            <a:r>
              <a:rPr lang="en-GB" sz="4000" b="1" dirty="0">
                <a:solidFill>
                  <a:srgbClr val="002060"/>
                </a:solidFill>
                <a:latin typeface="Segoe UIFuture of Artificial Intelligence:"/>
              </a:rPr>
              <a:t>Conclusion</a:t>
            </a: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773250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1504950"/>
            <a:ext cx="7606536" cy="1631216"/>
          </a:xfrm>
          <a:prstGeom prst="rect">
            <a:avLst/>
          </a:prstGeom>
          <a:noFill/>
        </p:spPr>
        <p:txBody>
          <a:bodyPr wrap="square" rtlCol="1">
            <a:spAutoFit/>
          </a:bodyPr>
          <a:lstStyle/>
          <a:p>
            <a:r>
              <a:rPr lang="en-US" sz="2500" b="1" dirty="0">
                <a:solidFill>
                  <a:srgbClr val="002060"/>
                </a:solidFill>
                <a:latin typeface="Segoe UIFuture of Artificial Intelligence:"/>
              </a:rPr>
              <a:t>AI algorithms are not just technical tools—they shape our economy, values, and daily life.</a:t>
            </a:r>
          </a:p>
          <a:p>
            <a:r>
              <a:rPr lang="en-US" sz="2500" b="1" dirty="0">
                <a:solidFill>
                  <a:srgbClr val="002060"/>
                </a:solidFill>
                <a:latin typeface="Segoe UIFuture of Artificial Intelligence:"/>
              </a:rPr>
              <a:t>By understanding their power and limits, we can harness AI for a better, fairer future.</a:t>
            </a:r>
          </a:p>
        </p:txBody>
      </p:sp>
    </p:spTree>
    <p:extLst>
      <p:ext uri="{BB962C8B-B14F-4D97-AF65-F5344CB8AC3E}">
        <p14:creationId xmlns:p14="http://schemas.microsoft.com/office/powerpoint/2010/main" val="386381660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525099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675439DF-B4EF-EF7C-F4D7-1D459DB692D9}"/>
              </a:ext>
            </a:extLst>
          </p:cNvPr>
          <p:cNvSpPr txBox="1"/>
          <p:nvPr/>
        </p:nvSpPr>
        <p:spPr>
          <a:xfrm>
            <a:off x="4495800" y="723900"/>
            <a:ext cx="6934200" cy="707886"/>
          </a:xfrm>
          <a:prstGeom prst="rect">
            <a:avLst/>
          </a:prstGeom>
          <a:noFill/>
        </p:spPr>
        <p:txBody>
          <a:bodyPr wrap="square" rtlCol="1">
            <a:spAutoFit/>
          </a:bodyPr>
          <a:lstStyle/>
          <a:p>
            <a:r>
              <a:rPr lang="en-US" sz="4000" b="1" dirty="0">
                <a:solidFill>
                  <a:srgbClr val="002060"/>
                </a:solidFill>
                <a:effectLst/>
                <a:latin typeface="Segoe UIFuture of Artificial Intelligence:"/>
                <a:ea typeface="Calibri" panose="020F0502020204030204" pitchFamily="34" charset="0"/>
                <a:cs typeface="Arial" panose="020B0604020202020204" pitchFamily="34" charset="0"/>
              </a:rPr>
              <a:t>Real-life Applications of AI</a:t>
            </a:r>
            <a:endParaRPr lang="ar-MA" sz="4000" b="1" dirty="0">
              <a:solidFill>
                <a:srgbClr val="002060"/>
              </a:solidFill>
              <a:latin typeface="Segoe UIFuture of Artificial Intelligence:"/>
            </a:endParaRPr>
          </a:p>
        </p:txBody>
      </p:sp>
      <p:sp>
        <p:nvSpPr>
          <p:cNvPr id="6" name="TextBox 5">
            <a:extLst>
              <a:ext uri="{FF2B5EF4-FFF2-40B4-BE49-F238E27FC236}">
                <a16:creationId xmlns:a16="http://schemas.microsoft.com/office/drawing/2014/main" id="{B7CB09BD-42F4-0005-82BC-6CFE7A23834F}"/>
              </a:ext>
            </a:extLst>
          </p:cNvPr>
          <p:cNvSpPr txBox="1"/>
          <p:nvPr/>
        </p:nvSpPr>
        <p:spPr>
          <a:xfrm>
            <a:off x="4705350" y="1809750"/>
            <a:ext cx="7124700" cy="5012591"/>
          </a:xfrm>
          <a:prstGeom prst="rect">
            <a:avLst/>
          </a:prstGeom>
          <a:noFill/>
        </p:spPr>
        <p:txBody>
          <a:bodyPr wrap="square" rtlCol="1">
            <a:spAutoFit/>
          </a:bodyPr>
          <a:lstStyle/>
          <a:p>
            <a:pPr marL="342900" lvl="0" indent="-342900" algn="l" rtl="0">
              <a:lnSpc>
                <a:spcPct val="107000"/>
              </a:lnSpc>
              <a:spcAft>
                <a:spcPts val="800"/>
              </a:spcAft>
              <a:buFont typeface="Symbol" panose="05050102010706020507" pitchFamily="18" charset="2"/>
              <a:buChar char=""/>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Voice Assistants: Help with reminders, searches, and controlling smart devices.</a:t>
            </a:r>
          </a:p>
          <a:p>
            <a:pPr marL="342900" lvl="0" indent="-342900" algn="l">
              <a:lnSpc>
                <a:spcPct val="107000"/>
              </a:lnSpc>
              <a:spcAft>
                <a:spcPts val="800"/>
              </a:spcAft>
              <a:buFont typeface="Symbol" panose="05050102010706020507" pitchFamily="18" charset="2"/>
              <a:buChar char=""/>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Social Media: Recommend content and filter harmful or fake posts.</a:t>
            </a:r>
          </a:p>
          <a:p>
            <a:pPr marL="342900" lvl="0" indent="-342900" algn="l" rtl="0">
              <a:lnSpc>
                <a:spcPct val="107000"/>
              </a:lnSpc>
              <a:spcAft>
                <a:spcPts val="800"/>
              </a:spcAft>
              <a:buFont typeface="Symbol" panose="05050102010706020507" pitchFamily="18" charset="2"/>
              <a:buChar char=""/>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Healthcare: Analyze medical images (X-rays, ECG) to detect diseases early.</a:t>
            </a:r>
          </a:p>
          <a:p>
            <a:pPr marL="342900" lvl="0" indent="-342900" algn="l" rtl="0">
              <a:lnSpc>
                <a:spcPct val="107000"/>
              </a:lnSpc>
              <a:spcAft>
                <a:spcPts val="800"/>
              </a:spcAft>
              <a:buFont typeface="Symbol" panose="05050102010706020507" pitchFamily="18" charset="2"/>
              <a:buChar char=""/>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Transportation: Self-driving cars like Tesla use AI to navigate and avoid accidents.</a:t>
            </a:r>
          </a:p>
          <a:p>
            <a:pPr marL="342900" lvl="0" indent="-342900" algn="l" rtl="0">
              <a:lnSpc>
                <a:spcPct val="107000"/>
              </a:lnSpc>
              <a:spcAft>
                <a:spcPts val="800"/>
              </a:spcAft>
              <a:buFont typeface="Symbol" panose="05050102010706020507" pitchFamily="18" charset="2"/>
              <a:buChar char=""/>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Entertainment: Netflix, Spotify, and YouTube use AI to suggest what you might like based on your behavior.</a:t>
            </a:r>
          </a:p>
        </p:txBody>
      </p:sp>
      <p:pic>
        <p:nvPicPr>
          <p:cNvPr id="4" name="Picture 3">
            <a:extLst>
              <a:ext uri="{FF2B5EF4-FFF2-40B4-BE49-F238E27FC236}">
                <a16:creationId xmlns:a16="http://schemas.microsoft.com/office/drawing/2014/main" id="{A7871FB2-FE8A-AF41-E650-275B74725ABD}"/>
              </a:ext>
            </a:extLst>
          </p:cNvPr>
          <p:cNvPicPr>
            <a:picLocks noChangeAspect="1"/>
          </p:cNvPicPr>
          <p:nvPr/>
        </p:nvPicPr>
        <p:blipFill rotWithShape="1">
          <a:blip r:embed="rId3"/>
          <a:srcRect t="7820" r="1786" b="6766"/>
          <a:stretch>
            <a:fillRect/>
          </a:stretch>
        </p:blipFill>
        <p:spPr bwMode="auto">
          <a:xfrm>
            <a:off x="4010025" y="1484894"/>
            <a:ext cx="1047750" cy="1082040"/>
          </a:xfrm>
          <a:prstGeom prst="rect">
            <a:avLst/>
          </a:prstGeom>
          <a:ln>
            <a:noFill/>
          </a:ln>
          <a:extLst>
            <a:ext uri="{53640926-AAD7-44D8-BBD7-CCE9431645EC}">
              <a14:shadowObscured xmlns:a14="http://schemas.microsoft.com/office/drawing/2010/main"/>
            </a:ext>
          </a:extLst>
        </p:spPr>
      </p:pic>
      <p:pic>
        <p:nvPicPr>
          <p:cNvPr id="7" name="Picture 6" descr="A red circle with a white thumb up symbol&#10;&#10;AI-generated content may be incorrect.">
            <a:extLst>
              <a:ext uri="{FF2B5EF4-FFF2-40B4-BE49-F238E27FC236}">
                <a16:creationId xmlns:a16="http://schemas.microsoft.com/office/drawing/2014/main" id="{B37C2F99-0CED-CB6A-A585-C19E1273AD7B}"/>
              </a:ext>
            </a:extLst>
          </p:cNvPr>
          <p:cNvPicPr>
            <a:picLocks noChangeAspect="1"/>
          </p:cNvPicPr>
          <p:nvPr/>
        </p:nvPicPr>
        <p:blipFill>
          <a:blip r:embed="rId4"/>
          <a:stretch>
            <a:fillRect/>
          </a:stretch>
        </p:blipFill>
        <p:spPr>
          <a:xfrm>
            <a:off x="4068630" y="2392108"/>
            <a:ext cx="1027245" cy="1071182"/>
          </a:xfrm>
          <a:prstGeom prst="rect">
            <a:avLst/>
          </a:prstGeom>
        </p:spPr>
      </p:pic>
      <p:pic>
        <p:nvPicPr>
          <p:cNvPr id="8" name="Picture 7" descr="A blue circle with a heart and pulse line in it&#10;&#10;AI-generated content may be incorrect.">
            <a:extLst>
              <a:ext uri="{FF2B5EF4-FFF2-40B4-BE49-F238E27FC236}">
                <a16:creationId xmlns:a16="http://schemas.microsoft.com/office/drawing/2014/main" id="{E788708F-732A-752E-D405-96BFEEEA1270}"/>
              </a:ext>
            </a:extLst>
          </p:cNvPr>
          <p:cNvPicPr>
            <a:picLocks noChangeAspect="1"/>
          </p:cNvPicPr>
          <p:nvPr/>
        </p:nvPicPr>
        <p:blipFill>
          <a:blip r:embed="rId5"/>
          <a:stretch>
            <a:fillRect/>
          </a:stretch>
        </p:blipFill>
        <p:spPr>
          <a:xfrm>
            <a:off x="4078921" y="3369418"/>
            <a:ext cx="946627" cy="946627"/>
          </a:xfrm>
          <a:prstGeom prst="rect">
            <a:avLst/>
          </a:prstGeom>
        </p:spPr>
      </p:pic>
      <p:pic>
        <p:nvPicPr>
          <p:cNvPr id="9" name="Picture 8" descr="A purple circle with a white car in it&#10;&#10;AI-generated content may be incorrect.">
            <a:extLst>
              <a:ext uri="{FF2B5EF4-FFF2-40B4-BE49-F238E27FC236}">
                <a16:creationId xmlns:a16="http://schemas.microsoft.com/office/drawing/2014/main" id="{3B672F89-BE91-4FED-26AE-9D137022B512}"/>
              </a:ext>
            </a:extLst>
          </p:cNvPr>
          <p:cNvPicPr>
            <a:picLocks noChangeAspect="1"/>
          </p:cNvPicPr>
          <p:nvPr/>
        </p:nvPicPr>
        <p:blipFill>
          <a:blip r:embed="rId6"/>
          <a:stretch>
            <a:fillRect/>
          </a:stretch>
        </p:blipFill>
        <p:spPr>
          <a:xfrm>
            <a:off x="4212271" y="4265774"/>
            <a:ext cx="946627" cy="1027581"/>
          </a:xfrm>
          <a:prstGeom prst="rect">
            <a:avLst/>
          </a:prstGeom>
        </p:spPr>
      </p:pic>
      <p:pic>
        <p:nvPicPr>
          <p:cNvPr id="10" name="Picture 9" descr="A logo of a television company&#10;&#10;AI-generated content may be incorrect.">
            <a:extLst>
              <a:ext uri="{FF2B5EF4-FFF2-40B4-BE49-F238E27FC236}">
                <a16:creationId xmlns:a16="http://schemas.microsoft.com/office/drawing/2014/main" id="{349D6F55-4B83-47B7-51EB-E66D33094F1D}"/>
              </a:ext>
            </a:extLst>
          </p:cNvPr>
          <p:cNvPicPr>
            <a:picLocks noChangeAspect="1"/>
          </p:cNvPicPr>
          <p:nvPr/>
        </p:nvPicPr>
        <p:blipFill rotWithShape="1">
          <a:blip r:embed="rId7"/>
          <a:srcRect l="2862" b="-5903"/>
          <a:stretch>
            <a:fillRect/>
          </a:stretch>
        </p:blipFill>
        <p:spPr bwMode="auto">
          <a:xfrm>
            <a:off x="4297457" y="5373106"/>
            <a:ext cx="776253" cy="8898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18022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387683"/>
            <a:ext cx="7301736" cy="610167"/>
          </a:xfrm>
          <a:prstGeom prst="rect">
            <a:avLst/>
          </a:prstGeom>
          <a:noFill/>
        </p:spPr>
        <p:txBody>
          <a:bodyPr wrap="square" lIns="0" tIns="0" rIns="0" bIns="0" rtlCol="0">
            <a:spAutoFit/>
          </a:bodyPr>
          <a:lstStyle/>
          <a:p>
            <a:pPr algn="l" rtl="0">
              <a:lnSpc>
                <a:spcPct val="107000"/>
              </a:lnSpc>
              <a:spcAft>
                <a:spcPts val="800"/>
              </a:spcAft>
            </a:pPr>
            <a:r>
              <a:rPr lang="en-US" sz="4000" b="1" dirty="0">
                <a:solidFill>
                  <a:srgbClr val="002060"/>
                </a:solidFill>
                <a:effectLst/>
                <a:latin typeface="Segoe UIFuture of Artificial Intelligence:"/>
                <a:ea typeface="Calibri" panose="020F0502020204030204" pitchFamily="34" charset="0"/>
                <a:cs typeface="Arial" panose="020B0604020202020204" pitchFamily="34" charset="0"/>
              </a:rPr>
              <a:t>Other Areas Where AI Is Used</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921840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1594614" y="1504950"/>
            <a:ext cx="7606536" cy="2749151"/>
          </a:xfrm>
          <a:prstGeom prst="rect">
            <a:avLst/>
          </a:prstGeom>
          <a:noFill/>
        </p:spPr>
        <p:txBody>
          <a:bodyPr wrap="square" rtlCol="1">
            <a:spAutoFit/>
          </a:bodyPr>
          <a:lstStyle/>
          <a:p>
            <a:pPr marL="342900" lvl="0" indent="-342900" algn="l" rtl="0">
              <a:lnSpc>
                <a:spcPct val="107000"/>
              </a:lnSpc>
              <a:spcAft>
                <a:spcPts val="800"/>
              </a:spcAft>
              <a:buFont typeface="Symbol" panose="05050102010706020507" pitchFamily="18" charset="2"/>
              <a:buChar char=""/>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Education: AI customizes learning based on each student's level and pace.</a:t>
            </a:r>
          </a:p>
          <a:p>
            <a:pPr marL="342900" lvl="0" indent="-342900" algn="l" rtl="0">
              <a:lnSpc>
                <a:spcPct val="107000"/>
              </a:lnSpc>
              <a:spcAft>
                <a:spcPts val="800"/>
              </a:spcAft>
              <a:buFont typeface="Symbol" panose="05050102010706020507" pitchFamily="18" charset="2"/>
              <a:buChar char=""/>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Finance: AI detects fraud and supports smart investment decisions.</a:t>
            </a:r>
          </a:p>
          <a:p>
            <a:pPr marL="342900" lvl="0" indent="-342900" algn="l" rtl="0">
              <a:lnSpc>
                <a:spcPct val="107000"/>
              </a:lnSpc>
              <a:spcAft>
                <a:spcPts val="800"/>
              </a:spcAft>
              <a:buFont typeface="Symbol" panose="05050102010706020507" pitchFamily="18" charset="2"/>
              <a:buChar char=""/>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Customer Service: AI chatbots provide fast, 24/7 support using natural language. </a:t>
            </a:r>
          </a:p>
        </p:txBody>
      </p:sp>
      <p:pic>
        <p:nvPicPr>
          <p:cNvPr id="4" name="Picture 3">
            <a:extLst>
              <a:ext uri="{FF2B5EF4-FFF2-40B4-BE49-F238E27FC236}">
                <a16:creationId xmlns:a16="http://schemas.microsoft.com/office/drawing/2014/main" id="{452A3DDA-D69A-E838-5270-480AF26AC523}"/>
              </a:ext>
            </a:extLst>
          </p:cNvPr>
          <p:cNvPicPr>
            <a:picLocks noChangeAspect="1"/>
          </p:cNvPicPr>
          <p:nvPr/>
        </p:nvPicPr>
        <p:blipFill>
          <a:blip r:embed="rId3"/>
          <a:stretch>
            <a:fillRect/>
          </a:stretch>
        </p:blipFill>
        <p:spPr>
          <a:xfrm>
            <a:off x="1043940" y="1504950"/>
            <a:ext cx="785771" cy="783272"/>
          </a:xfrm>
          <a:prstGeom prst="rect">
            <a:avLst/>
          </a:prstGeom>
        </p:spPr>
      </p:pic>
      <p:pic>
        <p:nvPicPr>
          <p:cNvPr id="6" name="Picture 5" descr="A black and white symbol with a dollar sign in the center&#10;&#10;AI-generated content may be incorrect.">
            <a:extLst>
              <a:ext uri="{FF2B5EF4-FFF2-40B4-BE49-F238E27FC236}">
                <a16:creationId xmlns:a16="http://schemas.microsoft.com/office/drawing/2014/main" id="{79A7CCCC-98D5-F008-8099-400AAA301ECD}"/>
              </a:ext>
            </a:extLst>
          </p:cNvPr>
          <p:cNvPicPr>
            <a:picLocks noChangeAspect="1"/>
          </p:cNvPicPr>
          <p:nvPr/>
        </p:nvPicPr>
        <p:blipFill>
          <a:blip r:embed="rId4"/>
          <a:stretch>
            <a:fillRect/>
          </a:stretch>
        </p:blipFill>
        <p:spPr>
          <a:xfrm>
            <a:off x="835678" y="2391839"/>
            <a:ext cx="994033" cy="994033"/>
          </a:xfrm>
          <a:prstGeom prst="rect">
            <a:avLst/>
          </a:prstGeom>
        </p:spPr>
      </p:pic>
      <p:pic>
        <p:nvPicPr>
          <p:cNvPr id="7" name="Picture 6">
            <a:extLst>
              <a:ext uri="{FF2B5EF4-FFF2-40B4-BE49-F238E27FC236}">
                <a16:creationId xmlns:a16="http://schemas.microsoft.com/office/drawing/2014/main" id="{6C183598-697A-13FA-901B-F149524E48DC}"/>
              </a:ext>
            </a:extLst>
          </p:cNvPr>
          <p:cNvPicPr>
            <a:picLocks noChangeAspect="1"/>
          </p:cNvPicPr>
          <p:nvPr/>
        </p:nvPicPr>
        <p:blipFill>
          <a:blip r:embed="rId5"/>
          <a:stretch>
            <a:fillRect/>
          </a:stretch>
        </p:blipFill>
        <p:spPr>
          <a:xfrm>
            <a:off x="842939" y="3489489"/>
            <a:ext cx="1051789" cy="792062"/>
          </a:xfrm>
          <a:prstGeom prst="rect">
            <a:avLst/>
          </a:prstGeom>
        </p:spPr>
      </p:pic>
    </p:spTree>
    <p:extLst>
      <p:ext uri="{BB962C8B-B14F-4D97-AF65-F5344CB8AC3E}">
        <p14:creationId xmlns:p14="http://schemas.microsoft.com/office/powerpoint/2010/main" val="2901299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549864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675439DF-B4EF-EF7C-F4D7-1D459DB692D9}"/>
              </a:ext>
            </a:extLst>
          </p:cNvPr>
          <p:cNvSpPr txBox="1"/>
          <p:nvPr/>
        </p:nvSpPr>
        <p:spPr>
          <a:xfrm>
            <a:off x="2209800" y="723900"/>
            <a:ext cx="9982200" cy="702500"/>
          </a:xfrm>
          <a:prstGeom prst="rect">
            <a:avLst/>
          </a:prstGeom>
          <a:noFill/>
        </p:spPr>
        <p:txBody>
          <a:bodyPr wrap="square" rtlCol="1">
            <a:spAutoFit/>
          </a:bodyPr>
          <a:lstStyle/>
          <a:p>
            <a:pPr marL="457200" algn="just" rtl="0">
              <a:lnSpc>
                <a:spcPct val="107000"/>
              </a:lnSpc>
              <a:spcAft>
                <a:spcPts val="800"/>
              </a:spcAft>
            </a:pPr>
            <a:r>
              <a:rPr lang="en-US" sz="4000" b="1" dirty="0">
                <a:solidFill>
                  <a:srgbClr val="002060"/>
                </a:solidFill>
                <a:effectLst/>
                <a:latin typeface="Segoe UIFuture of Artificial Intelligence:"/>
                <a:ea typeface="Calibri" panose="020F0502020204030204" pitchFamily="34" charset="0"/>
                <a:cs typeface="Arial" panose="020B0604020202020204" pitchFamily="34" charset="0"/>
              </a:rPr>
              <a:t>Recommendations for the Future of AI</a:t>
            </a:r>
          </a:p>
        </p:txBody>
      </p:sp>
      <p:sp>
        <p:nvSpPr>
          <p:cNvPr id="6" name="TextBox 5">
            <a:extLst>
              <a:ext uri="{FF2B5EF4-FFF2-40B4-BE49-F238E27FC236}">
                <a16:creationId xmlns:a16="http://schemas.microsoft.com/office/drawing/2014/main" id="{B7CB09BD-42F4-0005-82BC-6CFE7A23834F}"/>
              </a:ext>
            </a:extLst>
          </p:cNvPr>
          <p:cNvSpPr txBox="1"/>
          <p:nvPr/>
        </p:nvSpPr>
        <p:spPr>
          <a:xfrm>
            <a:off x="3486150" y="2095500"/>
            <a:ext cx="8343900" cy="5103128"/>
          </a:xfrm>
          <a:prstGeom prst="rect">
            <a:avLst/>
          </a:prstGeom>
          <a:noFill/>
        </p:spPr>
        <p:txBody>
          <a:bodyPr wrap="square" rtlCol="1">
            <a:spAutoFit/>
          </a:bodyPr>
          <a:lstStyle/>
          <a:p>
            <a:pPr lvl="0" algn="just" rtl="0">
              <a:lnSpc>
                <a:spcPct val="107000"/>
              </a:lnSpc>
              <a:spcAft>
                <a:spcPts val="800"/>
              </a:spcAft>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Create Clear Regulations: Governments should ensure AI is safe and ethical.</a:t>
            </a:r>
          </a:p>
          <a:p>
            <a:pPr lvl="0" algn="just" rtl="0">
              <a:lnSpc>
                <a:spcPct val="107000"/>
              </a:lnSpc>
              <a:spcAft>
                <a:spcPts val="800"/>
              </a:spcAft>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Avoid Bias in AI Systems: Developers must make algorithms fair and transparent.</a:t>
            </a:r>
          </a:p>
          <a:p>
            <a:pPr lvl="0" algn="just" rtl="0">
              <a:lnSpc>
                <a:spcPct val="107000"/>
              </a:lnSpc>
              <a:spcAft>
                <a:spcPts val="800"/>
              </a:spcAft>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Invest in Education: Teach AI and coding in schools and universities.</a:t>
            </a:r>
          </a:p>
          <a:p>
            <a:pPr lvl="0" algn="just" rtl="0">
              <a:lnSpc>
                <a:spcPct val="107000"/>
              </a:lnSpc>
              <a:spcAft>
                <a:spcPts val="800"/>
              </a:spcAft>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Use AI for Good: Focus on healthcare, environment, and public safety.</a:t>
            </a:r>
          </a:p>
          <a:p>
            <a:pPr lvl="0" algn="just" rtl="0">
              <a:lnSpc>
                <a:spcPct val="107000"/>
              </a:lnSpc>
              <a:spcAft>
                <a:spcPts val="800"/>
              </a:spcAft>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Keep Human Control: AI should support people, not replace them.</a:t>
            </a:r>
          </a:p>
          <a:p>
            <a:pPr marL="457200" algn="r" rtl="1">
              <a:lnSpc>
                <a:spcPct val="107000"/>
              </a:lnSpc>
              <a:spcAft>
                <a:spcPts val="800"/>
              </a:spcAft>
            </a:pPr>
            <a:r>
              <a:rPr lang="en-US" sz="2500" dirty="0">
                <a:solidFill>
                  <a:srgbClr val="002060"/>
                </a:solidFill>
                <a:effectLst/>
                <a:latin typeface="Segoe UIFuture of Artificial Intelligence:"/>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89088353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387683"/>
            <a:ext cx="7949436" cy="615553"/>
          </a:xfrm>
          <a:prstGeom prst="rect">
            <a:avLst/>
          </a:prstGeom>
          <a:noFill/>
        </p:spPr>
        <p:txBody>
          <a:bodyPr wrap="square" lIns="0" tIns="0" rIns="0" bIns="0" rtlCol="0">
            <a:spAutoFit/>
          </a:bodyPr>
          <a:lstStyle/>
          <a:p>
            <a:r>
              <a:rPr lang="ar-EG" sz="4000" b="1" dirty="0">
                <a:solidFill>
                  <a:srgbClr val="002060"/>
                </a:solidFill>
                <a:latin typeface="Segoe UIFuture of Artificial Intelligence:"/>
              </a:rPr>
              <a:t>Ethical and Social Considerations</a:t>
            </a: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86278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1924050"/>
            <a:ext cx="7606536" cy="2015936"/>
          </a:xfrm>
          <a:prstGeom prst="rect">
            <a:avLst/>
          </a:prstGeom>
          <a:noFill/>
        </p:spPr>
        <p:txBody>
          <a:bodyPr wrap="square" rtlCol="1">
            <a:spAutoFit/>
          </a:bodyPr>
          <a:lstStyle/>
          <a:p>
            <a:r>
              <a:rPr lang="ar-EG" sz="2500" dirty="0">
                <a:solidFill>
                  <a:srgbClr val="002060"/>
                </a:solidFill>
                <a:latin typeface="Segoe UIFuture of Artificial Intelligence:"/>
              </a:rPr>
              <a:t>AI systems often collect and analyze personal data.
There’s a risk of data leaks or being used without consent.
People must be informed about how their data is collected and used.</a:t>
            </a:r>
          </a:p>
        </p:txBody>
      </p:sp>
      <p:sp>
        <p:nvSpPr>
          <p:cNvPr id="4" name="TextBox 3">
            <a:extLst>
              <a:ext uri="{FF2B5EF4-FFF2-40B4-BE49-F238E27FC236}">
                <a16:creationId xmlns:a16="http://schemas.microsoft.com/office/drawing/2014/main" id="{6F7FA0D3-A447-BC66-DF10-195F98AEA94B}"/>
              </a:ext>
            </a:extLst>
          </p:cNvPr>
          <p:cNvSpPr txBox="1"/>
          <p:nvPr/>
        </p:nvSpPr>
        <p:spPr>
          <a:xfrm>
            <a:off x="261114" y="1485900"/>
            <a:ext cx="7053087" cy="553998"/>
          </a:xfrm>
          <a:prstGeom prst="rect">
            <a:avLst/>
          </a:prstGeom>
          <a:noFill/>
        </p:spPr>
        <p:txBody>
          <a:bodyPr wrap="square" rtlCol="1">
            <a:spAutoFit/>
          </a:bodyPr>
          <a:lstStyle/>
          <a:p>
            <a:r>
              <a:rPr lang="ar-EG" sz="3000" b="1" dirty="0">
                <a:solidFill>
                  <a:srgbClr val="002060"/>
                </a:solidFill>
                <a:latin typeface="Segoe UIFuture of Artificial Intelligence:"/>
              </a:rPr>
              <a:t> Privacy and Data Security🔐</a:t>
            </a:r>
            <a:endParaRPr lang="ar-MA" sz="3000" b="1" dirty="0">
              <a:solidFill>
                <a:srgbClr val="002060"/>
              </a:solidFill>
              <a:latin typeface="Segoe UIFuture of Artificial Intelligence:"/>
            </a:endParaRPr>
          </a:p>
        </p:txBody>
      </p:sp>
    </p:spTree>
    <p:extLst>
      <p:ext uri="{BB962C8B-B14F-4D97-AF65-F5344CB8AC3E}">
        <p14:creationId xmlns:p14="http://schemas.microsoft.com/office/powerpoint/2010/main" val="300824161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615553"/>
          </a:xfrm>
          <a:prstGeom prst="rect">
            <a:avLst/>
          </a:prstGeom>
          <a:noFill/>
        </p:spPr>
        <p:txBody>
          <a:bodyPr wrap="square" lIns="0" tIns="0" rIns="0" bIns="0" rtlCol="0">
            <a:spAutoFit/>
          </a:bodyPr>
          <a:lstStyle/>
          <a:p>
            <a:r>
              <a:rPr lang="en-GB" sz="4000" b="1" dirty="0">
                <a:solidFill>
                  <a:srgbClr val="002060"/>
                </a:solidFill>
                <a:latin typeface="Segoe UIFuture of Artificial Intelligence:"/>
              </a:rPr>
              <a:t>Introduction</a:t>
            </a:r>
            <a:endParaRPr lang="en-US" sz="4000" b="1" dirty="0">
              <a:solidFill>
                <a:srgbClr val="002060"/>
              </a:solidFill>
              <a:latin typeface="Segoe UIFuture of Artificial Intelligence:"/>
              <a:cs typeface="Segoe UI" panose="020B0502040204020203" pitchFamily="34" charset="0"/>
            </a:endParaRPr>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7507326"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5" name="TextBox 4">
            <a:extLst>
              <a:ext uri="{FF2B5EF4-FFF2-40B4-BE49-F238E27FC236}">
                <a16:creationId xmlns:a16="http://schemas.microsoft.com/office/drawing/2014/main" id="{3009CF6C-7FF2-B455-B2D6-FD21DB1922CD}"/>
              </a:ext>
            </a:extLst>
          </p:cNvPr>
          <p:cNvSpPr txBox="1"/>
          <p:nvPr/>
        </p:nvSpPr>
        <p:spPr>
          <a:xfrm>
            <a:off x="471947" y="1791824"/>
            <a:ext cx="8111997" cy="3939540"/>
          </a:xfrm>
          <a:prstGeom prst="rect">
            <a:avLst/>
          </a:prstGeom>
          <a:noFill/>
        </p:spPr>
        <p:txBody>
          <a:bodyPr wrap="square" rtlCol="1">
            <a:spAutoFit/>
          </a:bodyPr>
          <a:lstStyle/>
          <a:p>
            <a:r>
              <a:rPr lang="en-US" sz="2500" dirty="0">
                <a:solidFill>
                  <a:srgbClr val="002060"/>
                </a:solidFill>
                <a:latin typeface="Segoe UIFuture of Artificial Intelligence:"/>
              </a:rPr>
              <a:t>The world is witnessing a rapid technological revolution driven by artificial intelligence, which is no longer just a fantasy but has become an essential part of our reality. In this presentation, we explore the future of artificial intelligence, analyze the most prominent opportunities it offers, and the challenges this technology poses to societies and economies. Understanding this future is not a luxury, but a necessity to keep pace with change and contribute to shaping it in a responsible and sustainable manner.</a:t>
            </a:r>
            <a:endParaRPr lang="ar-MA" sz="2500" dirty="0">
              <a:solidFill>
                <a:srgbClr val="002060"/>
              </a:solidFill>
              <a:latin typeface="Segoe UIFuture of Artificial Intelligence:"/>
            </a:endParaRPr>
          </a:p>
        </p:txBody>
      </p:sp>
    </p:spTree>
    <p:extLst>
      <p:ext uri="{BB962C8B-B14F-4D97-AF65-F5344CB8AC3E}">
        <p14:creationId xmlns:p14="http://schemas.microsoft.com/office/powerpoint/2010/main" val="2855238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549864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675439DF-B4EF-EF7C-F4D7-1D459DB692D9}"/>
              </a:ext>
            </a:extLst>
          </p:cNvPr>
          <p:cNvSpPr txBox="1"/>
          <p:nvPr/>
        </p:nvSpPr>
        <p:spPr>
          <a:xfrm>
            <a:off x="3089754" y="1217643"/>
            <a:ext cx="9982200" cy="702500"/>
          </a:xfrm>
          <a:prstGeom prst="rect">
            <a:avLst/>
          </a:prstGeom>
          <a:noFill/>
        </p:spPr>
        <p:txBody>
          <a:bodyPr wrap="square" rtlCol="1">
            <a:spAutoFit/>
          </a:bodyPr>
          <a:lstStyle/>
          <a:p>
            <a:pPr marL="457200" algn="just" rtl="0">
              <a:lnSpc>
                <a:spcPct val="107000"/>
              </a:lnSpc>
              <a:spcAft>
                <a:spcPts val="800"/>
              </a:spcAft>
            </a:pPr>
            <a:r>
              <a:rPr lang="ar-EG" sz="4000" b="1" dirty="0">
                <a:solidFill>
                  <a:srgbClr val="002060"/>
                </a:solidFill>
                <a:latin typeface="Segoe UIFuture of Artificial Intelligence:"/>
              </a:rPr>
              <a:t> Fairness and Bias⚖️</a:t>
            </a:r>
            <a:endParaRPr lang="en-US" sz="4000" b="1" dirty="0">
              <a:solidFill>
                <a:srgbClr val="002060"/>
              </a:solidFill>
              <a:effectLst/>
              <a:latin typeface="Segoe UIFuture of Artificial Intelligence:"/>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7CB09BD-42F4-0005-82BC-6CFE7A23834F}"/>
              </a:ext>
            </a:extLst>
          </p:cNvPr>
          <p:cNvSpPr txBox="1"/>
          <p:nvPr/>
        </p:nvSpPr>
        <p:spPr>
          <a:xfrm>
            <a:off x="3486150" y="2095500"/>
            <a:ext cx="8343900" cy="1631216"/>
          </a:xfrm>
          <a:prstGeom prst="rect">
            <a:avLst/>
          </a:prstGeom>
          <a:noFill/>
        </p:spPr>
        <p:txBody>
          <a:bodyPr wrap="square" rtlCol="1">
            <a:spAutoFit/>
          </a:bodyPr>
          <a:lstStyle/>
          <a:p>
            <a:r>
              <a:rPr lang="ar-EG" sz="2500" dirty="0">
                <a:solidFill>
                  <a:srgbClr val="002060"/>
                </a:solidFill>
                <a:latin typeface="Segoe UIFuture of Artificial Intelligence:"/>
              </a:rPr>
              <a:t>AI can learn unfair patterns from biased training data.
This can lead to discrimination in hiring, policing, loans, etc.
It’s important to audit AI systems regularly to reduce bias.</a:t>
            </a:r>
          </a:p>
        </p:txBody>
      </p:sp>
    </p:spTree>
    <p:extLst>
      <p:ext uri="{BB962C8B-B14F-4D97-AF65-F5344CB8AC3E}">
        <p14:creationId xmlns:p14="http://schemas.microsoft.com/office/powerpoint/2010/main" val="11354120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495300" y="692944"/>
            <a:ext cx="9810750" cy="615553"/>
          </a:xfrm>
          <a:prstGeom prst="rect">
            <a:avLst/>
          </a:prstGeom>
          <a:noFill/>
        </p:spPr>
        <p:txBody>
          <a:bodyPr wrap="square" lIns="0" tIns="0" rIns="0" bIns="0" rtlCol="0">
            <a:spAutoFit/>
          </a:bodyPr>
          <a:lstStyle/>
          <a:p>
            <a:r>
              <a:rPr lang="ar-EG" sz="4000" b="1" dirty="0">
                <a:solidFill>
                  <a:srgbClr val="002060"/>
                </a:solidFill>
                <a:latin typeface="Segoe UIFuture of Artificial Intelligence:"/>
              </a:rPr>
              <a:t>Job Displacement and Inequality🤖</a:t>
            </a: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978990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1924050"/>
            <a:ext cx="7606536" cy="2400657"/>
          </a:xfrm>
          <a:prstGeom prst="rect">
            <a:avLst/>
          </a:prstGeom>
          <a:noFill/>
        </p:spPr>
        <p:txBody>
          <a:bodyPr wrap="square" rtlCol="1">
            <a:spAutoFit/>
          </a:bodyPr>
          <a:lstStyle/>
          <a:p>
            <a:pPr marL="0" indent="0">
              <a:buNone/>
            </a:pPr>
            <a:r>
              <a:rPr lang="ar-EG" sz="2500" dirty="0">
                <a:solidFill>
                  <a:srgbClr val="002060"/>
                </a:solidFill>
                <a:latin typeface="Segoe UIFuture of Artificial Intelligence:"/>
              </a:rPr>
              <a:t>Automation may replace low-skill or repetitive jobs.
This can increase income gaps between people with different skills.</a:t>
            </a:r>
            <a:endParaRPr lang="en-US" sz="2500" dirty="0">
              <a:solidFill>
                <a:srgbClr val="002060"/>
              </a:solidFill>
              <a:latin typeface="Segoe UIFuture of Artificial Intelligence:"/>
            </a:endParaRPr>
          </a:p>
          <a:p>
            <a:pPr marL="0" indent="0">
              <a:buNone/>
            </a:pPr>
            <a:r>
              <a:rPr lang="ar-EG" sz="2500" dirty="0">
                <a:solidFill>
                  <a:srgbClr val="002060"/>
                </a:solidFill>
                <a:latin typeface="Segoe UIFuture of Artificial Intelligence:"/>
              </a:rPr>
              <a:t>
Society must support retraining and new job opportunities.</a:t>
            </a:r>
          </a:p>
        </p:txBody>
      </p:sp>
    </p:spTree>
    <p:extLst>
      <p:ext uri="{BB962C8B-B14F-4D97-AF65-F5344CB8AC3E}">
        <p14:creationId xmlns:p14="http://schemas.microsoft.com/office/powerpoint/2010/main" val="29000548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1000720"/>
            <a:ext cx="6958836" cy="1231106"/>
          </a:xfrm>
          <a:prstGeom prst="rect">
            <a:avLst/>
          </a:prstGeom>
          <a:noFill/>
        </p:spPr>
        <p:txBody>
          <a:bodyPr wrap="square" lIns="0" tIns="0" rIns="0" bIns="0" rtlCol="0">
            <a:spAutoFit/>
          </a:bodyPr>
          <a:lstStyle/>
          <a:p>
            <a:r>
              <a:rPr lang="ar-EG" sz="4000" b="1" dirty="0">
                <a:solidFill>
                  <a:srgbClr val="002060"/>
                </a:solidFill>
                <a:latin typeface="Segoe UIFuture of Artificial Intelligence:"/>
              </a:rPr>
              <a:t>Social Impact and Trust🌍</a:t>
            </a:r>
            <a:br>
              <a:rPr lang="ar-EG" sz="4000" b="1" dirty="0">
                <a:solidFill>
                  <a:srgbClr val="002060"/>
                </a:solidFill>
                <a:latin typeface="Segoe UIFuture of Artificial Intelligence:"/>
              </a:rPr>
            </a:b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773250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1924050"/>
            <a:ext cx="7606536" cy="2400657"/>
          </a:xfrm>
          <a:prstGeom prst="rect">
            <a:avLst/>
          </a:prstGeom>
          <a:noFill/>
        </p:spPr>
        <p:txBody>
          <a:bodyPr wrap="square" rtlCol="1">
            <a:spAutoFit/>
          </a:bodyPr>
          <a:lstStyle/>
          <a:p>
            <a:pPr marL="0" indent="0">
              <a:buNone/>
            </a:pPr>
            <a:r>
              <a:rPr lang="ar-EG" sz="2500" dirty="0">
                <a:solidFill>
                  <a:srgbClr val="002060"/>
                </a:solidFill>
                <a:latin typeface="Segoe UIFuture of Artificial Intelligence:"/>
              </a:rPr>
              <a:t>AI changes how we interact with each other and with machines.
If people don’t trust AI, they may not accept its use.
Building public trust is essential.</a:t>
            </a:r>
          </a:p>
        </p:txBody>
      </p:sp>
    </p:spTree>
    <p:extLst>
      <p:ext uri="{BB962C8B-B14F-4D97-AF65-F5344CB8AC3E}">
        <p14:creationId xmlns:p14="http://schemas.microsoft.com/office/powerpoint/2010/main" val="354155178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549864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675439DF-B4EF-EF7C-F4D7-1D459DB692D9}"/>
              </a:ext>
            </a:extLst>
          </p:cNvPr>
          <p:cNvSpPr txBox="1"/>
          <p:nvPr/>
        </p:nvSpPr>
        <p:spPr>
          <a:xfrm>
            <a:off x="3089754" y="1217643"/>
            <a:ext cx="9982200" cy="702500"/>
          </a:xfrm>
          <a:prstGeom prst="rect">
            <a:avLst/>
          </a:prstGeom>
          <a:noFill/>
        </p:spPr>
        <p:txBody>
          <a:bodyPr wrap="square" rtlCol="1">
            <a:spAutoFit/>
          </a:bodyPr>
          <a:lstStyle/>
          <a:p>
            <a:pPr marL="457200" algn="just" rtl="0">
              <a:lnSpc>
                <a:spcPct val="107000"/>
              </a:lnSpc>
              <a:spcAft>
                <a:spcPts val="800"/>
              </a:spcAft>
            </a:pPr>
            <a:r>
              <a:rPr lang="en-GB" sz="4000" b="1" dirty="0">
                <a:solidFill>
                  <a:srgbClr val="002060"/>
                </a:solidFill>
                <a:latin typeface="Segoe UIFuture of Artificial Intelligence:"/>
              </a:rPr>
              <a:t>Expected Results</a:t>
            </a:r>
            <a:endParaRPr lang="en-US" sz="4000" b="1" dirty="0">
              <a:solidFill>
                <a:srgbClr val="002060"/>
              </a:solidFill>
              <a:effectLst/>
              <a:latin typeface="Segoe UIFuture of Artificial Intelligence:"/>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7CB09BD-42F4-0005-82BC-6CFE7A23834F}"/>
              </a:ext>
            </a:extLst>
          </p:cNvPr>
          <p:cNvSpPr txBox="1"/>
          <p:nvPr/>
        </p:nvSpPr>
        <p:spPr>
          <a:xfrm>
            <a:off x="3486150" y="2095500"/>
            <a:ext cx="8343900" cy="2015936"/>
          </a:xfrm>
          <a:prstGeom prst="rect">
            <a:avLst/>
          </a:prstGeom>
          <a:noFill/>
        </p:spPr>
        <p:txBody>
          <a:bodyPr wrap="square" rtlCol="1">
            <a:spAutoFit/>
          </a:bodyPr>
          <a:lstStyle/>
          <a:p>
            <a:r>
              <a:rPr lang="en-US" sz="2500" dirty="0">
                <a:solidFill>
                  <a:srgbClr val="002060"/>
                </a:solidFill>
                <a:latin typeface="Segoe UIFuture of Artificial Intelligence:"/>
              </a:rPr>
              <a:t>AI will grow in health, schools, business, and cities.</a:t>
            </a:r>
          </a:p>
          <a:p>
            <a:r>
              <a:rPr lang="en-US" sz="2500" dirty="0">
                <a:solidFill>
                  <a:srgbClr val="002060"/>
                </a:solidFill>
                <a:latin typeface="Segoe UIFuture of Artificial Intelligence:"/>
              </a:rPr>
              <a:t>•New jobs will appear. Some jobs may disappear.</a:t>
            </a:r>
          </a:p>
          <a:p>
            <a:r>
              <a:rPr lang="en-US" sz="2500" dirty="0">
                <a:solidFill>
                  <a:srgbClr val="002060"/>
                </a:solidFill>
                <a:latin typeface="Segoe UIFuture of Artificial Intelligence:"/>
              </a:rPr>
              <a:t>• New laws will protect people from AI risks.</a:t>
            </a:r>
          </a:p>
          <a:p>
            <a:r>
              <a:rPr lang="en-US" sz="2500" dirty="0">
                <a:solidFill>
                  <a:srgbClr val="002060"/>
                </a:solidFill>
                <a:latin typeface="Segoe UIFuture of Artificial Intelligence:"/>
              </a:rPr>
              <a:t>• We need training to work well with AI.</a:t>
            </a:r>
          </a:p>
          <a:p>
            <a:r>
              <a:rPr lang="en-US" sz="2500" dirty="0">
                <a:solidFill>
                  <a:srgbClr val="002060"/>
                </a:solidFill>
                <a:latin typeface="Segoe UIFuture of Artificial Intelligence:"/>
              </a:rPr>
              <a:t>• Together, we can make AI a positive part of the future.</a:t>
            </a:r>
          </a:p>
        </p:txBody>
      </p:sp>
    </p:spTree>
    <p:extLst>
      <p:ext uri="{BB962C8B-B14F-4D97-AF65-F5344CB8AC3E}">
        <p14:creationId xmlns:p14="http://schemas.microsoft.com/office/powerpoint/2010/main" val="27331554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387683"/>
            <a:ext cx="7301736" cy="615553"/>
          </a:xfrm>
          <a:prstGeom prst="rect">
            <a:avLst/>
          </a:prstGeom>
          <a:noFill/>
        </p:spPr>
        <p:txBody>
          <a:bodyPr wrap="square" lIns="0" tIns="0" rIns="0" bIns="0" rtlCol="0">
            <a:spAutoFit/>
          </a:bodyPr>
          <a:lstStyle/>
          <a:p>
            <a:r>
              <a:rPr lang="en-GB" sz="4000" b="1" dirty="0">
                <a:solidFill>
                  <a:srgbClr val="002060"/>
                </a:solidFill>
                <a:latin typeface="Segoe UIFuture of Artificial Intelligence:"/>
              </a:rPr>
              <a:t>Conclusion</a:t>
            </a: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921840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1504950"/>
            <a:ext cx="9606786" cy="5093702"/>
          </a:xfrm>
          <a:prstGeom prst="rect">
            <a:avLst/>
          </a:prstGeom>
          <a:noFill/>
        </p:spPr>
        <p:txBody>
          <a:bodyPr wrap="square" rtlCol="1">
            <a:spAutoFit/>
          </a:bodyPr>
          <a:lstStyle/>
          <a:p>
            <a:r>
              <a:rPr lang="en-US" sz="2500" dirty="0">
                <a:solidFill>
                  <a:srgbClr val="002060"/>
                </a:solidFill>
                <a:latin typeface="Segoe UIFuture of Artificial Intelligence:"/>
              </a:rPr>
              <a:t>Artificial Intelligence is a powerful and smart tool.</a:t>
            </a:r>
          </a:p>
          <a:p>
            <a:r>
              <a:rPr lang="en-US" sz="2500" dirty="0">
                <a:solidFill>
                  <a:srgbClr val="002060"/>
                </a:solidFill>
                <a:latin typeface="Segoe UIFuture of Artificial Intelligence:"/>
              </a:rPr>
              <a:t>
It has the potential to improve healthcare, education, business, and daily life.
However, AI must be used with care and proper planning.
We must design AI systems that are fair, transparent, and safe for everyone.
Clear rules and ethical guidelines are needed to guide its development.
Public awareness and education about AI are very important.
The future of AI will depend on how we choose to use and control it today.</a:t>
            </a:r>
          </a:p>
          <a:p>
            <a:pPr marL="0" indent="0">
              <a:buNone/>
            </a:pPr>
            <a:endParaRPr lang="en-US" sz="2500" dirty="0">
              <a:solidFill>
                <a:srgbClr val="002060"/>
              </a:solidFill>
              <a:latin typeface="Segoe UIFuture of Artificial Intelligence:"/>
            </a:endParaRPr>
          </a:p>
        </p:txBody>
      </p:sp>
    </p:spTree>
    <p:extLst>
      <p:ext uri="{BB962C8B-B14F-4D97-AF65-F5344CB8AC3E}">
        <p14:creationId xmlns:p14="http://schemas.microsoft.com/office/powerpoint/2010/main" val="313138872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094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675439DF-B4EF-EF7C-F4D7-1D459DB692D9}"/>
              </a:ext>
            </a:extLst>
          </p:cNvPr>
          <p:cNvSpPr txBox="1"/>
          <p:nvPr/>
        </p:nvSpPr>
        <p:spPr>
          <a:xfrm>
            <a:off x="4495800" y="723900"/>
            <a:ext cx="5448300" cy="707886"/>
          </a:xfrm>
          <a:prstGeom prst="rect">
            <a:avLst/>
          </a:prstGeom>
          <a:noFill/>
        </p:spPr>
        <p:txBody>
          <a:bodyPr wrap="square" rtlCol="1">
            <a:spAutoFit/>
          </a:bodyPr>
          <a:lstStyle/>
          <a:p>
            <a:r>
              <a:rPr lang="en-GB" sz="4000" b="1" dirty="0">
                <a:solidFill>
                  <a:srgbClr val="002060"/>
                </a:solidFill>
                <a:latin typeface="Segoe UIFuture of Artificial Intelligence:"/>
              </a:rPr>
              <a:t>Literature Review</a:t>
            </a:r>
            <a:endParaRPr lang="ar-MA" sz="4000" b="1" dirty="0">
              <a:solidFill>
                <a:srgbClr val="002060"/>
              </a:solidFill>
              <a:latin typeface="Segoe UIFuture of Artificial Intelligence:"/>
            </a:endParaRPr>
          </a:p>
        </p:txBody>
      </p:sp>
      <p:sp>
        <p:nvSpPr>
          <p:cNvPr id="6" name="TextBox 5">
            <a:extLst>
              <a:ext uri="{FF2B5EF4-FFF2-40B4-BE49-F238E27FC236}">
                <a16:creationId xmlns:a16="http://schemas.microsoft.com/office/drawing/2014/main" id="{B7CB09BD-42F4-0005-82BC-6CFE7A23834F}"/>
              </a:ext>
            </a:extLst>
          </p:cNvPr>
          <p:cNvSpPr txBox="1"/>
          <p:nvPr/>
        </p:nvSpPr>
        <p:spPr>
          <a:xfrm>
            <a:off x="4495800" y="1844917"/>
            <a:ext cx="7486650" cy="4708981"/>
          </a:xfrm>
          <a:prstGeom prst="rect">
            <a:avLst/>
          </a:prstGeom>
          <a:noFill/>
        </p:spPr>
        <p:txBody>
          <a:bodyPr wrap="square" rtlCol="1">
            <a:spAutoFit/>
          </a:bodyPr>
          <a:lstStyle/>
          <a:p>
            <a:r>
              <a:rPr lang="en-US" sz="2500" dirty="0">
                <a:solidFill>
                  <a:srgbClr val="002060"/>
                </a:solidFill>
                <a:latin typeface="Segoe UIFuture of Artificial Intelligence:"/>
              </a:rPr>
              <a:t>Studies have shown that artificial intelligence (AI) is a fundamental pillar of global digital transformation. According to a report by the McKinsey Institute, AI is expected to add more than $13 trillion to the global economy by 2030. Other research indicates that more than 70% of major companies have already begun adopting AI systems to improve efficiency and decision-making. However, some studies warn of the risks of algorithmic bias and job losses, requiring an ethical and legislative framework to keep pace with this development.</a:t>
            </a:r>
            <a:endParaRPr lang="ar-MA" sz="2500" dirty="0">
              <a:solidFill>
                <a:srgbClr val="002060"/>
              </a:solidFill>
              <a:latin typeface="Segoe UIFuture of Artificial Intelligence:"/>
            </a:endParaRPr>
          </a:p>
        </p:txBody>
      </p:sp>
    </p:spTree>
    <p:extLst>
      <p:ext uri="{BB962C8B-B14F-4D97-AF65-F5344CB8AC3E}">
        <p14:creationId xmlns:p14="http://schemas.microsoft.com/office/powerpoint/2010/main" val="9283019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387683"/>
            <a:ext cx="7606536" cy="615553"/>
          </a:xfrm>
          <a:prstGeom prst="rect">
            <a:avLst/>
          </a:prstGeom>
          <a:noFill/>
        </p:spPr>
        <p:txBody>
          <a:bodyPr wrap="square" lIns="0" tIns="0" rIns="0" bIns="0" rtlCol="0">
            <a:spAutoFit/>
          </a:bodyPr>
          <a:lstStyle/>
          <a:p>
            <a:r>
              <a:rPr lang="en-US" sz="4000" b="1" dirty="0">
                <a:solidFill>
                  <a:srgbClr val="002060"/>
                </a:solidFill>
                <a:latin typeface="Segoe UIFuture of Artificial Intelligence:"/>
              </a:rPr>
              <a:t>AI Algorithms and Their Impact</a:t>
            </a: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86278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2286000"/>
            <a:ext cx="7606536" cy="2015936"/>
          </a:xfrm>
          <a:prstGeom prst="rect">
            <a:avLst/>
          </a:prstGeom>
          <a:noFill/>
        </p:spPr>
        <p:txBody>
          <a:bodyPr wrap="square" rtlCol="1">
            <a:spAutoFit/>
          </a:bodyPr>
          <a:lstStyle/>
          <a:p>
            <a:r>
              <a:rPr lang="en-US" sz="2500" dirty="0">
                <a:solidFill>
                  <a:srgbClr val="002060"/>
                </a:solidFill>
                <a:latin typeface="Segoe UIFuture of Artificial Intelligence:"/>
              </a:rPr>
              <a:t>A Core Element in the Future of Artificial Intelligence.</a:t>
            </a:r>
          </a:p>
          <a:p>
            <a:endParaRPr lang="en-US" sz="2500" dirty="0">
              <a:solidFill>
                <a:srgbClr val="002060"/>
              </a:solidFill>
              <a:latin typeface="Segoe UIFuture of Artificial Intelligence:"/>
            </a:endParaRPr>
          </a:p>
          <a:p>
            <a:r>
              <a:rPr lang="en-US" sz="2500" dirty="0">
                <a:solidFill>
                  <a:srgbClr val="002060"/>
                </a:solidFill>
                <a:latin typeface="Segoe UIFuture of Artificial Intelligence:"/>
              </a:rPr>
              <a:t>Understanding how algorithms shape opportunities and challenges in AI development.</a:t>
            </a:r>
          </a:p>
          <a:p>
            <a:endParaRPr lang="ar-MA" sz="2500" dirty="0">
              <a:solidFill>
                <a:srgbClr val="002060"/>
              </a:solidFill>
              <a:latin typeface="Segoe UIFuture of Artificial Intelligence:"/>
            </a:endParaRPr>
          </a:p>
        </p:txBody>
      </p:sp>
    </p:spTree>
    <p:extLst>
      <p:ext uri="{BB962C8B-B14F-4D97-AF65-F5344CB8AC3E}">
        <p14:creationId xmlns:p14="http://schemas.microsoft.com/office/powerpoint/2010/main" val="366106252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50804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675439DF-B4EF-EF7C-F4D7-1D459DB692D9}"/>
              </a:ext>
            </a:extLst>
          </p:cNvPr>
          <p:cNvSpPr txBox="1"/>
          <p:nvPr/>
        </p:nvSpPr>
        <p:spPr>
          <a:xfrm>
            <a:off x="4495800" y="723900"/>
            <a:ext cx="6934200" cy="1323439"/>
          </a:xfrm>
          <a:prstGeom prst="rect">
            <a:avLst/>
          </a:prstGeom>
          <a:noFill/>
        </p:spPr>
        <p:txBody>
          <a:bodyPr wrap="square" rtlCol="1">
            <a:spAutoFit/>
          </a:bodyPr>
          <a:lstStyle/>
          <a:p>
            <a:r>
              <a:rPr lang="en-GB" sz="4000" b="1" dirty="0">
                <a:solidFill>
                  <a:srgbClr val="002060"/>
                </a:solidFill>
                <a:latin typeface="Segoe UIFuture of Artificial Intelligence:"/>
              </a:rPr>
              <a:t>Understanding AI Algorithms</a:t>
            </a:r>
            <a:endParaRPr lang="ar-MA" sz="4000" b="1" dirty="0">
              <a:solidFill>
                <a:srgbClr val="002060"/>
              </a:solidFill>
              <a:latin typeface="Segoe UIFuture of Artificial Intelligence:"/>
            </a:endParaRPr>
          </a:p>
        </p:txBody>
      </p:sp>
      <p:sp>
        <p:nvSpPr>
          <p:cNvPr id="6" name="TextBox 5">
            <a:extLst>
              <a:ext uri="{FF2B5EF4-FFF2-40B4-BE49-F238E27FC236}">
                <a16:creationId xmlns:a16="http://schemas.microsoft.com/office/drawing/2014/main" id="{B7CB09BD-42F4-0005-82BC-6CFE7A23834F}"/>
              </a:ext>
            </a:extLst>
          </p:cNvPr>
          <p:cNvSpPr txBox="1"/>
          <p:nvPr/>
        </p:nvSpPr>
        <p:spPr>
          <a:xfrm>
            <a:off x="4705350" y="2095500"/>
            <a:ext cx="7124700" cy="2785378"/>
          </a:xfrm>
          <a:prstGeom prst="rect">
            <a:avLst/>
          </a:prstGeom>
          <a:noFill/>
        </p:spPr>
        <p:txBody>
          <a:bodyPr wrap="square" rtlCol="1">
            <a:spAutoFit/>
          </a:bodyPr>
          <a:lstStyle/>
          <a:p>
            <a:r>
              <a:rPr lang="en-US" sz="2500" dirty="0">
                <a:solidFill>
                  <a:srgbClr val="002060"/>
                </a:solidFill>
                <a:latin typeface="Segoe UIFuture of Artificial Intelligence:"/>
              </a:rPr>
              <a:t>AI algorithms are step-by-step instructions that guide machines in learning, reasoning, and making decisions.</a:t>
            </a:r>
          </a:p>
          <a:p>
            <a:r>
              <a:rPr lang="en-US" sz="2500" dirty="0">
                <a:solidFill>
                  <a:srgbClr val="002060"/>
                </a:solidFill>
                <a:latin typeface="Segoe UIFuture of Artificial Intelligence:"/>
              </a:rPr>
              <a:t>They mimic human cognitive functions by analyzing large datasets and identifying patterns.</a:t>
            </a:r>
          </a:p>
          <a:p>
            <a:r>
              <a:rPr lang="en-US" sz="2500" dirty="0">
                <a:solidFill>
                  <a:srgbClr val="002060"/>
                </a:solidFill>
                <a:latin typeface="Segoe UIFuture of Artificial Intelligence:"/>
              </a:rPr>
              <a:t>Their strength lies in adaptability, scalability, and speed of computation.</a:t>
            </a:r>
          </a:p>
        </p:txBody>
      </p:sp>
    </p:spTree>
    <p:extLst>
      <p:ext uri="{BB962C8B-B14F-4D97-AF65-F5344CB8AC3E}">
        <p14:creationId xmlns:p14="http://schemas.microsoft.com/office/powerpoint/2010/main" val="15565534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387683"/>
            <a:ext cx="8082786" cy="1231106"/>
          </a:xfrm>
          <a:prstGeom prst="rect">
            <a:avLst/>
          </a:prstGeom>
          <a:noFill/>
        </p:spPr>
        <p:txBody>
          <a:bodyPr wrap="square" lIns="0" tIns="0" rIns="0" bIns="0" rtlCol="0">
            <a:spAutoFit/>
          </a:bodyPr>
          <a:lstStyle/>
          <a:p>
            <a:r>
              <a:rPr lang="en-GB" sz="4000" b="1" dirty="0">
                <a:solidFill>
                  <a:srgbClr val="002060"/>
                </a:solidFill>
                <a:latin typeface="Segoe UIFuture of Artificial Intelligence:"/>
              </a:rPr>
              <a:t>Why Are AI Algorithms Important?</a:t>
            </a: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83611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1962150"/>
            <a:ext cx="6920736" cy="2015936"/>
          </a:xfrm>
          <a:prstGeom prst="rect">
            <a:avLst/>
          </a:prstGeom>
          <a:noFill/>
        </p:spPr>
        <p:txBody>
          <a:bodyPr wrap="square" rtlCol="1">
            <a:spAutoFit/>
          </a:bodyPr>
          <a:lstStyle/>
          <a:p>
            <a:r>
              <a:rPr lang="en-US" sz="2500" dirty="0">
                <a:solidFill>
                  <a:srgbClr val="002060"/>
                </a:solidFill>
                <a:latin typeface="Segoe UIFuture of Artificial Intelligence:"/>
              </a:rPr>
              <a:t>They form the 'intelligence' behind AI systems.</a:t>
            </a:r>
          </a:p>
          <a:p>
            <a:r>
              <a:rPr lang="en-US" sz="2500" dirty="0">
                <a:solidFill>
                  <a:srgbClr val="002060"/>
                </a:solidFill>
                <a:latin typeface="Segoe UIFuture of Artificial Intelligence:"/>
              </a:rPr>
              <a:t>Enable automation, data-driven insights, and real-time decision-making.</a:t>
            </a:r>
          </a:p>
          <a:p>
            <a:r>
              <a:rPr lang="en-US" sz="2500" dirty="0">
                <a:solidFill>
                  <a:srgbClr val="002060"/>
                </a:solidFill>
                <a:latin typeface="Segoe UIFuture of Artificial Intelligence:"/>
              </a:rPr>
              <a:t>Used in critical areas: medicine, finance, transportation, education, and more.</a:t>
            </a:r>
          </a:p>
        </p:txBody>
      </p:sp>
    </p:spTree>
    <p:extLst>
      <p:ext uri="{BB962C8B-B14F-4D97-AF65-F5344CB8AC3E}">
        <p14:creationId xmlns:p14="http://schemas.microsoft.com/office/powerpoint/2010/main" val="25570492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
        <p:nvSpPr>
          <p:cNvPr id="346" name="TextBox 345">
            <a:extLst>
              <a:ext uri="{FF2B5EF4-FFF2-40B4-BE49-F238E27FC236}">
                <a16:creationId xmlns:a16="http://schemas.microsoft.com/office/drawing/2014/main" id="{3DF722C9-361F-401E-AD34-54132A8436B3}"/>
              </a:ext>
            </a:extLst>
          </p:cNvPr>
          <p:cNvSpPr txBox="1"/>
          <p:nvPr/>
        </p:nvSpPr>
        <p:spPr>
          <a:xfrm>
            <a:off x="3213755" y="537999"/>
            <a:ext cx="5547201" cy="615553"/>
          </a:xfrm>
          <a:prstGeom prst="rect">
            <a:avLst/>
          </a:prstGeom>
          <a:noFill/>
        </p:spPr>
        <p:txBody>
          <a:bodyPr wrap="square" lIns="0" tIns="0" rIns="0" bIns="0" rtlCol="0">
            <a:spAutoFit/>
          </a:bodyPr>
          <a:lstStyle/>
          <a:p>
            <a:pPr algn="ctr"/>
            <a:r>
              <a:rPr lang="en-GB" sz="4000" b="1" dirty="0">
                <a:solidFill>
                  <a:srgbClr val="002060"/>
                </a:solidFill>
                <a:latin typeface="Segoe UIFuture of Artificial Intelligence:"/>
              </a:rPr>
              <a:t>Types of AI Algorithms</a:t>
            </a:r>
            <a:endParaRPr lang="en-US" sz="1600" b="1" dirty="0">
              <a:solidFill>
                <a:srgbClr val="002060"/>
              </a:solidFill>
              <a:latin typeface="Segoe UIFuture of Artificial Intelligence:"/>
              <a:cs typeface="Segoe UI" panose="020B0502040204020203" pitchFamily="34" charset="0"/>
            </a:endParaRPr>
          </a:p>
        </p:txBody>
      </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953864" y="2191663"/>
            <a:ext cx="2448378" cy="904062"/>
            <a:chOff x="1131381" y="2203556"/>
            <a:chExt cx="2027628" cy="797717"/>
          </a:xfrm>
        </p:grpSpPr>
        <p:sp>
          <p:nvSpPr>
            <p:cNvPr id="340" name="TextBox 339">
              <a:extLst>
                <a:ext uri="{FF2B5EF4-FFF2-40B4-BE49-F238E27FC236}">
                  <a16:creationId xmlns:a16="http://schemas.microsoft.com/office/drawing/2014/main" id="{246A1BD9-59BD-467C-9A84-D6A5E4382773}"/>
                </a:ext>
              </a:extLst>
            </p:cNvPr>
            <p:cNvSpPr txBox="1"/>
            <p:nvPr/>
          </p:nvSpPr>
          <p:spPr>
            <a:xfrm>
              <a:off x="1351121" y="2203556"/>
              <a:ext cx="1807888" cy="217258"/>
            </a:xfrm>
            <a:prstGeom prst="rect">
              <a:avLst/>
            </a:prstGeom>
            <a:noFill/>
          </p:spPr>
          <p:txBody>
            <a:bodyPr wrap="square" lIns="0" tIns="0" rIns="0" bIns="0" rtlCol="0">
              <a:spAutoFit/>
            </a:bodyPr>
            <a:lstStyle/>
            <a:p>
              <a:pPr algn="r"/>
              <a:r>
                <a:rPr lang="en-GB" sz="1600" b="1" dirty="0">
                  <a:solidFill>
                    <a:srgbClr val="002060"/>
                  </a:solidFill>
                  <a:latin typeface="Segoe UIFuture of Artificial Intelligence:"/>
                </a:rPr>
                <a:t>Supervised Learning </a:t>
              </a:r>
              <a:endParaRPr lang="en-US" sz="1600" b="1" dirty="0">
                <a:solidFill>
                  <a:srgbClr val="002060"/>
                </a:solidFill>
                <a:latin typeface="Segoe UIFuture of Artificial Intelligence:"/>
                <a:cs typeface="Segoe UI" panose="020B0502040204020203" pitchFamily="34" charset="0"/>
              </a:endParaRPr>
            </a:p>
          </p:txBody>
        </p:sp>
        <p:sp>
          <p:nvSpPr>
            <p:cNvPr id="341" name="Rectangle 340">
              <a:extLst>
                <a:ext uri="{FF2B5EF4-FFF2-40B4-BE49-F238E27FC236}">
                  <a16:creationId xmlns:a16="http://schemas.microsoft.com/office/drawing/2014/main" id="{594EDD4C-FB3C-4D67-A0E0-448BE5307678}"/>
                </a:ext>
              </a:extLst>
            </p:cNvPr>
            <p:cNvSpPr/>
            <p:nvPr/>
          </p:nvSpPr>
          <p:spPr>
            <a:xfrm>
              <a:off x="1131381" y="2675385"/>
              <a:ext cx="1994387" cy="325888"/>
            </a:xfrm>
            <a:prstGeom prst="rect">
              <a:avLst/>
            </a:prstGeom>
          </p:spPr>
          <p:txBody>
            <a:bodyPr wrap="square" lIns="0" tIns="0" rIns="0" bIns="0">
              <a:spAutoFit/>
            </a:bodyPr>
            <a:lstStyle/>
            <a:p>
              <a:pPr algn="r"/>
              <a:r>
                <a:rPr lang="en-US" sz="1200" dirty="0">
                  <a:solidFill>
                    <a:srgbClr val="002060"/>
                  </a:solidFill>
                  <a:latin typeface="Segoe UIFuture of Artificial Intelligence:"/>
                </a:rPr>
                <a:t>Learns from labeled data (e.g., spam detection).</a:t>
              </a:r>
              <a:endParaRPr lang="en-US" sz="1200" i="1" dirty="0">
                <a:solidFill>
                  <a:srgbClr val="002060"/>
                </a:solidFill>
                <a:latin typeface="Segoe UIFuture of Artificial Intelligence:"/>
                <a:cs typeface="Segoe UI" panose="020B0502040204020203" pitchFamily="34" charset="0"/>
              </a:endParaRP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518353" y="2114097"/>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4628" y="2203556"/>
            <a:ext cx="1598853" cy="1025584"/>
            <a:chOff x="9695998" y="4157408"/>
            <a:chExt cx="1734002" cy="1025584"/>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492443"/>
            </a:xfrm>
            <a:prstGeom prst="rect">
              <a:avLst/>
            </a:prstGeom>
            <a:noFill/>
          </p:spPr>
          <p:txBody>
            <a:bodyPr wrap="square" lIns="0" tIns="0" rIns="0" bIns="0" rtlCol="0">
              <a:spAutoFit/>
            </a:bodyPr>
            <a:lstStyle/>
            <a:p>
              <a:r>
                <a:rPr lang="en-GB" sz="1600" b="1" dirty="0">
                  <a:solidFill>
                    <a:srgbClr val="002060"/>
                  </a:solidFill>
                  <a:latin typeface="Segoe UIFuture of Artificial Intelligence:"/>
                </a:rPr>
                <a:t>Reinforcement Learning</a:t>
              </a:r>
              <a:endParaRPr lang="en-US" sz="1600" b="1" dirty="0">
                <a:solidFill>
                  <a:srgbClr val="002060"/>
                </a:solidFill>
                <a:latin typeface="Segoe UIFuture of Artificial Intelligence:"/>
                <a:cs typeface="Segoe UI" panose="020B0502040204020203" pitchFamily="34" charset="0"/>
              </a:endParaRP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813660"/>
              <a:ext cx="1729394" cy="369332"/>
            </a:xfrm>
            <a:prstGeom prst="rect">
              <a:avLst/>
            </a:prstGeom>
          </p:spPr>
          <p:txBody>
            <a:bodyPr wrap="square" lIns="0" tIns="0" rIns="0" bIns="0">
              <a:spAutoFit/>
            </a:bodyPr>
            <a:lstStyle/>
            <a:p>
              <a:r>
                <a:rPr lang="en-US" sz="1200" dirty="0">
                  <a:solidFill>
                    <a:srgbClr val="002060"/>
                  </a:solidFill>
                  <a:latin typeface="Segoe UIFuture of Artificial Intelligence:"/>
                </a:rPr>
                <a:t>Learns by trial and error (e.g., game-playing AI).</a:t>
              </a:r>
              <a:endParaRPr lang="en-US" sz="1200" i="1" dirty="0">
                <a:solidFill>
                  <a:srgbClr val="002060"/>
                </a:solidFill>
                <a:latin typeface="Segoe UIFuture of Artificial Intelligence:"/>
                <a:cs typeface="Segoe UI" panose="020B0502040204020203" pitchFamily="34" charset="0"/>
              </a:endParaRP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86403" y="4157407"/>
            <a:ext cx="1834557" cy="1210931"/>
            <a:chOff x="9695997" y="4157408"/>
            <a:chExt cx="1989630" cy="1291535"/>
          </a:xfrm>
        </p:grpSpPr>
        <p:sp>
          <p:nvSpPr>
            <p:cNvPr id="343" name="TextBox 342">
              <a:extLst>
                <a:ext uri="{FF2B5EF4-FFF2-40B4-BE49-F238E27FC236}">
                  <a16:creationId xmlns:a16="http://schemas.microsoft.com/office/drawing/2014/main" id="{36571B2F-0463-48D1-8CC7-EA6BC8F3FB67}"/>
                </a:ext>
              </a:extLst>
            </p:cNvPr>
            <p:cNvSpPr txBox="1"/>
            <p:nvPr/>
          </p:nvSpPr>
          <p:spPr>
            <a:xfrm>
              <a:off x="9810791" y="4157408"/>
              <a:ext cx="1729395" cy="492443"/>
            </a:xfrm>
            <a:prstGeom prst="rect">
              <a:avLst/>
            </a:prstGeom>
            <a:noFill/>
          </p:spPr>
          <p:txBody>
            <a:bodyPr wrap="square" lIns="0" tIns="0" rIns="0" bIns="0" rtlCol="0">
              <a:spAutoFit/>
            </a:bodyPr>
            <a:lstStyle/>
            <a:p>
              <a:pPr algn="r"/>
              <a:r>
                <a:rPr lang="en-GB" sz="1600" b="1" dirty="0">
                  <a:solidFill>
                    <a:srgbClr val="002060"/>
                  </a:solidFill>
                  <a:latin typeface="Segoe UIFuture of Artificial Intelligence:"/>
                </a:rPr>
                <a:t>Unsupervised Learning</a:t>
              </a:r>
              <a:endParaRPr lang="en-US" sz="1600" b="1" dirty="0">
                <a:solidFill>
                  <a:srgbClr val="002060"/>
                </a:solidFill>
                <a:latin typeface="Segoe UIFuture of Artificial Intelligence:"/>
                <a:cs typeface="Segoe UI" panose="020B0502040204020203" pitchFamily="34" charset="0"/>
              </a:endParaRPr>
            </a:p>
          </p:txBody>
        </p:sp>
        <p:sp>
          <p:nvSpPr>
            <p:cNvPr id="344" name="Rectangle 343">
              <a:extLst>
                <a:ext uri="{FF2B5EF4-FFF2-40B4-BE49-F238E27FC236}">
                  <a16:creationId xmlns:a16="http://schemas.microsoft.com/office/drawing/2014/main" id="{2BA0C149-973C-4722-BF48-FF9DE9B8BC55}"/>
                </a:ext>
              </a:extLst>
            </p:cNvPr>
            <p:cNvSpPr/>
            <p:nvPr/>
          </p:nvSpPr>
          <p:spPr>
            <a:xfrm>
              <a:off x="9695997" y="4894948"/>
              <a:ext cx="1989630" cy="553995"/>
            </a:xfrm>
            <a:prstGeom prst="rect">
              <a:avLst/>
            </a:prstGeom>
          </p:spPr>
          <p:txBody>
            <a:bodyPr wrap="square" lIns="0" tIns="0" rIns="0" bIns="0">
              <a:spAutoFit/>
            </a:bodyPr>
            <a:lstStyle/>
            <a:p>
              <a:pPr algn="r"/>
              <a:r>
                <a:rPr lang="en-US" sz="1200" dirty="0">
                  <a:solidFill>
                    <a:srgbClr val="002060"/>
                  </a:solidFill>
                  <a:latin typeface="Segoe UIFuture of Artificial Intelligence:"/>
                </a:rPr>
                <a:t>Identifies hidden patterns (e.g., customer segmentation).</a:t>
              </a:r>
              <a:endParaRPr lang="en-US" sz="1200" i="1" dirty="0">
                <a:solidFill>
                  <a:srgbClr val="002060"/>
                </a:solidFill>
                <a:latin typeface="Segoe UIFuture of Artificial Intelligence:"/>
                <a:cs typeface="Segoe UI" panose="020B0502040204020203" pitchFamily="34" charset="0"/>
              </a:endParaRP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4371" y="4346093"/>
            <a:ext cx="1945743" cy="992537"/>
            <a:chOff x="9695997" y="4157408"/>
            <a:chExt cx="2110214" cy="992537"/>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246221"/>
            </a:xfrm>
            <a:prstGeom prst="rect">
              <a:avLst/>
            </a:prstGeom>
            <a:noFill/>
          </p:spPr>
          <p:txBody>
            <a:bodyPr wrap="square" lIns="0" tIns="0" rIns="0" bIns="0" rtlCol="0">
              <a:spAutoFit/>
            </a:bodyPr>
            <a:lstStyle/>
            <a:p>
              <a:r>
                <a:rPr lang="en-GB" sz="1600" b="1" dirty="0">
                  <a:solidFill>
                    <a:srgbClr val="002060"/>
                  </a:solidFill>
                  <a:latin typeface="Segoe UIFuture of Artificial Intelligence:"/>
                </a:rPr>
                <a:t>Deep Learning</a:t>
              </a:r>
              <a:endParaRPr lang="en-US" sz="1600" b="1" dirty="0">
                <a:solidFill>
                  <a:srgbClr val="002060"/>
                </a:solidFill>
                <a:latin typeface="Segoe UIFuture of Artificial Intelligence:"/>
                <a:cs typeface="Segoe UI" panose="020B0502040204020203" pitchFamily="34" charset="0"/>
              </a:endParaRPr>
            </a:p>
          </p:txBody>
        </p:sp>
        <p:sp>
          <p:nvSpPr>
            <p:cNvPr id="332" name="Rectangle 331">
              <a:extLst>
                <a:ext uri="{FF2B5EF4-FFF2-40B4-BE49-F238E27FC236}">
                  <a16:creationId xmlns:a16="http://schemas.microsoft.com/office/drawing/2014/main" id="{779BDC05-BA31-44EF-B695-331F1F3CEBCA}"/>
                </a:ext>
              </a:extLst>
            </p:cNvPr>
            <p:cNvSpPr/>
            <p:nvPr/>
          </p:nvSpPr>
          <p:spPr>
            <a:xfrm>
              <a:off x="9695997" y="4595947"/>
              <a:ext cx="2110214" cy="553998"/>
            </a:xfrm>
            <a:prstGeom prst="rect">
              <a:avLst/>
            </a:prstGeom>
          </p:spPr>
          <p:txBody>
            <a:bodyPr wrap="square" lIns="0" tIns="0" rIns="0" bIns="0">
              <a:spAutoFit/>
            </a:bodyPr>
            <a:lstStyle/>
            <a:p>
              <a:r>
                <a:rPr lang="en-US" sz="1200" dirty="0">
                  <a:solidFill>
                    <a:srgbClr val="002060"/>
                  </a:solidFill>
                  <a:latin typeface="Segoe UIFuture of Artificial Intelligence:"/>
                </a:rPr>
                <a:t>Mimics human brain with neural networks (e.g., image recognition).</a:t>
              </a:r>
              <a:endParaRPr lang="en-US" sz="1200" i="1" dirty="0">
                <a:solidFill>
                  <a:srgbClr val="002060"/>
                </a:solidFill>
                <a:latin typeface="Segoe UIFuture of Artificial Intelligence:"/>
                <a:cs typeface="Segoe UI" panose="020B0502040204020203" pitchFamily="34" charset="0"/>
              </a:endParaRPr>
            </a:p>
          </p:txBody>
        </p:sp>
      </p:grpSp>
    </p:spTree>
    <p:extLst>
      <p:ext uri="{BB962C8B-B14F-4D97-AF65-F5344CB8AC3E}">
        <p14:creationId xmlns:p14="http://schemas.microsoft.com/office/powerpoint/2010/main" val="1869736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527098" y="-2436487"/>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4" name="Picture 2" descr="https://sdmntprwestus.oaiusercontent.com/files/00000000-7b64-6230-868e-04ea0c4d9b6a/raw?se=2025-06-12T21%3A09%3A24Z&amp;sp=r&amp;sv=2024-08-04&amp;sr=b&amp;scid=28020890-2719-52a6-a460-1397be9eef70&amp;skoid=7399a3a4-0259-4d43-bcd6-a56ceeb4c28b&amp;sktid=a48cca56-e6da-484e-a814-9c849652bcb3&amp;skt=2025-06-12T03%3A42%3A23Z&amp;ske=2025-06-13T03%3A42%3A23Z&amp;sks=b&amp;skv=2024-08-04&amp;sig=qDy4rDveaHNVRFO%2B2Wx9/mGjdt4Pf%2B3XaX7Aa14CEJc%3D">
            <a:extLst>
              <a:ext uri="{FF2B5EF4-FFF2-40B4-BE49-F238E27FC236}">
                <a16:creationId xmlns:a16="http://schemas.microsoft.com/office/drawing/2014/main" id="{EC4E8C94-DB33-4C95-44F4-41169BFCF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838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61114" y="387683"/>
            <a:ext cx="8139936" cy="615553"/>
          </a:xfrm>
          <a:prstGeom prst="rect">
            <a:avLst/>
          </a:prstGeom>
          <a:noFill/>
        </p:spPr>
        <p:txBody>
          <a:bodyPr wrap="square" lIns="0" tIns="0" rIns="0" bIns="0" rtlCol="0">
            <a:spAutoFit/>
          </a:bodyPr>
          <a:lstStyle/>
          <a:p>
            <a:r>
              <a:rPr lang="en-US" sz="4000" b="1" dirty="0">
                <a:solidFill>
                  <a:srgbClr val="002060"/>
                </a:solidFill>
                <a:latin typeface="Segoe UIFuture of Artificial Intelligence:"/>
              </a:rPr>
              <a:t>Real-Life Impact of AI Algorithms</a:t>
            </a:r>
            <a:endParaRPr lang="en-US" sz="4000" b="1" dirty="0">
              <a:solidFill>
                <a:srgbClr val="002060"/>
              </a:solidFill>
              <a:latin typeface="Segoe UIFuture of Artificial Intelligence:"/>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872310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D3487B7-ADF4-8FFA-98C2-7A0CDAD0D736}"/>
              </a:ext>
            </a:extLst>
          </p:cNvPr>
          <p:cNvSpPr txBox="1"/>
          <p:nvPr/>
        </p:nvSpPr>
        <p:spPr>
          <a:xfrm>
            <a:off x="261114" y="1504950"/>
            <a:ext cx="7606536" cy="2785378"/>
          </a:xfrm>
          <a:prstGeom prst="rect">
            <a:avLst/>
          </a:prstGeom>
          <a:noFill/>
        </p:spPr>
        <p:txBody>
          <a:bodyPr wrap="square" rtlCol="1">
            <a:spAutoFit/>
          </a:bodyPr>
          <a:lstStyle/>
          <a:p>
            <a:r>
              <a:rPr lang="en-GB" sz="2500" dirty="0">
                <a:solidFill>
                  <a:srgbClr val="002060"/>
                </a:solidFill>
                <a:latin typeface="Segoe UIFuture of Artificial Intelligence:"/>
              </a:rPr>
              <a:t>Healthcare: Diagnose diseases from X-rays and medical scans.</a:t>
            </a:r>
          </a:p>
          <a:p>
            <a:r>
              <a:rPr lang="en-GB" sz="2500" dirty="0">
                <a:solidFill>
                  <a:srgbClr val="002060"/>
                </a:solidFill>
                <a:latin typeface="Segoe UIFuture of Artificial Intelligence:"/>
              </a:rPr>
              <a:t>Banking: Detect fraudulent activities in real time.</a:t>
            </a:r>
          </a:p>
          <a:p>
            <a:r>
              <a:rPr lang="en-GB" sz="2500" dirty="0">
                <a:solidFill>
                  <a:srgbClr val="002060"/>
                </a:solidFill>
                <a:latin typeface="Segoe UIFuture of Artificial Intelligence:"/>
              </a:rPr>
              <a:t>Transportation: Power autonomous vehicles.</a:t>
            </a:r>
          </a:p>
          <a:p>
            <a:r>
              <a:rPr lang="en-GB" sz="2500" dirty="0">
                <a:solidFill>
                  <a:srgbClr val="002060"/>
                </a:solidFill>
                <a:latin typeface="Segoe UIFuture of Artificial Intelligence:"/>
              </a:rPr>
              <a:t>Retail: Deliver personalized recommendations to customers.</a:t>
            </a:r>
          </a:p>
          <a:p>
            <a:r>
              <a:rPr lang="en-GB" sz="2500" dirty="0">
                <a:solidFill>
                  <a:srgbClr val="002060"/>
                </a:solidFill>
                <a:latin typeface="Segoe UIFuture of Artificial Intelligence:"/>
              </a:rPr>
              <a:t>Education: Support intelligent tutoring systems.</a:t>
            </a:r>
          </a:p>
        </p:txBody>
      </p:sp>
    </p:spTree>
    <p:extLst>
      <p:ext uri="{BB962C8B-B14F-4D97-AF65-F5344CB8AC3E}">
        <p14:creationId xmlns:p14="http://schemas.microsoft.com/office/powerpoint/2010/main" val="350492856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900F64-9193-44F8-BD63-E681103777C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1421E6-0B73-4301-8D1C-0131DB42FA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1329</Words>
  <Application>Microsoft Office PowerPoint</Application>
  <PresentationFormat>Widescreen</PresentationFormat>
  <Paragraphs>152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Segoe UI</vt:lpstr>
      <vt:lpstr>Segoe UIFuture of Artificial Intelligence:</vt:lpstr>
      <vt:lpstr>Symbol</vt:lpstr>
      <vt:lpstr>Office Theme</vt:lpstr>
      <vt:lpstr>Human resources slide 1</vt:lpstr>
      <vt:lpstr>Human resources slide 2</vt:lpstr>
      <vt:lpstr>Human resources slide 1</vt:lpstr>
      <vt:lpstr>Human resources slide 10</vt:lpstr>
      <vt:lpstr>Human resources slide 1</vt:lpstr>
      <vt:lpstr>Human resources slide 10</vt:lpstr>
      <vt:lpstr>Human resources slide 4</vt:lpstr>
      <vt:lpstr>Human resources slide 1</vt:lpstr>
      <vt:lpstr>Human resources slide 10</vt:lpstr>
      <vt:lpstr>Human resources slide 1</vt:lpstr>
      <vt:lpstr>Human resources slide 10</vt:lpstr>
      <vt:lpstr>Human resources slide 1</vt:lpstr>
      <vt:lpstr>Human resources slide 10</vt:lpstr>
      <vt:lpstr>Human resources slide 1</vt:lpstr>
      <vt:lpstr>Human resources slide 10</vt:lpstr>
      <vt:lpstr>Human resources slide 1</vt:lpstr>
      <vt:lpstr>Human resources slide 10</vt:lpstr>
      <vt:lpstr>Human resources slide 1</vt:lpstr>
      <vt:lpstr>Human resources slide 10</vt:lpstr>
      <vt:lpstr>Human resources slide 1</vt:lpstr>
      <vt:lpstr>Human resources slide 10</vt:lpstr>
      <vt:lpstr>Human resources slide 10</vt:lpstr>
      <vt:lpstr>Human resources slide 1</vt:lpstr>
      <vt:lpstr>Human resources slide 10</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Sama Haytham Mohammad Sammar</cp:lastModifiedBy>
  <cp:revision>3</cp:revision>
  <dcterms:created xsi:type="dcterms:W3CDTF">2022-01-19T22:30:16Z</dcterms:created>
  <dcterms:modified xsi:type="dcterms:W3CDTF">2025-07-31T12:01:37Z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