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8288000" cy="10287000"/>
  <p:notesSz cx="6858000" cy="9144000"/>
  <p:embeddedFontLst>
    <p:embeddedFont>
      <p:font typeface="Baskerville Display PT" charset="1" panose="02030602080406020203"/>
      <p:regular r:id="rId48"/>
    </p:embeddedFont>
    <p:embeddedFont>
      <p:font typeface="Inter" charset="1" panose="020B0502030000000004"/>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7213785" y="3503845"/>
            <a:ext cx="3860431" cy="4114800"/>
          </a:xfrm>
          <a:custGeom>
            <a:avLst/>
            <a:gdLst/>
            <a:ahLst/>
            <a:cxnLst/>
            <a:rect r="r" b="b" t="t" l="l"/>
            <a:pathLst>
              <a:path h="4114800" w="3860431">
                <a:moveTo>
                  <a:pt x="0" y="0"/>
                </a:moveTo>
                <a:lnTo>
                  <a:pt x="3860430" y="0"/>
                </a:lnTo>
                <a:lnTo>
                  <a:pt x="38604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01273" y="1371782"/>
            <a:ext cx="9891689" cy="1944156"/>
          </a:xfrm>
          <a:prstGeom prst="rect">
            <a:avLst/>
          </a:prstGeom>
        </p:spPr>
        <p:txBody>
          <a:bodyPr anchor="t" rtlCol="false" tIns="0" lIns="0" bIns="0" rIns="0">
            <a:spAutoFit/>
          </a:bodyPr>
          <a:lstStyle/>
          <a:p>
            <a:pPr algn="ctr">
              <a:lnSpc>
                <a:spcPts val="7809"/>
              </a:lnSpc>
            </a:pPr>
            <a:r>
              <a:rPr lang="en-US" sz="5578" spc="1115">
                <a:solidFill>
                  <a:srgbClr val="504C44"/>
                </a:solidFill>
                <a:latin typeface="Baskerville Display PT"/>
              </a:rPr>
              <a:t>ANALYZING U.S. COVID-19 DATA</a:t>
            </a:r>
          </a:p>
        </p:txBody>
      </p:sp>
      <p:sp>
        <p:nvSpPr>
          <p:cNvPr name="TextBox 4" id="4"/>
          <p:cNvSpPr txBox="true"/>
          <p:nvPr/>
        </p:nvSpPr>
        <p:spPr>
          <a:xfrm rot="0">
            <a:off x="5650460" y="7561495"/>
            <a:ext cx="6593314" cy="2092331"/>
          </a:xfrm>
          <a:prstGeom prst="rect">
            <a:avLst/>
          </a:prstGeom>
        </p:spPr>
        <p:txBody>
          <a:bodyPr anchor="t" rtlCol="false" tIns="0" lIns="0" bIns="0" rIns="0">
            <a:spAutoFit/>
          </a:bodyPr>
          <a:lstStyle/>
          <a:p>
            <a:pPr algn="ctr">
              <a:lnSpc>
                <a:spcPts val="3306"/>
              </a:lnSpc>
            </a:pPr>
            <a:r>
              <a:rPr lang="en-US" sz="2361" spc="472">
                <a:solidFill>
                  <a:srgbClr val="504C44"/>
                </a:solidFill>
                <a:latin typeface="Inter"/>
              </a:rPr>
              <a:t>FARIDA MOHAMED    202000860</a:t>
            </a:r>
          </a:p>
          <a:p>
            <a:pPr algn="ctr">
              <a:lnSpc>
                <a:spcPts val="3306"/>
              </a:lnSpc>
            </a:pPr>
            <a:r>
              <a:rPr lang="en-US" sz="2361" spc="472">
                <a:solidFill>
                  <a:srgbClr val="504C44"/>
                </a:solidFill>
                <a:latin typeface="Inter"/>
              </a:rPr>
              <a:t>Hagar Alaa eldin   202000000</a:t>
            </a:r>
          </a:p>
          <a:p>
            <a:pPr algn="ctr">
              <a:lnSpc>
                <a:spcPts val="3306"/>
              </a:lnSpc>
            </a:pPr>
            <a:r>
              <a:rPr lang="en-US" sz="2361" spc="472">
                <a:solidFill>
                  <a:srgbClr val="504C44"/>
                </a:solidFill>
                <a:latin typeface="Inter"/>
              </a:rPr>
              <a:t>Nada Tayel            202001944</a:t>
            </a:r>
          </a:p>
          <a:p>
            <a:pPr algn="ctr">
              <a:lnSpc>
                <a:spcPts val="3306"/>
              </a:lnSpc>
            </a:pPr>
            <a:r>
              <a:rPr lang="en-US" sz="2361" spc="472">
                <a:solidFill>
                  <a:srgbClr val="504C44"/>
                </a:solidFill>
                <a:latin typeface="Inter"/>
              </a:rPr>
              <a:t>Sama Yousef          202000819</a:t>
            </a:r>
          </a:p>
          <a:p>
            <a:pPr algn="ctr">
              <a:lnSpc>
                <a:spcPts val="3306"/>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115847"/>
            <a:ext cx="8780865" cy="4783795"/>
          </a:xfrm>
          <a:custGeom>
            <a:avLst/>
            <a:gdLst/>
            <a:ahLst/>
            <a:cxnLst/>
            <a:rect r="r" b="b" t="t" l="l"/>
            <a:pathLst>
              <a:path h="4783795" w="8780865">
                <a:moveTo>
                  <a:pt x="0" y="0"/>
                </a:moveTo>
                <a:lnTo>
                  <a:pt x="8780865" y="0"/>
                </a:lnTo>
                <a:lnTo>
                  <a:pt x="8780865" y="4783795"/>
                </a:lnTo>
                <a:lnTo>
                  <a:pt x="0" y="4783795"/>
                </a:lnTo>
                <a:lnTo>
                  <a:pt x="0" y="0"/>
                </a:lnTo>
                <a:close/>
              </a:path>
            </a:pathLst>
          </a:custGeom>
          <a:blipFill>
            <a:blip r:embed="rId2"/>
            <a:stretch>
              <a:fillRect l="0" t="0" r="0" b="0"/>
            </a:stretch>
          </a:blipFill>
        </p:spPr>
      </p:sp>
      <p:sp>
        <p:nvSpPr>
          <p:cNvPr name="TextBox 3" id="3"/>
          <p:cNvSpPr txBox="true"/>
          <p:nvPr/>
        </p:nvSpPr>
        <p:spPr>
          <a:xfrm rot="0">
            <a:off x="9809565" y="4097494"/>
            <a:ext cx="7449735" cy="2772876"/>
          </a:xfrm>
          <a:prstGeom prst="rect">
            <a:avLst/>
          </a:prstGeom>
        </p:spPr>
        <p:txBody>
          <a:bodyPr anchor="t" rtlCol="false" tIns="0" lIns="0" bIns="0" rIns="0">
            <a:spAutoFit/>
          </a:bodyPr>
          <a:lstStyle/>
          <a:p>
            <a:pPr algn="l" marL="488604" indent="-244302" lvl="1">
              <a:lnSpc>
                <a:spcPts val="3168"/>
              </a:lnSpc>
              <a:buFont typeface="Arial"/>
              <a:buChar char="•"/>
            </a:pPr>
            <a:r>
              <a:rPr lang="en-US" sz="2263">
                <a:solidFill>
                  <a:srgbClr val="504C44"/>
                </a:solidFill>
                <a:latin typeface="Inter"/>
              </a:rPr>
              <a:t>Sector 4 (self-employed)  is the most affected by expected employment loss.</a:t>
            </a:r>
          </a:p>
          <a:p>
            <a:pPr algn="l" marL="488604" indent="-244302" lvl="1">
              <a:lnSpc>
                <a:spcPts val="3168"/>
              </a:lnSpc>
              <a:buFont typeface="Arial"/>
              <a:buChar char="•"/>
            </a:pPr>
            <a:r>
              <a:rPr lang="en-US" sz="2263">
                <a:solidFill>
                  <a:srgbClr val="504C44"/>
                </a:solidFill>
                <a:latin typeface="Inter"/>
              </a:rPr>
              <a:t>Sector 1 (Government) is the least affected by expected employment loss.</a:t>
            </a:r>
          </a:p>
          <a:p>
            <a:pPr algn="l" marL="488604" indent="-244302" lvl="1">
              <a:lnSpc>
                <a:spcPts val="3168"/>
              </a:lnSpc>
              <a:buFont typeface="Arial"/>
              <a:buChar char="•"/>
            </a:pPr>
            <a:r>
              <a:rPr lang="en-US" sz="2263">
                <a:solidFill>
                  <a:srgbClr val="504C44"/>
                </a:solidFill>
                <a:latin typeface="Inter"/>
              </a:rPr>
              <a:t>Special categories (-99 and -88) indicate significant employment loss rates but represent missing or unreported data.</a:t>
            </a:r>
          </a:p>
        </p:txBody>
      </p:sp>
      <p:sp>
        <p:nvSpPr>
          <p:cNvPr name="TextBox 4" id="4"/>
          <p:cNvSpPr txBox="true"/>
          <p:nvPr/>
        </p:nvSpPr>
        <p:spPr>
          <a:xfrm rot="0">
            <a:off x="1028700" y="952500"/>
            <a:ext cx="13219812" cy="1844675"/>
          </a:xfrm>
          <a:prstGeom prst="rect">
            <a:avLst/>
          </a:prstGeom>
        </p:spPr>
        <p:txBody>
          <a:bodyPr anchor="t" rtlCol="false" tIns="0" lIns="0" bIns="0" rIns="0">
            <a:spAutoFit/>
          </a:bodyPr>
          <a:lstStyle/>
          <a:p>
            <a:pPr algn="l" marL="0" indent="0" lvl="0">
              <a:lnSpc>
                <a:spcPts val="4900"/>
              </a:lnSpc>
              <a:spcBef>
                <a:spcPct val="0"/>
              </a:spcBef>
            </a:pPr>
            <a:r>
              <a:rPr lang="en-US" sz="3500" spc="700" strike="noStrike" u="none">
                <a:solidFill>
                  <a:srgbClr val="504C44"/>
                </a:solidFill>
                <a:latin typeface="Baskerville Display PT"/>
              </a:rPr>
              <a:t>RATE OF EXPECTED EMPLOYMENT LOSS DUE TO COVID-19 BY SECTOR</a:t>
            </a:r>
          </a:p>
          <a:p>
            <a:pPr algn="l" marL="0" indent="0" lvl="0">
              <a:lnSpc>
                <a:spcPts val="490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500669"/>
            <a:ext cx="9650905" cy="4936702"/>
          </a:xfrm>
          <a:custGeom>
            <a:avLst/>
            <a:gdLst/>
            <a:ahLst/>
            <a:cxnLst/>
            <a:rect r="r" b="b" t="t" l="l"/>
            <a:pathLst>
              <a:path h="4936702" w="9650905">
                <a:moveTo>
                  <a:pt x="0" y="0"/>
                </a:moveTo>
                <a:lnTo>
                  <a:pt x="9650905" y="0"/>
                </a:lnTo>
                <a:lnTo>
                  <a:pt x="9650905" y="4936702"/>
                </a:lnTo>
                <a:lnTo>
                  <a:pt x="0" y="4936702"/>
                </a:lnTo>
                <a:lnTo>
                  <a:pt x="0" y="0"/>
                </a:lnTo>
                <a:close/>
              </a:path>
            </a:pathLst>
          </a:custGeom>
          <a:blipFill>
            <a:blip r:embed="rId2"/>
            <a:stretch>
              <a:fillRect l="0" t="0" r="0" b="0"/>
            </a:stretch>
          </a:blipFill>
        </p:spPr>
      </p:sp>
      <p:sp>
        <p:nvSpPr>
          <p:cNvPr name="TextBox 3" id="3"/>
          <p:cNvSpPr txBox="true"/>
          <p:nvPr/>
        </p:nvSpPr>
        <p:spPr>
          <a:xfrm rot="0">
            <a:off x="1028700" y="952500"/>
            <a:ext cx="15779411" cy="1844675"/>
          </a:xfrm>
          <a:prstGeom prst="rect">
            <a:avLst/>
          </a:prstGeom>
        </p:spPr>
        <p:txBody>
          <a:bodyPr anchor="t" rtlCol="false" tIns="0" lIns="0" bIns="0" rIns="0">
            <a:spAutoFit/>
          </a:bodyPr>
          <a:lstStyle/>
          <a:p>
            <a:pPr algn="l">
              <a:lnSpc>
                <a:spcPts val="4900"/>
              </a:lnSpc>
            </a:pPr>
            <a:r>
              <a:rPr lang="en-US" sz="3500" spc="700">
                <a:solidFill>
                  <a:srgbClr val="504C44"/>
                </a:solidFill>
                <a:latin typeface="Baskerville Display PT"/>
              </a:rPr>
              <a:t>RATE OF EXPECTED EMPLOYMENT LOSS DUE TO COVID-19 RELATIVE TO RESPONDERS' DEMOGRAPHICS</a:t>
            </a:r>
          </a:p>
          <a:p>
            <a:pPr algn="l">
              <a:lnSpc>
                <a:spcPts val="4900"/>
              </a:lnSpc>
              <a:spcBef>
                <a:spcPct val="0"/>
              </a:spcBef>
            </a:pPr>
          </a:p>
        </p:txBody>
      </p:sp>
      <p:sp>
        <p:nvSpPr>
          <p:cNvPr name="TextBox 4" id="4"/>
          <p:cNvSpPr txBox="true"/>
          <p:nvPr/>
        </p:nvSpPr>
        <p:spPr>
          <a:xfrm rot="0">
            <a:off x="10679605" y="4848471"/>
            <a:ext cx="6599574" cy="2183949"/>
          </a:xfrm>
          <a:prstGeom prst="rect">
            <a:avLst/>
          </a:prstGeom>
        </p:spPr>
        <p:txBody>
          <a:bodyPr anchor="t" rtlCol="false" tIns="0" lIns="0" bIns="0" rIns="0">
            <a:spAutoFit/>
          </a:bodyPr>
          <a:lstStyle/>
          <a:p>
            <a:pPr algn="l" marL="543584" indent="-271792" lvl="1">
              <a:lnSpc>
                <a:spcPts val="3524"/>
              </a:lnSpc>
              <a:buFont typeface="Arial"/>
              <a:buChar char="•"/>
            </a:pPr>
            <a:r>
              <a:rPr lang="en-US" sz="2517">
                <a:solidFill>
                  <a:srgbClr val="504C44"/>
                </a:solidFill>
                <a:latin typeface="Inter"/>
              </a:rPr>
              <a:t>Middle-aged adults (Generation X and Millennials) are more affected by expected employment loss compared to older generations (Silent Generation).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424525"/>
            <a:ext cx="8650199" cy="4312563"/>
          </a:xfrm>
          <a:custGeom>
            <a:avLst/>
            <a:gdLst/>
            <a:ahLst/>
            <a:cxnLst/>
            <a:rect r="r" b="b" t="t" l="l"/>
            <a:pathLst>
              <a:path h="4312563" w="8650199">
                <a:moveTo>
                  <a:pt x="0" y="0"/>
                </a:moveTo>
                <a:lnTo>
                  <a:pt x="8650199" y="0"/>
                </a:lnTo>
                <a:lnTo>
                  <a:pt x="8650199" y="4312563"/>
                </a:lnTo>
                <a:lnTo>
                  <a:pt x="0" y="4312563"/>
                </a:lnTo>
                <a:lnTo>
                  <a:pt x="0" y="0"/>
                </a:lnTo>
                <a:close/>
              </a:path>
            </a:pathLst>
          </a:custGeom>
          <a:blipFill>
            <a:blip r:embed="rId2"/>
            <a:stretch>
              <a:fillRect l="0" t="0" r="0" b="0"/>
            </a:stretch>
          </a:blipFill>
        </p:spPr>
      </p:sp>
      <p:sp>
        <p:nvSpPr>
          <p:cNvPr name="TextBox 3" id="3"/>
          <p:cNvSpPr txBox="true"/>
          <p:nvPr/>
        </p:nvSpPr>
        <p:spPr>
          <a:xfrm rot="0">
            <a:off x="1028700" y="971550"/>
            <a:ext cx="15378890" cy="1771015"/>
          </a:xfrm>
          <a:prstGeom prst="rect">
            <a:avLst/>
          </a:prstGeom>
        </p:spPr>
        <p:txBody>
          <a:bodyPr anchor="t" rtlCol="false" tIns="0" lIns="0" bIns="0" rIns="0">
            <a:spAutoFit/>
          </a:bodyPr>
          <a:lstStyle/>
          <a:p>
            <a:pPr algn="l">
              <a:lnSpc>
                <a:spcPts val="4760"/>
              </a:lnSpc>
            </a:pPr>
            <a:r>
              <a:rPr lang="en-US" sz="3400" spc="680">
                <a:solidFill>
                  <a:srgbClr val="504C44"/>
                </a:solidFill>
                <a:latin typeface="Baskerville Display PT"/>
              </a:rPr>
              <a:t>RATE OF EXPECTED EMPLOYMENT LOSS DUE TO COVID-19 RELATIVE TO RESPONDERS' DEMOGRAPHICS</a:t>
            </a:r>
          </a:p>
          <a:p>
            <a:pPr algn="l">
              <a:lnSpc>
                <a:spcPts val="4760"/>
              </a:lnSpc>
              <a:spcBef>
                <a:spcPct val="0"/>
              </a:spcBef>
            </a:pPr>
          </a:p>
        </p:txBody>
      </p:sp>
      <p:sp>
        <p:nvSpPr>
          <p:cNvPr name="TextBox 4" id="4"/>
          <p:cNvSpPr txBox="true"/>
          <p:nvPr/>
        </p:nvSpPr>
        <p:spPr>
          <a:xfrm rot="0">
            <a:off x="10332393" y="4681035"/>
            <a:ext cx="6926907" cy="2129085"/>
          </a:xfrm>
          <a:prstGeom prst="rect">
            <a:avLst/>
          </a:prstGeom>
        </p:spPr>
        <p:txBody>
          <a:bodyPr anchor="t" rtlCol="false" tIns="0" lIns="0" bIns="0" rIns="0">
            <a:spAutoFit/>
          </a:bodyPr>
          <a:lstStyle/>
          <a:p>
            <a:pPr algn="l" marL="524156" indent="-262078" lvl="1">
              <a:lnSpc>
                <a:spcPts val="3398"/>
              </a:lnSpc>
              <a:buFont typeface="Arial"/>
              <a:buChar char="•"/>
            </a:pPr>
            <a:r>
              <a:rPr lang="en-US" sz="2427">
                <a:solidFill>
                  <a:srgbClr val="504C44"/>
                </a:solidFill>
                <a:latin typeface="Inter"/>
              </a:rPr>
              <a:t>The expected employment loss due to COVID-19 does not significantly differ between the two gender categories in the dataset, but it’s more prominent for females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204756"/>
            <a:ext cx="9049748" cy="4467729"/>
          </a:xfrm>
          <a:custGeom>
            <a:avLst/>
            <a:gdLst/>
            <a:ahLst/>
            <a:cxnLst/>
            <a:rect r="r" b="b" t="t" l="l"/>
            <a:pathLst>
              <a:path h="4467729" w="9049748">
                <a:moveTo>
                  <a:pt x="0" y="0"/>
                </a:moveTo>
                <a:lnTo>
                  <a:pt x="9049748" y="0"/>
                </a:lnTo>
                <a:lnTo>
                  <a:pt x="9049748" y="4467729"/>
                </a:lnTo>
                <a:lnTo>
                  <a:pt x="0" y="4467729"/>
                </a:lnTo>
                <a:lnTo>
                  <a:pt x="0" y="0"/>
                </a:lnTo>
                <a:close/>
              </a:path>
            </a:pathLst>
          </a:custGeom>
          <a:blipFill>
            <a:blip r:embed="rId2"/>
            <a:stretch>
              <a:fillRect l="0" t="-57" r="0" b="-57"/>
            </a:stretch>
          </a:blipFill>
        </p:spPr>
      </p:sp>
      <p:sp>
        <p:nvSpPr>
          <p:cNvPr name="TextBox 3" id="3"/>
          <p:cNvSpPr txBox="true"/>
          <p:nvPr/>
        </p:nvSpPr>
        <p:spPr>
          <a:xfrm rot="0">
            <a:off x="1028700" y="971550"/>
            <a:ext cx="16470615" cy="1771015"/>
          </a:xfrm>
          <a:prstGeom prst="rect">
            <a:avLst/>
          </a:prstGeom>
        </p:spPr>
        <p:txBody>
          <a:bodyPr anchor="t" rtlCol="false" tIns="0" lIns="0" bIns="0" rIns="0">
            <a:spAutoFit/>
          </a:bodyPr>
          <a:lstStyle/>
          <a:p>
            <a:pPr algn="l">
              <a:lnSpc>
                <a:spcPts val="4760"/>
              </a:lnSpc>
            </a:pPr>
            <a:r>
              <a:rPr lang="en-US" sz="3400" spc="680">
                <a:solidFill>
                  <a:srgbClr val="504C44"/>
                </a:solidFill>
                <a:latin typeface="Baskerville Display PT"/>
              </a:rPr>
              <a:t>RATE OF EXPECTED EMPLOYMENT LOSS DUE TO COVID-19 RELATIVE TO RESPONDERS’ DEMOGRAPHICS</a:t>
            </a:r>
          </a:p>
          <a:p>
            <a:pPr algn="l">
              <a:lnSpc>
                <a:spcPts val="4760"/>
              </a:lnSpc>
              <a:spcBef>
                <a:spcPct val="0"/>
              </a:spcBef>
            </a:pPr>
          </a:p>
        </p:txBody>
      </p:sp>
      <p:sp>
        <p:nvSpPr>
          <p:cNvPr name="TextBox 4" id="4"/>
          <p:cNvSpPr txBox="true"/>
          <p:nvPr/>
        </p:nvSpPr>
        <p:spPr>
          <a:xfrm rot="0">
            <a:off x="10078448" y="3782258"/>
            <a:ext cx="7180852" cy="3265101"/>
          </a:xfrm>
          <a:prstGeom prst="rect">
            <a:avLst/>
          </a:prstGeom>
        </p:spPr>
        <p:txBody>
          <a:bodyPr anchor="t" rtlCol="false" tIns="0" lIns="0" bIns="0" rIns="0">
            <a:spAutoFit/>
          </a:bodyPr>
          <a:lstStyle/>
          <a:p>
            <a:pPr algn="l" marL="502552" indent="-251276" lvl="1">
              <a:lnSpc>
                <a:spcPts val="3258"/>
              </a:lnSpc>
              <a:buFont typeface="Arial"/>
              <a:buChar char="•"/>
            </a:pPr>
            <a:r>
              <a:rPr lang="en-US" sz="2327">
                <a:solidFill>
                  <a:srgbClr val="504C44"/>
                </a:solidFill>
                <a:latin typeface="Inter"/>
              </a:rPr>
              <a:t>White(1) has the lowest rate of expected employment loss among the groups.</a:t>
            </a:r>
          </a:p>
          <a:p>
            <a:pPr algn="l" marL="502552" indent="-251276" lvl="1">
              <a:lnSpc>
                <a:spcPts val="3258"/>
              </a:lnSpc>
              <a:buFont typeface="Arial"/>
              <a:buChar char="•"/>
            </a:pPr>
            <a:r>
              <a:rPr lang="en-US" sz="2327">
                <a:solidFill>
                  <a:srgbClr val="504C44"/>
                </a:solidFill>
                <a:latin typeface="Inter"/>
              </a:rPr>
              <a:t>Black (2) has the highest rate of expected employment loss.</a:t>
            </a:r>
          </a:p>
          <a:p>
            <a:pPr algn="l" marL="502552" indent="-251276" lvl="1">
              <a:lnSpc>
                <a:spcPts val="3258"/>
              </a:lnSpc>
              <a:buFont typeface="Arial"/>
              <a:buChar char="•"/>
            </a:pPr>
            <a:r>
              <a:rPr lang="en-US" sz="2327">
                <a:solidFill>
                  <a:srgbClr val="504C44"/>
                </a:solidFill>
                <a:latin typeface="Inter"/>
              </a:rPr>
              <a:t>Asian(3) and Any other race alone, or race in combination(4) have similar rates, which are higher than White, Alone but slightly lower than Black, Alone.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622174"/>
            <a:ext cx="8672441" cy="4635375"/>
          </a:xfrm>
          <a:custGeom>
            <a:avLst/>
            <a:gdLst/>
            <a:ahLst/>
            <a:cxnLst/>
            <a:rect r="r" b="b" t="t" l="l"/>
            <a:pathLst>
              <a:path h="4635375" w="8672441">
                <a:moveTo>
                  <a:pt x="0" y="0"/>
                </a:moveTo>
                <a:lnTo>
                  <a:pt x="8672441" y="0"/>
                </a:lnTo>
                <a:lnTo>
                  <a:pt x="8672441" y="4635375"/>
                </a:lnTo>
                <a:lnTo>
                  <a:pt x="0" y="4635375"/>
                </a:lnTo>
                <a:lnTo>
                  <a:pt x="0" y="0"/>
                </a:lnTo>
                <a:close/>
              </a:path>
            </a:pathLst>
          </a:custGeom>
          <a:blipFill>
            <a:blip r:embed="rId2"/>
            <a:stretch>
              <a:fillRect l="0" t="0" r="0" b="0"/>
            </a:stretch>
          </a:blipFill>
        </p:spPr>
      </p:sp>
      <p:sp>
        <p:nvSpPr>
          <p:cNvPr name="TextBox 3" id="3"/>
          <p:cNvSpPr txBox="true"/>
          <p:nvPr/>
        </p:nvSpPr>
        <p:spPr>
          <a:xfrm rot="0">
            <a:off x="1028700" y="962025"/>
            <a:ext cx="16230600" cy="2306955"/>
          </a:xfrm>
          <a:prstGeom prst="rect">
            <a:avLst/>
          </a:prstGeom>
        </p:spPr>
        <p:txBody>
          <a:bodyPr anchor="t" rtlCol="false" tIns="0" lIns="0" bIns="0" rIns="0">
            <a:spAutoFit/>
          </a:bodyPr>
          <a:lstStyle/>
          <a:p>
            <a:pPr algn="l">
              <a:lnSpc>
                <a:spcPts val="4620"/>
              </a:lnSpc>
            </a:pPr>
            <a:r>
              <a:rPr lang="en-US" sz="3300" spc="660">
                <a:solidFill>
                  <a:srgbClr val="504C44"/>
                </a:solidFill>
                <a:latin typeface="Baskerville Display PT"/>
              </a:rPr>
              <a:t>RATE OF EXPECTED EMPLOYMENT LOSS DUE TO COVID-19 FOR THE TOP 10 STATES WITH THE HIGHEST RATE OF COVID HOSPITALIZATION.</a:t>
            </a:r>
          </a:p>
          <a:p>
            <a:pPr algn="l">
              <a:lnSpc>
                <a:spcPts val="4620"/>
              </a:lnSpc>
              <a:spcBef>
                <a:spcPct val="0"/>
              </a:spcBef>
            </a:pPr>
          </a:p>
        </p:txBody>
      </p:sp>
      <p:sp>
        <p:nvSpPr>
          <p:cNvPr name="TextBox 4" id="4"/>
          <p:cNvSpPr txBox="true"/>
          <p:nvPr/>
        </p:nvSpPr>
        <p:spPr>
          <a:xfrm rot="0">
            <a:off x="9701141" y="3778593"/>
            <a:ext cx="7558159" cy="4080510"/>
          </a:xfrm>
          <a:prstGeom prst="rect">
            <a:avLst/>
          </a:prstGeom>
        </p:spPr>
        <p:txBody>
          <a:bodyPr anchor="t" rtlCol="false" tIns="0" lIns="0" bIns="0" rIns="0">
            <a:spAutoFit/>
          </a:bodyPr>
          <a:lstStyle/>
          <a:p>
            <a:pPr algn="l" marL="453392" indent="-226696" lvl="1">
              <a:lnSpc>
                <a:spcPts val="2940"/>
              </a:lnSpc>
              <a:buFont typeface="Arial"/>
              <a:buChar char="•"/>
            </a:pPr>
            <a:r>
              <a:rPr lang="en-US" sz="2100">
                <a:solidFill>
                  <a:srgbClr val="504C44"/>
                </a:solidFill>
                <a:latin typeface="Inter"/>
              </a:rPr>
              <a:t>Florida (FL) shows the highest rate of expected employment loss (~50%).</a:t>
            </a:r>
          </a:p>
          <a:p>
            <a:pPr algn="l" marL="453392" indent="-226696" lvl="1">
              <a:lnSpc>
                <a:spcPts val="2940"/>
              </a:lnSpc>
              <a:buFont typeface="Arial"/>
              <a:buChar char="•"/>
            </a:pPr>
            <a:r>
              <a:rPr lang="en-US" sz="2100">
                <a:solidFill>
                  <a:srgbClr val="504C44"/>
                </a:solidFill>
                <a:latin typeface="Inter"/>
              </a:rPr>
              <a:t>Connecticut (CT) and Delaware (DE) also have high rates (~45%).</a:t>
            </a:r>
          </a:p>
          <a:p>
            <a:pPr algn="l" marL="453392" indent="-226696" lvl="1">
              <a:lnSpc>
                <a:spcPts val="2940"/>
              </a:lnSpc>
              <a:buFont typeface="Arial"/>
              <a:buChar char="•"/>
            </a:pPr>
            <a:r>
              <a:rPr lang="en-US" sz="2100">
                <a:solidFill>
                  <a:srgbClr val="504C44"/>
                </a:solidFill>
                <a:latin typeface="Inter"/>
              </a:rPr>
              <a:t>California (CA), Colorado (CO), and Arizona (AZ) have moderate rates (40%-45%).</a:t>
            </a:r>
          </a:p>
          <a:p>
            <a:pPr algn="l" marL="453392" indent="-226696" lvl="1">
              <a:lnSpc>
                <a:spcPts val="2940"/>
              </a:lnSpc>
              <a:buFont typeface="Arial"/>
              <a:buChar char="•"/>
            </a:pPr>
            <a:r>
              <a:rPr lang="en-US" sz="2100">
                <a:solidFill>
                  <a:srgbClr val="504C44"/>
                </a:solidFill>
                <a:latin typeface="Inter"/>
              </a:rPr>
              <a:t>Arkansas (AR), Alabama (AL), and Alaska (AK) have slightly lower rates (~35%-40%).</a:t>
            </a:r>
          </a:p>
          <a:p>
            <a:pPr algn="l" marL="453392" indent="-226696" lvl="1">
              <a:lnSpc>
                <a:spcPts val="2940"/>
              </a:lnSpc>
              <a:buFont typeface="Arial"/>
              <a:buChar char="•"/>
            </a:pPr>
            <a:r>
              <a:rPr lang="en-US" sz="2100">
                <a:solidFill>
                  <a:srgbClr val="504C44"/>
                </a:solidFill>
                <a:latin typeface="Inter"/>
              </a:rPr>
              <a:t>Implications:</a:t>
            </a:r>
          </a:p>
          <a:p>
            <a:pPr algn="l" marL="453392" indent="-226696" lvl="1">
              <a:lnSpc>
                <a:spcPts val="2940"/>
              </a:lnSpc>
              <a:buFont typeface="Arial"/>
              <a:buChar char="•"/>
            </a:pPr>
            <a:r>
              <a:rPr lang="en-US" sz="2100">
                <a:solidFill>
                  <a:srgbClr val="504C44"/>
                </a:solidFill>
                <a:latin typeface="Inter"/>
              </a:rPr>
              <a:t>The variation suggests differing economic impacts due to COVID-19.</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479664"/>
            <a:ext cx="9085008" cy="4898004"/>
          </a:xfrm>
          <a:custGeom>
            <a:avLst/>
            <a:gdLst/>
            <a:ahLst/>
            <a:cxnLst/>
            <a:rect r="r" b="b" t="t" l="l"/>
            <a:pathLst>
              <a:path h="4898004" w="9085008">
                <a:moveTo>
                  <a:pt x="0" y="0"/>
                </a:moveTo>
                <a:lnTo>
                  <a:pt x="9085008" y="0"/>
                </a:lnTo>
                <a:lnTo>
                  <a:pt x="9085008" y="4898004"/>
                </a:lnTo>
                <a:lnTo>
                  <a:pt x="0" y="4898004"/>
                </a:lnTo>
                <a:lnTo>
                  <a:pt x="0" y="0"/>
                </a:lnTo>
                <a:close/>
              </a:path>
            </a:pathLst>
          </a:custGeom>
          <a:blipFill>
            <a:blip r:embed="rId2"/>
            <a:stretch>
              <a:fillRect l="0" t="0" r="0" b="0"/>
            </a:stretch>
          </a:blipFill>
        </p:spPr>
      </p:sp>
      <p:sp>
        <p:nvSpPr>
          <p:cNvPr name="TextBox 3" id="3"/>
          <p:cNvSpPr txBox="true"/>
          <p:nvPr/>
        </p:nvSpPr>
        <p:spPr>
          <a:xfrm rot="0">
            <a:off x="1028700" y="971550"/>
            <a:ext cx="16230600" cy="1771015"/>
          </a:xfrm>
          <a:prstGeom prst="rect">
            <a:avLst/>
          </a:prstGeom>
        </p:spPr>
        <p:txBody>
          <a:bodyPr anchor="t" rtlCol="false" tIns="0" lIns="0" bIns="0" rIns="0">
            <a:spAutoFit/>
          </a:bodyPr>
          <a:lstStyle/>
          <a:p>
            <a:pPr algn="l">
              <a:lnSpc>
                <a:spcPts val="4760"/>
              </a:lnSpc>
              <a:spcBef>
                <a:spcPct val="0"/>
              </a:spcBef>
            </a:pPr>
            <a:r>
              <a:rPr lang="en-US" sz="3400" spc="680">
                <a:solidFill>
                  <a:srgbClr val="504C44"/>
                </a:solidFill>
                <a:latin typeface="Baskerville Display PT"/>
              </a:rPr>
              <a:t>THE RELATIONSHIP BETWEEN HOUSEHOLD INCOME AND THE RATE OF DELAYED/ OR </a:t>
            </a:r>
            <a:r>
              <a:rPr lang="en-US" sz="3400" spc="680">
                <a:solidFill>
                  <a:srgbClr val="504C44"/>
                </a:solidFill>
                <a:latin typeface="Baskerville Display PT"/>
              </a:rPr>
              <a:t>unobtained medical treatment (Due to COVID or otherwise).</a:t>
            </a:r>
          </a:p>
        </p:txBody>
      </p:sp>
      <p:sp>
        <p:nvSpPr>
          <p:cNvPr name="TextBox 4" id="4"/>
          <p:cNvSpPr txBox="true"/>
          <p:nvPr/>
        </p:nvSpPr>
        <p:spPr>
          <a:xfrm rot="0">
            <a:off x="10113708" y="4384517"/>
            <a:ext cx="7145592" cy="3040673"/>
          </a:xfrm>
          <a:prstGeom prst="rect">
            <a:avLst/>
          </a:prstGeom>
        </p:spPr>
        <p:txBody>
          <a:bodyPr anchor="t" rtlCol="false" tIns="0" lIns="0" bIns="0" rIns="0">
            <a:spAutoFit/>
          </a:bodyPr>
          <a:lstStyle/>
          <a:p>
            <a:pPr algn="l" marL="467094" indent="-233547" lvl="1">
              <a:lnSpc>
                <a:spcPts val="3028"/>
              </a:lnSpc>
              <a:buFont typeface="Arial"/>
              <a:buChar char="•"/>
            </a:pPr>
            <a:r>
              <a:rPr lang="en-US" sz="2163">
                <a:solidFill>
                  <a:srgbClr val="504C44"/>
                </a:solidFill>
                <a:latin typeface="Inter"/>
              </a:rPr>
              <a:t>The rates of delayed/unobtained medical treatment are relatively high across all household income groups, indicating a widespread issue affecting all segments of the population.</a:t>
            </a:r>
          </a:p>
          <a:p>
            <a:pPr algn="l" marL="467094" indent="-233547" lvl="1">
              <a:lnSpc>
                <a:spcPts val="3028"/>
              </a:lnSpc>
              <a:buFont typeface="Arial"/>
              <a:buChar char="•"/>
            </a:pPr>
            <a:r>
              <a:rPr lang="en-US" sz="2163">
                <a:solidFill>
                  <a:srgbClr val="504C44"/>
                </a:solidFill>
                <a:latin typeface="Inter"/>
              </a:rPr>
              <a:t>The income group labeled 1 (representing the lowest income bracket) shows the highest rate of delayed/unobtained medical treatment at around 50%.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04043"/>
            <a:ext cx="9283659" cy="5509444"/>
          </a:xfrm>
          <a:custGeom>
            <a:avLst/>
            <a:gdLst/>
            <a:ahLst/>
            <a:cxnLst/>
            <a:rect r="r" b="b" t="t" l="l"/>
            <a:pathLst>
              <a:path h="5509444" w="9283659">
                <a:moveTo>
                  <a:pt x="0" y="0"/>
                </a:moveTo>
                <a:lnTo>
                  <a:pt x="9283659" y="0"/>
                </a:lnTo>
                <a:lnTo>
                  <a:pt x="9283659" y="5509444"/>
                </a:lnTo>
                <a:lnTo>
                  <a:pt x="0" y="5509444"/>
                </a:lnTo>
                <a:lnTo>
                  <a:pt x="0" y="0"/>
                </a:lnTo>
                <a:close/>
              </a:path>
            </a:pathLst>
          </a:custGeom>
          <a:blipFill>
            <a:blip r:embed="rId2"/>
            <a:stretch>
              <a:fillRect l="0" t="-687" r="-357" b="0"/>
            </a:stretch>
          </a:blipFill>
        </p:spPr>
      </p:sp>
      <p:sp>
        <p:nvSpPr>
          <p:cNvPr name="TextBox 3" id="3"/>
          <p:cNvSpPr txBox="true"/>
          <p:nvPr/>
        </p:nvSpPr>
        <p:spPr>
          <a:xfrm rot="0">
            <a:off x="1028700" y="952500"/>
            <a:ext cx="14631291" cy="1225550"/>
          </a:xfrm>
          <a:prstGeom prst="rect">
            <a:avLst/>
          </a:prstGeom>
        </p:spPr>
        <p:txBody>
          <a:bodyPr anchor="t" rtlCol="false" tIns="0" lIns="0" bIns="0" rIns="0">
            <a:spAutoFit/>
          </a:bodyPr>
          <a:lstStyle/>
          <a:p>
            <a:pPr algn="l">
              <a:lnSpc>
                <a:spcPts val="4900"/>
              </a:lnSpc>
              <a:spcBef>
                <a:spcPct val="0"/>
              </a:spcBef>
            </a:pPr>
            <a:r>
              <a:rPr lang="en-US" sz="3500" spc="700">
                <a:solidFill>
                  <a:srgbClr val="504C44"/>
                </a:solidFill>
                <a:latin typeface="Baskerville Display PT"/>
              </a:rPr>
              <a:t>THE RELATIONSHIP BETWEEN COVID-19 SYMPTOM MANIFESTATION AND AGE </a:t>
            </a:r>
            <a:r>
              <a:rPr lang="en-US" sz="3500" spc="700">
                <a:solidFill>
                  <a:srgbClr val="504C44"/>
                </a:solidFill>
                <a:latin typeface="Baskerville Display PT"/>
              </a:rPr>
              <a:t>group.</a:t>
            </a:r>
          </a:p>
        </p:txBody>
      </p:sp>
      <p:sp>
        <p:nvSpPr>
          <p:cNvPr name="TextBox 4" id="4"/>
          <p:cNvSpPr txBox="true"/>
          <p:nvPr/>
        </p:nvSpPr>
        <p:spPr>
          <a:xfrm rot="0">
            <a:off x="10659726" y="4723195"/>
            <a:ext cx="6599574" cy="2129339"/>
          </a:xfrm>
          <a:prstGeom prst="rect">
            <a:avLst/>
          </a:prstGeom>
        </p:spPr>
        <p:txBody>
          <a:bodyPr anchor="t" rtlCol="false" tIns="0" lIns="0" bIns="0" rIns="0">
            <a:spAutoFit/>
          </a:bodyPr>
          <a:lstStyle/>
          <a:p>
            <a:pPr algn="l" marL="521994" indent="-260997" lvl="1">
              <a:lnSpc>
                <a:spcPts val="3384"/>
              </a:lnSpc>
              <a:buFont typeface="Arial"/>
              <a:buChar char="•"/>
            </a:pPr>
            <a:r>
              <a:rPr lang="en-US" sz="2417">
                <a:solidFill>
                  <a:srgbClr val="504C44"/>
                </a:solidFill>
                <a:latin typeface="Inter"/>
              </a:rPr>
              <a:t> The rates of symptom manifestation are high across all age groups, indicating that most individuals who were part of the survey reported symptoms if they had COVID-19.</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387739" y="2915973"/>
            <a:ext cx="7947386" cy="5881852"/>
          </a:xfrm>
          <a:custGeom>
            <a:avLst/>
            <a:gdLst/>
            <a:ahLst/>
            <a:cxnLst/>
            <a:rect r="r" b="b" t="t" l="l"/>
            <a:pathLst>
              <a:path h="5881852" w="7947386">
                <a:moveTo>
                  <a:pt x="0" y="0"/>
                </a:moveTo>
                <a:lnTo>
                  <a:pt x="7947386" y="0"/>
                </a:lnTo>
                <a:lnTo>
                  <a:pt x="7947386" y="5881852"/>
                </a:lnTo>
                <a:lnTo>
                  <a:pt x="0" y="5881852"/>
                </a:lnTo>
                <a:lnTo>
                  <a:pt x="0" y="0"/>
                </a:lnTo>
                <a:close/>
              </a:path>
            </a:pathLst>
          </a:custGeom>
          <a:blipFill>
            <a:blip r:embed="rId2"/>
            <a:stretch>
              <a:fillRect l="0" t="0" r="0" b="0"/>
            </a:stretch>
          </a:blipFill>
        </p:spPr>
      </p:sp>
      <p:sp>
        <p:nvSpPr>
          <p:cNvPr name="TextBox 3" id="3"/>
          <p:cNvSpPr txBox="true"/>
          <p:nvPr/>
        </p:nvSpPr>
        <p:spPr>
          <a:xfrm rot="0">
            <a:off x="9510562" y="4416601"/>
            <a:ext cx="6377729" cy="2110846"/>
          </a:xfrm>
          <a:prstGeom prst="rect">
            <a:avLst/>
          </a:prstGeom>
        </p:spPr>
        <p:txBody>
          <a:bodyPr anchor="t" rtlCol="false" tIns="0" lIns="0" bIns="0" rIns="0">
            <a:spAutoFit/>
          </a:bodyPr>
          <a:lstStyle/>
          <a:p>
            <a:pPr algn="l">
              <a:lnSpc>
                <a:spcPts val="2800"/>
              </a:lnSpc>
            </a:pPr>
            <a:r>
              <a:rPr lang="en-US" sz="2000">
                <a:solidFill>
                  <a:srgbClr val="504C44"/>
                </a:solidFill>
                <a:latin typeface="Inter"/>
              </a:rPr>
              <a:t> The graph illustrates that the number of deceased individuals with underlying medical conditions and/or risk behaviors is greater, whereas the number of deceased individuals without underlying medical conditions and/or risk behaviors is zero</a:t>
            </a:r>
          </a:p>
          <a:p>
            <a:pPr algn="l">
              <a:lnSpc>
                <a:spcPts val="2800"/>
              </a:lnSpc>
            </a:pP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397735" y="2600942"/>
            <a:ext cx="6746265" cy="6443662"/>
          </a:xfrm>
          <a:custGeom>
            <a:avLst/>
            <a:gdLst/>
            <a:ahLst/>
            <a:cxnLst/>
            <a:rect r="r" b="b" t="t" l="l"/>
            <a:pathLst>
              <a:path h="6443662" w="6746265">
                <a:moveTo>
                  <a:pt x="0" y="0"/>
                </a:moveTo>
                <a:lnTo>
                  <a:pt x="6746265" y="0"/>
                </a:lnTo>
                <a:lnTo>
                  <a:pt x="6746265" y="6443663"/>
                </a:lnTo>
                <a:lnTo>
                  <a:pt x="0" y="6443663"/>
                </a:lnTo>
                <a:lnTo>
                  <a:pt x="0" y="0"/>
                </a:lnTo>
                <a:close/>
              </a:path>
            </a:pathLst>
          </a:custGeom>
          <a:blipFill>
            <a:blip r:embed="rId2"/>
            <a:stretch>
              <a:fillRect l="0" t="0" r="0" b="0"/>
            </a:stretch>
          </a:blipFill>
        </p:spPr>
      </p:sp>
      <p:sp>
        <p:nvSpPr>
          <p:cNvPr name="TextBox 3" id="3"/>
          <p:cNvSpPr txBox="true"/>
          <p:nvPr/>
        </p:nvSpPr>
        <p:spPr>
          <a:xfrm rot="0">
            <a:off x="9510562" y="4416601"/>
            <a:ext cx="6377729" cy="1406172"/>
          </a:xfrm>
          <a:prstGeom prst="rect">
            <a:avLst/>
          </a:prstGeom>
        </p:spPr>
        <p:txBody>
          <a:bodyPr anchor="t" rtlCol="false" tIns="0" lIns="0" bIns="0" rIns="0">
            <a:spAutoFit/>
          </a:bodyPr>
          <a:lstStyle/>
          <a:p>
            <a:pPr algn="l">
              <a:lnSpc>
                <a:spcPts val="2800"/>
              </a:lnSpc>
            </a:pPr>
            <a:r>
              <a:rPr lang="en-US" sz="2000">
                <a:solidFill>
                  <a:srgbClr val="504C44"/>
                </a:solidFill>
                <a:latin typeface="Inter"/>
              </a:rPr>
              <a:t>The gender that appears to be most at risk of death due to COVID-19 is males, as indicated by the graph where the percentage of deceased males due to COVID-19 is 55.5%</a:t>
            </a: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3785281" y="3092589"/>
            <a:ext cx="13227695" cy="5780303"/>
          </a:xfrm>
          <a:custGeom>
            <a:avLst/>
            <a:gdLst/>
            <a:ahLst/>
            <a:cxnLst/>
            <a:rect r="r" b="b" t="t" l="l"/>
            <a:pathLst>
              <a:path h="5780303" w="13227695">
                <a:moveTo>
                  <a:pt x="0" y="0"/>
                </a:moveTo>
                <a:lnTo>
                  <a:pt x="13227694" y="0"/>
                </a:lnTo>
                <a:lnTo>
                  <a:pt x="13227694" y="5780303"/>
                </a:lnTo>
                <a:lnTo>
                  <a:pt x="0" y="5780303"/>
                </a:lnTo>
                <a:lnTo>
                  <a:pt x="0" y="0"/>
                </a:lnTo>
                <a:close/>
              </a:path>
            </a:pathLst>
          </a:custGeom>
          <a:blipFill>
            <a:blip r:embed="rId2"/>
            <a:stretch>
              <a:fillRect l="-1014" t="-9369" r="0" b="-3045"/>
            </a:stretch>
          </a:blipFill>
        </p:spPr>
      </p:sp>
      <p:sp>
        <p:nvSpPr>
          <p:cNvPr name="TextBox 3" id="3"/>
          <p:cNvSpPr txBox="true"/>
          <p:nvPr/>
        </p:nvSpPr>
        <p:spPr>
          <a:xfrm rot="0">
            <a:off x="1241482" y="3579849"/>
            <a:ext cx="2543798" cy="4224867"/>
          </a:xfrm>
          <a:prstGeom prst="rect">
            <a:avLst/>
          </a:prstGeom>
        </p:spPr>
        <p:txBody>
          <a:bodyPr anchor="t" rtlCol="false" tIns="0" lIns="0" bIns="0" rIns="0">
            <a:spAutoFit/>
          </a:bodyPr>
          <a:lstStyle/>
          <a:p>
            <a:pPr algn="just">
              <a:lnSpc>
                <a:spcPts val="2800"/>
              </a:lnSpc>
            </a:pPr>
            <a:r>
              <a:rPr lang="en-US" sz="2000">
                <a:solidFill>
                  <a:srgbClr val="504C44"/>
                </a:solidFill>
                <a:latin typeface="Inter"/>
              </a:rPr>
              <a:t>The white race appears to be the most at risk of death due to COVID-19, as indicated by the graph showing that the percentage of deceased white individuals due to COVID-19 is 58%, totaling 64,328 cases.</a:t>
            </a: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682560" y="3524921"/>
            <a:ext cx="14922881" cy="3180007"/>
          </a:xfrm>
          <a:prstGeom prst="rect">
            <a:avLst/>
          </a:prstGeom>
        </p:spPr>
        <p:txBody>
          <a:bodyPr anchor="t" rtlCol="false" tIns="0" lIns="0" bIns="0" rIns="0">
            <a:spAutoFit/>
          </a:bodyPr>
          <a:lstStyle/>
          <a:p>
            <a:pPr algn="l">
              <a:lnSpc>
                <a:spcPts val="4274"/>
              </a:lnSpc>
            </a:pPr>
            <a:r>
              <a:rPr lang="en-US" sz="3052">
                <a:solidFill>
                  <a:srgbClr val="504C44"/>
                </a:solidFill>
                <a:latin typeface="Inter"/>
              </a:rPr>
              <a:t>This part outlines the analysis performed on two datasets: COVID-19 case data and Pulse Survey data. The analysis aims to address ten specific questions related to hospitalization, death rates, ICU admittance, employment loss, and medical treatment delays due to the COVID-19 pandemic. The following sections provide a detailed breakdown of the methods and findings for each question.</a:t>
            </a:r>
          </a:p>
          <a:p>
            <a:pPr algn="l">
              <a:lnSpc>
                <a:spcPts val="4274"/>
              </a:lnSpc>
            </a:pPr>
          </a:p>
        </p:txBody>
      </p:sp>
      <p:sp>
        <p:nvSpPr>
          <p:cNvPr name="TextBox 3" id="3"/>
          <p:cNvSpPr txBox="true"/>
          <p:nvPr/>
        </p:nvSpPr>
        <p:spPr>
          <a:xfrm rot="0">
            <a:off x="1028700" y="962025"/>
            <a:ext cx="9942039" cy="20796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EXPLORATORY DATA ANALYSIS</a:t>
            </a:r>
          </a:p>
          <a:p>
            <a:pPr algn="l">
              <a:lnSpc>
                <a:spcPts val="559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7552927" y="2662725"/>
            <a:ext cx="9260176" cy="6206567"/>
          </a:xfrm>
          <a:custGeom>
            <a:avLst/>
            <a:gdLst/>
            <a:ahLst/>
            <a:cxnLst/>
            <a:rect r="r" b="b" t="t" l="l"/>
            <a:pathLst>
              <a:path h="6206567" w="9260176">
                <a:moveTo>
                  <a:pt x="0" y="0"/>
                </a:moveTo>
                <a:lnTo>
                  <a:pt x="9260176" y="0"/>
                </a:lnTo>
                <a:lnTo>
                  <a:pt x="9260176" y="6206567"/>
                </a:lnTo>
                <a:lnTo>
                  <a:pt x="0" y="6206567"/>
                </a:lnTo>
                <a:lnTo>
                  <a:pt x="0" y="0"/>
                </a:lnTo>
                <a:close/>
              </a:path>
            </a:pathLst>
          </a:custGeom>
          <a:blipFill>
            <a:blip r:embed="rId2"/>
            <a:stretch>
              <a:fillRect l="0" t="-3104" r="0" b="-3104"/>
            </a:stretch>
          </a:blipFill>
        </p:spPr>
      </p:sp>
      <p:sp>
        <p:nvSpPr>
          <p:cNvPr name="TextBox 3" id="3"/>
          <p:cNvSpPr txBox="true"/>
          <p:nvPr/>
        </p:nvSpPr>
        <p:spPr>
          <a:xfrm rot="0">
            <a:off x="1709079" y="3727285"/>
            <a:ext cx="5523637" cy="4622539"/>
          </a:xfrm>
          <a:prstGeom prst="rect">
            <a:avLst/>
          </a:prstGeom>
        </p:spPr>
        <p:txBody>
          <a:bodyPr anchor="t" rtlCol="false" tIns="0" lIns="0" bIns="0" rIns="0">
            <a:spAutoFit/>
          </a:bodyPr>
          <a:lstStyle/>
          <a:p>
            <a:pPr algn="l">
              <a:lnSpc>
                <a:spcPts val="3688"/>
              </a:lnSpc>
            </a:pPr>
            <a:r>
              <a:rPr lang="en-US" sz="2634">
                <a:solidFill>
                  <a:srgbClr val="504C44"/>
                </a:solidFill>
                <a:latin typeface="Inter"/>
              </a:rPr>
              <a:t>In the population under 18 years of age, there were no reported deaths due to the COVID-19 virus. The incidence of mortality increases with advancing age, with individuals above 65 years being the most affected demographic group in terms of COVID-19 related deaths. </a:t>
            </a:r>
          </a:p>
          <a:p>
            <a:pPr algn="l">
              <a:lnSpc>
                <a:spcPts val="3688"/>
              </a:lnSpc>
            </a:pP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5778941" y="3346290"/>
            <a:ext cx="10815438" cy="4838051"/>
          </a:xfrm>
          <a:custGeom>
            <a:avLst/>
            <a:gdLst/>
            <a:ahLst/>
            <a:cxnLst/>
            <a:rect r="r" b="b" t="t" l="l"/>
            <a:pathLst>
              <a:path h="4838051" w="10815438">
                <a:moveTo>
                  <a:pt x="0" y="0"/>
                </a:moveTo>
                <a:lnTo>
                  <a:pt x="10815437" y="0"/>
                </a:lnTo>
                <a:lnTo>
                  <a:pt x="10815437" y="4838051"/>
                </a:lnTo>
                <a:lnTo>
                  <a:pt x="0" y="4838051"/>
                </a:lnTo>
                <a:lnTo>
                  <a:pt x="0" y="0"/>
                </a:lnTo>
                <a:close/>
              </a:path>
            </a:pathLst>
          </a:custGeom>
          <a:blipFill>
            <a:blip r:embed="rId2"/>
            <a:stretch>
              <a:fillRect l="0" t="0" r="0" b="0"/>
            </a:stretch>
          </a:blipFill>
        </p:spPr>
      </p:sp>
      <p:sp>
        <p:nvSpPr>
          <p:cNvPr name="TextBox 3" id="3"/>
          <p:cNvSpPr txBox="true"/>
          <p:nvPr/>
        </p:nvSpPr>
        <p:spPr>
          <a:xfrm rot="0">
            <a:off x="2004404" y="3629070"/>
            <a:ext cx="2543798" cy="4224867"/>
          </a:xfrm>
          <a:prstGeom prst="rect">
            <a:avLst/>
          </a:prstGeom>
        </p:spPr>
        <p:txBody>
          <a:bodyPr anchor="t" rtlCol="false" tIns="0" lIns="0" bIns="0" rIns="0">
            <a:spAutoFit/>
          </a:bodyPr>
          <a:lstStyle/>
          <a:p>
            <a:pPr algn="l">
              <a:lnSpc>
                <a:spcPts val="2800"/>
              </a:lnSpc>
            </a:pPr>
            <a:r>
              <a:rPr lang="en-US" sz="2000">
                <a:solidFill>
                  <a:srgbClr val="504C44"/>
                </a:solidFill>
                <a:latin typeface="Inter"/>
              </a:rPr>
              <a:t>From the graph, it is evident that a substantial number of patients who reported exposure to any kind of travel or congregation within the 14 days prior to illness onset were not hospitalized . </a:t>
            </a:r>
          </a:p>
          <a:p>
            <a:pPr algn="l">
              <a:lnSpc>
                <a:spcPts val="2800"/>
              </a:lnSpc>
            </a:pP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664268" y="2026026"/>
            <a:ext cx="6609215" cy="6234948"/>
          </a:xfrm>
          <a:custGeom>
            <a:avLst/>
            <a:gdLst/>
            <a:ahLst/>
            <a:cxnLst/>
            <a:rect r="r" b="b" t="t" l="l"/>
            <a:pathLst>
              <a:path h="6234948" w="6609215">
                <a:moveTo>
                  <a:pt x="0" y="0"/>
                </a:moveTo>
                <a:lnTo>
                  <a:pt x="6609215" y="0"/>
                </a:lnTo>
                <a:lnTo>
                  <a:pt x="6609215" y="6234948"/>
                </a:lnTo>
                <a:lnTo>
                  <a:pt x="0" y="6234948"/>
                </a:lnTo>
                <a:lnTo>
                  <a:pt x="0" y="0"/>
                </a:lnTo>
                <a:close/>
              </a:path>
            </a:pathLst>
          </a:custGeom>
          <a:blipFill>
            <a:blip r:embed="rId2"/>
            <a:stretch>
              <a:fillRect l="0" t="0" r="0" b="0"/>
            </a:stretch>
          </a:blipFill>
        </p:spPr>
      </p:sp>
      <p:sp>
        <p:nvSpPr>
          <p:cNvPr name="TextBox 3" id="3"/>
          <p:cNvSpPr txBox="true"/>
          <p:nvPr/>
        </p:nvSpPr>
        <p:spPr>
          <a:xfrm rot="0">
            <a:off x="1502503" y="2921241"/>
            <a:ext cx="4604172" cy="5785301"/>
          </a:xfrm>
          <a:prstGeom prst="rect">
            <a:avLst/>
          </a:prstGeom>
        </p:spPr>
        <p:txBody>
          <a:bodyPr anchor="t" rtlCol="false" tIns="0" lIns="0" bIns="0" rIns="0">
            <a:spAutoFit/>
          </a:bodyPr>
          <a:lstStyle/>
          <a:p>
            <a:pPr algn="l">
              <a:lnSpc>
                <a:spcPts val="3540"/>
              </a:lnSpc>
            </a:pPr>
            <a:r>
              <a:rPr lang="en-US" sz="2528">
                <a:solidFill>
                  <a:srgbClr val="504C44"/>
                </a:solidFill>
                <a:latin typeface="Inter"/>
              </a:rPr>
              <a:t>Based on the data presented in the graphs, it is evident that most of the hospitalized patients are symptomatic COVID cases, constituting 97.9% of the total number, which amounts to 37,028 individuals. In contrast, asymptomatic patients represent a smaller percentage of hospitalizations at 2.1%, totaling 785 individuals</a:t>
            </a: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556564"/>
            <a:ext cx="7837108" cy="6612945"/>
          </a:xfrm>
          <a:custGeom>
            <a:avLst/>
            <a:gdLst/>
            <a:ahLst/>
            <a:cxnLst/>
            <a:rect r="r" b="b" t="t" l="l"/>
            <a:pathLst>
              <a:path h="6612945" w="7837108">
                <a:moveTo>
                  <a:pt x="0" y="0"/>
                </a:moveTo>
                <a:lnTo>
                  <a:pt x="7837108" y="0"/>
                </a:lnTo>
                <a:lnTo>
                  <a:pt x="7837108" y="6612945"/>
                </a:lnTo>
                <a:lnTo>
                  <a:pt x="0" y="6612945"/>
                </a:lnTo>
                <a:lnTo>
                  <a:pt x="0" y="0"/>
                </a:lnTo>
                <a:close/>
              </a:path>
            </a:pathLst>
          </a:custGeom>
          <a:blipFill>
            <a:blip r:embed="rId2"/>
            <a:stretch>
              <a:fillRect l="0" t="-3172" r="0" b="-3172"/>
            </a:stretch>
          </a:blipFill>
        </p:spPr>
      </p:sp>
      <p:sp>
        <p:nvSpPr>
          <p:cNvPr name="TextBox 3" id="3"/>
          <p:cNvSpPr txBox="true"/>
          <p:nvPr/>
        </p:nvSpPr>
        <p:spPr>
          <a:xfrm rot="0">
            <a:off x="2004404" y="3619545"/>
            <a:ext cx="5263650" cy="4044612"/>
          </a:xfrm>
          <a:prstGeom prst="rect">
            <a:avLst/>
          </a:prstGeom>
        </p:spPr>
        <p:txBody>
          <a:bodyPr anchor="t" rtlCol="false" tIns="0" lIns="0" bIns="0" rIns="0">
            <a:spAutoFit/>
          </a:bodyPr>
          <a:lstStyle/>
          <a:p>
            <a:pPr algn="l">
              <a:lnSpc>
                <a:spcPts val="3578"/>
              </a:lnSpc>
            </a:pPr>
            <a:r>
              <a:rPr lang="en-US" sz="2555">
                <a:solidFill>
                  <a:srgbClr val="504C44"/>
                </a:solidFill>
                <a:latin typeface="Inter"/>
              </a:rPr>
              <a:t>COVID patients are less likely to die from their illness. The analysis from the graph reveals that a higher percentage of deceased patients had symptomatic COVID, accounting for 40.7%, while the percentage of deceased patients who were asymptomatic is notably lower at 1%</a:t>
            </a: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309986" y="2097149"/>
            <a:ext cx="10938322" cy="6797375"/>
          </a:xfrm>
          <a:custGeom>
            <a:avLst/>
            <a:gdLst/>
            <a:ahLst/>
            <a:cxnLst/>
            <a:rect r="r" b="b" t="t" l="l"/>
            <a:pathLst>
              <a:path h="6797375" w="10938322">
                <a:moveTo>
                  <a:pt x="0" y="0"/>
                </a:moveTo>
                <a:lnTo>
                  <a:pt x="10938322" y="0"/>
                </a:lnTo>
                <a:lnTo>
                  <a:pt x="10938322" y="6797375"/>
                </a:lnTo>
                <a:lnTo>
                  <a:pt x="0" y="6797375"/>
                </a:lnTo>
                <a:lnTo>
                  <a:pt x="0" y="0"/>
                </a:lnTo>
                <a:close/>
              </a:path>
            </a:pathLst>
          </a:custGeom>
          <a:blipFill>
            <a:blip r:embed="rId2"/>
            <a:stretch>
              <a:fillRect l="0" t="0" r="-13836" b="0"/>
            </a:stretch>
          </a:blipFill>
        </p:spPr>
      </p:sp>
      <p:sp>
        <p:nvSpPr>
          <p:cNvPr name="TextBox 3" id="3"/>
          <p:cNvSpPr txBox="true"/>
          <p:nvPr/>
        </p:nvSpPr>
        <p:spPr>
          <a:xfrm rot="0">
            <a:off x="9557859" y="4072572"/>
            <a:ext cx="6377729" cy="2463800"/>
          </a:xfrm>
          <a:prstGeom prst="rect">
            <a:avLst/>
          </a:prstGeom>
        </p:spPr>
        <p:txBody>
          <a:bodyPr anchor="t" rtlCol="false" tIns="0" lIns="0" bIns="0" rIns="0">
            <a:spAutoFit/>
          </a:bodyPr>
          <a:lstStyle/>
          <a:p>
            <a:pPr algn="l">
              <a:lnSpc>
                <a:spcPts val="2800"/>
              </a:lnSpc>
            </a:pPr>
            <a:r>
              <a:rPr lang="en-US" sz="2000">
                <a:solidFill>
                  <a:srgbClr val="504C44"/>
                </a:solidFill>
                <a:latin typeface="Inter"/>
              </a:rPr>
              <a:t> California is associated with the highest percentage of Economic Impact Payments among survey respondents. This conclusion is drawn from the significant number of survey participants indicating California as their state of residence, suggesting a strong correlation with Economic Impact Payments</a:t>
            </a:r>
          </a:p>
          <a:p>
            <a:pPr algn="l">
              <a:lnSpc>
                <a:spcPts val="2800"/>
              </a:lnSpc>
            </a:pP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40666" y="2460516"/>
            <a:ext cx="8703334" cy="5649750"/>
          </a:xfrm>
          <a:custGeom>
            <a:avLst/>
            <a:gdLst/>
            <a:ahLst/>
            <a:cxnLst/>
            <a:rect r="r" b="b" t="t" l="l"/>
            <a:pathLst>
              <a:path h="5649750" w="8703334">
                <a:moveTo>
                  <a:pt x="0" y="0"/>
                </a:moveTo>
                <a:lnTo>
                  <a:pt x="8703334" y="0"/>
                </a:lnTo>
                <a:lnTo>
                  <a:pt x="8703334" y="5649750"/>
                </a:lnTo>
                <a:lnTo>
                  <a:pt x="0" y="5649750"/>
                </a:lnTo>
                <a:lnTo>
                  <a:pt x="0" y="0"/>
                </a:lnTo>
                <a:close/>
              </a:path>
            </a:pathLst>
          </a:custGeom>
          <a:blipFill>
            <a:blip r:embed="rId2"/>
            <a:stretch>
              <a:fillRect l="0" t="0" r="0" b="0"/>
            </a:stretch>
          </a:blipFill>
        </p:spPr>
      </p:sp>
      <p:sp>
        <p:nvSpPr>
          <p:cNvPr name="TextBox 3" id="3"/>
          <p:cNvSpPr txBox="true"/>
          <p:nvPr/>
        </p:nvSpPr>
        <p:spPr>
          <a:xfrm rot="0">
            <a:off x="9510562" y="4416601"/>
            <a:ext cx="6377729" cy="1758950"/>
          </a:xfrm>
          <a:prstGeom prst="rect">
            <a:avLst/>
          </a:prstGeom>
        </p:spPr>
        <p:txBody>
          <a:bodyPr anchor="t" rtlCol="false" tIns="0" lIns="0" bIns="0" rIns="0">
            <a:spAutoFit/>
          </a:bodyPr>
          <a:lstStyle/>
          <a:p>
            <a:pPr algn="l">
              <a:lnSpc>
                <a:spcPts val="2800"/>
              </a:lnSpc>
            </a:pPr>
            <a:r>
              <a:rPr lang="en-US" sz="2000">
                <a:solidFill>
                  <a:srgbClr val="504C44"/>
                </a:solidFill>
                <a:latin typeface="Inter"/>
              </a:rPr>
              <a:t>The graph illustrating the number of infected individuals in each residence province clearly demonstrates an exponential increase in the number of infected people due to the close spread of the infection. </a:t>
            </a: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7268053" y="2543304"/>
            <a:ext cx="9576788" cy="6443916"/>
          </a:xfrm>
          <a:custGeom>
            <a:avLst/>
            <a:gdLst/>
            <a:ahLst/>
            <a:cxnLst/>
            <a:rect r="r" b="b" t="t" l="l"/>
            <a:pathLst>
              <a:path h="6443916" w="9576788">
                <a:moveTo>
                  <a:pt x="0" y="0"/>
                </a:moveTo>
                <a:lnTo>
                  <a:pt x="9576788" y="0"/>
                </a:lnTo>
                <a:lnTo>
                  <a:pt x="9576788" y="6443916"/>
                </a:lnTo>
                <a:lnTo>
                  <a:pt x="0" y="6443916"/>
                </a:lnTo>
                <a:lnTo>
                  <a:pt x="0" y="0"/>
                </a:lnTo>
                <a:close/>
              </a:path>
            </a:pathLst>
          </a:custGeom>
          <a:blipFill>
            <a:blip r:embed="rId2"/>
            <a:stretch>
              <a:fillRect l="0" t="0" r="0" b="0"/>
            </a:stretch>
          </a:blipFill>
        </p:spPr>
      </p:sp>
      <p:sp>
        <p:nvSpPr>
          <p:cNvPr name="TextBox 3" id="3"/>
          <p:cNvSpPr txBox="true"/>
          <p:nvPr/>
        </p:nvSpPr>
        <p:spPr>
          <a:xfrm rot="0">
            <a:off x="2004404" y="3619545"/>
            <a:ext cx="5263650" cy="3144083"/>
          </a:xfrm>
          <a:prstGeom prst="rect">
            <a:avLst/>
          </a:prstGeom>
        </p:spPr>
        <p:txBody>
          <a:bodyPr anchor="t" rtlCol="false" tIns="0" lIns="0" bIns="0" rIns="0">
            <a:spAutoFit/>
          </a:bodyPr>
          <a:lstStyle/>
          <a:p>
            <a:pPr algn="l">
              <a:lnSpc>
                <a:spcPts val="3578"/>
              </a:lnSpc>
            </a:pPr>
            <a:r>
              <a:rPr lang="en-US" sz="2555">
                <a:solidFill>
                  <a:srgbClr val="504C44"/>
                </a:solidFill>
                <a:latin typeface="Inter"/>
              </a:rPr>
              <a:t>The mortality count of non-Hispanic or Latino individuals is 62378 which is greater than Hispanic/Latino mortality count that is 11041</a:t>
            </a:r>
          </a:p>
          <a:p>
            <a:pPr algn="l">
              <a:lnSpc>
                <a:spcPts val="3578"/>
              </a:lnSpc>
            </a:pPr>
          </a:p>
          <a:p>
            <a:pPr algn="l">
              <a:lnSpc>
                <a:spcPts val="3578"/>
              </a:lnSpc>
            </a:pP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021775" y="2522473"/>
            <a:ext cx="6549684" cy="6333930"/>
          </a:xfrm>
          <a:custGeom>
            <a:avLst/>
            <a:gdLst/>
            <a:ahLst/>
            <a:cxnLst/>
            <a:rect r="r" b="b" t="t" l="l"/>
            <a:pathLst>
              <a:path h="6333930" w="6549684">
                <a:moveTo>
                  <a:pt x="0" y="0"/>
                </a:moveTo>
                <a:lnTo>
                  <a:pt x="6549684" y="0"/>
                </a:lnTo>
                <a:lnTo>
                  <a:pt x="6549684" y="6333930"/>
                </a:lnTo>
                <a:lnTo>
                  <a:pt x="0" y="6333930"/>
                </a:lnTo>
                <a:lnTo>
                  <a:pt x="0" y="0"/>
                </a:lnTo>
                <a:close/>
              </a:path>
            </a:pathLst>
          </a:custGeom>
          <a:blipFill>
            <a:blip r:embed="rId2"/>
            <a:stretch>
              <a:fillRect l="0" t="0" r="0" b="0"/>
            </a:stretch>
          </a:blipFill>
        </p:spPr>
      </p:sp>
      <p:sp>
        <p:nvSpPr>
          <p:cNvPr name="TextBox 3" id="3"/>
          <p:cNvSpPr txBox="true"/>
          <p:nvPr/>
        </p:nvSpPr>
        <p:spPr>
          <a:xfrm rot="0">
            <a:off x="2004404" y="3619545"/>
            <a:ext cx="5263650" cy="4494877"/>
          </a:xfrm>
          <a:prstGeom prst="rect">
            <a:avLst/>
          </a:prstGeom>
        </p:spPr>
        <p:txBody>
          <a:bodyPr anchor="t" rtlCol="false" tIns="0" lIns="0" bIns="0" rIns="0">
            <a:spAutoFit/>
          </a:bodyPr>
          <a:lstStyle/>
          <a:p>
            <a:pPr algn="l">
              <a:lnSpc>
                <a:spcPts val="3578"/>
              </a:lnSpc>
            </a:pPr>
            <a:r>
              <a:rPr lang="en-US" sz="2555">
                <a:solidFill>
                  <a:srgbClr val="504C44"/>
                </a:solidFill>
                <a:latin typeface="Inter"/>
              </a:rPr>
              <a:t>The chart suggests that a significant portion of infected individuals did not require intensive care, with only 6.8% of patients admitted. However, it is important to note the substantial presence of missing and unknown data in the initial dataset. </a:t>
            </a:r>
          </a:p>
          <a:p>
            <a:pPr algn="l">
              <a:lnSpc>
                <a:spcPts val="3578"/>
              </a:lnSpc>
            </a:pPr>
          </a:p>
          <a:p>
            <a:pPr algn="l">
              <a:lnSpc>
                <a:spcPts val="3578"/>
              </a:lnSpc>
            </a:pP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770140" y="2094921"/>
            <a:ext cx="6670699" cy="6974793"/>
          </a:xfrm>
          <a:custGeom>
            <a:avLst/>
            <a:gdLst/>
            <a:ahLst/>
            <a:cxnLst/>
            <a:rect r="r" b="b" t="t" l="l"/>
            <a:pathLst>
              <a:path h="6974793" w="6670699">
                <a:moveTo>
                  <a:pt x="0" y="0"/>
                </a:moveTo>
                <a:lnTo>
                  <a:pt x="6670699" y="0"/>
                </a:lnTo>
                <a:lnTo>
                  <a:pt x="6670699" y="6974793"/>
                </a:lnTo>
                <a:lnTo>
                  <a:pt x="0" y="6974793"/>
                </a:lnTo>
                <a:lnTo>
                  <a:pt x="0" y="0"/>
                </a:lnTo>
                <a:close/>
              </a:path>
            </a:pathLst>
          </a:custGeom>
          <a:blipFill>
            <a:blip r:embed="rId2"/>
            <a:stretch>
              <a:fillRect l="0" t="-1454" r="0" b="-1454"/>
            </a:stretch>
          </a:blipFill>
        </p:spPr>
      </p:sp>
      <p:sp>
        <p:nvSpPr>
          <p:cNvPr name="TextBox 3" id="3"/>
          <p:cNvSpPr txBox="true"/>
          <p:nvPr/>
        </p:nvSpPr>
        <p:spPr>
          <a:xfrm rot="0">
            <a:off x="2004404" y="3619545"/>
            <a:ext cx="5263650" cy="4494877"/>
          </a:xfrm>
          <a:prstGeom prst="rect">
            <a:avLst/>
          </a:prstGeom>
        </p:spPr>
        <p:txBody>
          <a:bodyPr anchor="t" rtlCol="false" tIns="0" lIns="0" bIns="0" rIns="0">
            <a:spAutoFit/>
          </a:bodyPr>
          <a:lstStyle/>
          <a:p>
            <a:pPr algn="l">
              <a:lnSpc>
                <a:spcPts val="3578"/>
              </a:lnSpc>
            </a:pPr>
            <a:r>
              <a:rPr lang="en-US" sz="2555">
                <a:solidFill>
                  <a:srgbClr val="504C44"/>
                </a:solidFill>
                <a:latin typeface="Inter"/>
              </a:rPr>
              <a:t>The impact of intensive care on the reduction of the mortality rate was not deemed significant, considering the minimal disparity between the percentages of deceased and surviving individuals following admission to the intensive care unit, as illustrated in the chart . </a:t>
            </a:r>
          </a:p>
          <a:p>
            <a:pPr algn="l">
              <a:lnSpc>
                <a:spcPts val="3578"/>
              </a:lnSpc>
            </a:pPr>
          </a:p>
        </p:txBody>
      </p:sp>
      <p:sp>
        <p:nvSpPr>
          <p:cNvPr name="TextBox 4" id="4"/>
          <p:cNvSpPr txBox="true"/>
          <p:nvPr/>
        </p:nvSpPr>
        <p:spPr>
          <a:xfrm rot="0">
            <a:off x="1709079" y="1188297"/>
            <a:ext cx="6000364"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VISUALIZATIONS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037973" y="2550550"/>
            <a:ext cx="7382422" cy="6590536"/>
          </a:xfrm>
          <a:custGeom>
            <a:avLst/>
            <a:gdLst/>
            <a:ahLst/>
            <a:cxnLst/>
            <a:rect r="r" b="b" t="t" l="l"/>
            <a:pathLst>
              <a:path h="6590536" w="7382422">
                <a:moveTo>
                  <a:pt x="0" y="0"/>
                </a:moveTo>
                <a:lnTo>
                  <a:pt x="7382423" y="0"/>
                </a:lnTo>
                <a:lnTo>
                  <a:pt x="7382423" y="6590536"/>
                </a:lnTo>
                <a:lnTo>
                  <a:pt x="0" y="6590536"/>
                </a:lnTo>
                <a:lnTo>
                  <a:pt x="0" y="0"/>
                </a:lnTo>
                <a:close/>
              </a:path>
            </a:pathLst>
          </a:custGeom>
          <a:blipFill>
            <a:blip r:embed="rId2"/>
            <a:stretch>
              <a:fillRect l="0" t="0" r="0" b="0"/>
            </a:stretch>
          </a:blipFill>
        </p:spPr>
      </p:sp>
      <p:sp>
        <p:nvSpPr>
          <p:cNvPr name="TextBox 3" id="3"/>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HYPOTHETICAL TESTING</a:t>
            </a:r>
          </a:p>
        </p:txBody>
      </p:sp>
      <p:sp>
        <p:nvSpPr>
          <p:cNvPr name="TextBox 4" id="4"/>
          <p:cNvSpPr txBox="true"/>
          <p:nvPr/>
        </p:nvSpPr>
        <p:spPr>
          <a:xfrm rot="0">
            <a:off x="1492078" y="3711928"/>
            <a:ext cx="7273083" cy="3872530"/>
          </a:xfrm>
          <a:prstGeom prst="rect">
            <a:avLst/>
          </a:prstGeom>
        </p:spPr>
        <p:txBody>
          <a:bodyPr anchor="t" rtlCol="false" tIns="0" lIns="0" bIns="0" rIns="0">
            <a:spAutoFit/>
          </a:bodyPr>
          <a:lstStyle/>
          <a:p>
            <a:pPr algn="l">
              <a:lnSpc>
                <a:spcPts val="2800"/>
              </a:lnSpc>
            </a:pPr>
            <a:r>
              <a:rPr lang="en-US" sz="2000">
                <a:solidFill>
                  <a:srgbClr val="504C44"/>
                </a:solidFill>
                <a:latin typeface="Inter"/>
              </a:rPr>
              <a:t>Hypothesis Testing</a:t>
            </a:r>
          </a:p>
          <a:p>
            <a:pPr algn="l">
              <a:lnSpc>
                <a:spcPts val="2800"/>
              </a:lnSpc>
            </a:pPr>
          </a:p>
          <a:p>
            <a:pPr algn="l">
              <a:lnSpc>
                <a:spcPts val="2800"/>
              </a:lnSpc>
            </a:pPr>
            <a:r>
              <a:rPr lang="en-US" sz="2000">
                <a:solidFill>
                  <a:srgbClr val="504C44"/>
                </a:solidFill>
                <a:latin typeface="Inter"/>
              </a:rPr>
              <a:t>Null Hypothesis (H0): There is no association between demographics and death probability.</a:t>
            </a:r>
          </a:p>
          <a:p>
            <a:pPr algn="l">
              <a:lnSpc>
                <a:spcPts val="2800"/>
              </a:lnSpc>
            </a:pPr>
          </a:p>
          <a:p>
            <a:pPr algn="l">
              <a:lnSpc>
                <a:spcPts val="2800"/>
              </a:lnSpc>
            </a:pPr>
            <a:r>
              <a:rPr lang="en-US" sz="2000">
                <a:solidFill>
                  <a:srgbClr val="504C44"/>
                </a:solidFill>
                <a:latin typeface="Inter"/>
              </a:rPr>
              <a:t>Alternative Hypothesis (Ha): There is an association between demographics and death probability.</a:t>
            </a:r>
          </a:p>
          <a:p>
            <a:pPr algn="l">
              <a:lnSpc>
                <a:spcPts val="2800"/>
              </a:lnSpc>
            </a:pPr>
          </a:p>
          <a:p>
            <a:pPr algn="l">
              <a:lnSpc>
                <a:spcPts val="2800"/>
              </a:lnSpc>
            </a:pPr>
            <a:r>
              <a:rPr lang="en-US" sz="2000">
                <a:solidFill>
                  <a:srgbClr val="504C44"/>
                </a:solidFill>
                <a:latin typeface="Inter"/>
              </a:rPr>
              <a:t>Contingency table illustrating demographics with mean of deaths </a:t>
            </a:r>
          </a:p>
          <a:p>
            <a:pPr algn="l">
              <a:lnSpc>
                <a:spcPts val="28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101980"/>
            <a:ext cx="9826864" cy="5226562"/>
          </a:xfrm>
          <a:custGeom>
            <a:avLst/>
            <a:gdLst/>
            <a:ahLst/>
            <a:cxnLst/>
            <a:rect r="r" b="b" t="t" l="l"/>
            <a:pathLst>
              <a:path h="5226562" w="9826864">
                <a:moveTo>
                  <a:pt x="0" y="0"/>
                </a:moveTo>
                <a:lnTo>
                  <a:pt x="9826864" y="0"/>
                </a:lnTo>
                <a:lnTo>
                  <a:pt x="9826864" y="5226562"/>
                </a:lnTo>
                <a:lnTo>
                  <a:pt x="0" y="5226562"/>
                </a:lnTo>
                <a:lnTo>
                  <a:pt x="0" y="0"/>
                </a:lnTo>
                <a:close/>
              </a:path>
            </a:pathLst>
          </a:custGeom>
          <a:blipFill>
            <a:blip r:embed="rId2"/>
            <a:stretch>
              <a:fillRect l="0" t="0" r="0" b="0"/>
            </a:stretch>
          </a:blipFill>
        </p:spPr>
      </p:sp>
      <p:sp>
        <p:nvSpPr>
          <p:cNvPr name="TextBox 3" id="3"/>
          <p:cNvSpPr txBox="true"/>
          <p:nvPr/>
        </p:nvSpPr>
        <p:spPr>
          <a:xfrm rot="0">
            <a:off x="11022310" y="4563725"/>
            <a:ext cx="6236990" cy="2231055"/>
          </a:xfrm>
          <a:prstGeom prst="rect">
            <a:avLst/>
          </a:prstGeom>
        </p:spPr>
        <p:txBody>
          <a:bodyPr anchor="t" rtlCol="false" tIns="0" lIns="0" bIns="0" rIns="0">
            <a:spAutoFit/>
          </a:bodyPr>
          <a:lstStyle/>
          <a:p>
            <a:pPr algn="l" marL="547998" indent="-273999" lvl="1">
              <a:lnSpc>
                <a:spcPts val="3553"/>
              </a:lnSpc>
              <a:buFont typeface="Arial"/>
              <a:buChar char="•"/>
            </a:pPr>
            <a:r>
              <a:rPr lang="en-US" sz="2538">
                <a:solidFill>
                  <a:srgbClr val="504C44"/>
                </a:solidFill>
                <a:latin typeface="Inter"/>
              </a:rPr>
              <a:t>The plot shows the fluctuations in the number of hospitalizations and deaths over time, highlighting peaks and troughs corresponding to different waves of the pandemic.</a:t>
            </a:r>
          </a:p>
        </p:txBody>
      </p:sp>
      <p:sp>
        <p:nvSpPr>
          <p:cNvPr name="TextBox 4" id="4"/>
          <p:cNvSpPr txBox="true"/>
          <p:nvPr/>
        </p:nvSpPr>
        <p:spPr>
          <a:xfrm rot="0">
            <a:off x="1028700" y="952500"/>
            <a:ext cx="13779585" cy="1225550"/>
          </a:xfrm>
          <a:prstGeom prst="rect">
            <a:avLst/>
          </a:prstGeom>
        </p:spPr>
        <p:txBody>
          <a:bodyPr anchor="t" rtlCol="false" tIns="0" lIns="0" bIns="0" rIns="0">
            <a:spAutoFit/>
          </a:bodyPr>
          <a:lstStyle/>
          <a:p>
            <a:pPr algn="l">
              <a:lnSpc>
                <a:spcPts val="4900"/>
              </a:lnSpc>
              <a:spcBef>
                <a:spcPct val="0"/>
              </a:spcBef>
            </a:pPr>
            <a:r>
              <a:rPr lang="en-US" sz="3500" spc="700">
                <a:solidFill>
                  <a:srgbClr val="504C44"/>
                </a:solidFill>
                <a:latin typeface="Baskerville Display PT"/>
              </a:rPr>
              <a:t>TOTAL NUMBER OF HOSPITALIZATIONS VS. DEATHS FROM COVID-19 OVER TIME</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HYPOTHETICAL TESTING</a:t>
            </a:r>
          </a:p>
        </p:txBody>
      </p:sp>
      <p:sp>
        <p:nvSpPr>
          <p:cNvPr name="TextBox 3" id="3"/>
          <p:cNvSpPr txBox="true"/>
          <p:nvPr/>
        </p:nvSpPr>
        <p:spPr>
          <a:xfrm rot="0">
            <a:off x="1762792" y="3742099"/>
            <a:ext cx="15291985" cy="3865854"/>
          </a:xfrm>
          <a:prstGeom prst="rect">
            <a:avLst/>
          </a:prstGeom>
        </p:spPr>
        <p:txBody>
          <a:bodyPr anchor="t" rtlCol="false" tIns="0" lIns="0" bIns="0" rIns="0">
            <a:spAutoFit/>
          </a:bodyPr>
          <a:lstStyle/>
          <a:p>
            <a:pPr algn="l" marL="679134" indent="-339567" lvl="1">
              <a:lnSpc>
                <a:spcPts val="4403"/>
              </a:lnSpc>
              <a:buFont typeface="Arial"/>
              <a:buChar char="•"/>
            </a:pPr>
            <a:r>
              <a:rPr lang="en-US" sz="3145">
                <a:solidFill>
                  <a:srgbClr val="504C44"/>
                </a:solidFill>
                <a:latin typeface="Inter"/>
              </a:rPr>
              <a:t>p-value of 1.0 suggests no evidence against the null hypothesis</a:t>
            </a:r>
          </a:p>
          <a:p>
            <a:pPr algn="l" marL="679134" indent="-339567" lvl="1">
              <a:lnSpc>
                <a:spcPts val="4403"/>
              </a:lnSpc>
              <a:buFont typeface="Arial"/>
              <a:buChar char="•"/>
            </a:pPr>
            <a:r>
              <a:rPr lang="en-US" sz="3145">
                <a:solidFill>
                  <a:srgbClr val="504C44"/>
                </a:solidFill>
                <a:latin typeface="Inter"/>
              </a:rPr>
              <a:t>indicating a statistically insignificant association between demographics and COVID-19 death probability.</a:t>
            </a:r>
          </a:p>
          <a:p>
            <a:pPr algn="l" marL="679134" indent="-339567" lvl="1">
              <a:lnSpc>
                <a:spcPts val="4403"/>
              </a:lnSpc>
              <a:buFont typeface="Arial"/>
              <a:buChar char="•"/>
            </a:pPr>
            <a:r>
              <a:rPr lang="en-US" sz="3145">
                <a:solidFill>
                  <a:srgbClr val="504C44"/>
                </a:solidFill>
                <a:latin typeface="Inter"/>
              </a:rPr>
              <a:t> It signifies that the observed distribution of death outcomes across different demographic groups is highly likely to have occurred by chance.</a:t>
            </a:r>
          </a:p>
          <a:p>
            <a:pPr algn="l">
              <a:lnSpc>
                <a:spcPts val="4403"/>
              </a:lnSpc>
            </a:pPr>
          </a:p>
          <a:p>
            <a:pPr algn="l">
              <a:lnSpc>
                <a:spcPts val="4403"/>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518237" y="3264408"/>
            <a:ext cx="7963592" cy="4815195"/>
          </a:xfrm>
          <a:custGeom>
            <a:avLst/>
            <a:gdLst/>
            <a:ahLst/>
            <a:cxnLst/>
            <a:rect r="r" b="b" t="t" l="l"/>
            <a:pathLst>
              <a:path h="4815195" w="7963592">
                <a:moveTo>
                  <a:pt x="0" y="0"/>
                </a:moveTo>
                <a:lnTo>
                  <a:pt x="7963592" y="0"/>
                </a:lnTo>
                <a:lnTo>
                  <a:pt x="7963592" y="4815195"/>
                </a:lnTo>
                <a:lnTo>
                  <a:pt x="0" y="4815195"/>
                </a:lnTo>
                <a:lnTo>
                  <a:pt x="0" y="0"/>
                </a:lnTo>
                <a:close/>
              </a:path>
            </a:pathLst>
          </a:custGeom>
          <a:blipFill>
            <a:blip r:embed="rId2"/>
            <a:stretch>
              <a:fillRect l="0" t="0" r="0" b="0"/>
            </a:stretch>
          </a:blipFill>
        </p:spPr>
      </p:sp>
      <p:sp>
        <p:nvSpPr>
          <p:cNvPr name="TextBox 3" id="3"/>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HYPOTHETICAL TESTING</a:t>
            </a:r>
          </a:p>
        </p:txBody>
      </p:sp>
      <p:sp>
        <p:nvSpPr>
          <p:cNvPr name="TextBox 4" id="4"/>
          <p:cNvSpPr txBox="true"/>
          <p:nvPr/>
        </p:nvSpPr>
        <p:spPr>
          <a:xfrm rot="0">
            <a:off x="1492078" y="3711928"/>
            <a:ext cx="7273083" cy="4577203"/>
          </a:xfrm>
          <a:prstGeom prst="rect">
            <a:avLst/>
          </a:prstGeom>
        </p:spPr>
        <p:txBody>
          <a:bodyPr anchor="t" rtlCol="false" tIns="0" lIns="0" bIns="0" rIns="0">
            <a:spAutoFit/>
          </a:bodyPr>
          <a:lstStyle/>
          <a:p>
            <a:pPr algn="l">
              <a:lnSpc>
                <a:spcPts val="2800"/>
              </a:lnSpc>
            </a:pPr>
            <a:r>
              <a:rPr lang="en-US" sz="2000">
                <a:solidFill>
                  <a:srgbClr val="504C44"/>
                </a:solidFill>
                <a:latin typeface="Inter"/>
              </a:rPr>
              <a:t>Hypothesis Testing</a:t>
            </a:r>
          </a:p>
          <a:p>
            <a:pPr algn="l">
              <a:lnSpc>
                <a:spcPts val="2800"/>
              </a:lnSpc>
            </a:pPr>
          </a:p>
          <a:p>
            <a:pPr algn="l">
              <a:lnSpc>
                <a:spcPts val="2800"/>
              </a:lnSpc>
            </a:pPr>
            <a:r>
              <a:rPr lang="en-US" sz="2000">
                <a:solidFill>
                  <a:srgbClr val="504C44"/>
                </a:solidFill>
                <a:latin typeface="Inter"/>
              </a:rPr>
              <a:t>Null Hypothesis (H0): There is no association between being hospitalized and icu and death probability.</a:t>
            </a:r>
          </a:p>
          <a:p>
            <a:pPr algn="l">
              <a:lnSpc>
                <a:spcPts val="2800"/>
              </a:lnSpc>
            </a:pPr>
          </a:p>
          <a:p>
            <a:pPr algn="l">
              <a:lnSpc>
                <a:spcPts val="2800"/>
              </a:lnSpc>
            </a:pPr>
            <a:r>
              <a:rPr lang="en-US" sz="2000">
                <a:solidFill>
                  <a:srgbClr val="504C44"/>
                </a:solidFill>
                <a:latin typeface="Inter"/>
              </a:rPr>
              <a:t>Alternative Hypothesis (Ha): There is an association between being hospitalized and icu and death probability.</a:t>
            </a:r>
          </a:p>
          <a:p>
            <a:pPr algn="l">
              <a:lnSpc>
                <a:spcPts val="2800"/>
              </a:lnSpc>
            </a:pPr>
          </a:p>
          <a:p>
            <a:pPr algn="l">
              <a:lnSpc>
                <a:spcPts val="2800"/>
              </a:lnSpc>
            </a:pPr>
          </a:p>
          <a:p>
            <a:pPr algn="l">
              <a:lnSpc>
                <a:spcPts val="2800"/>
              </a:lnSpc>
            </a:pPr>
          </a:p>
          <a:p>
            <a:pPr algn="l">
              <a:lnSpc>
                <a:spcPts val="2800"/>
              </a:lnSpc>
            </a:pPr>
            <a:r>
              <a:rPr lang="en-US" sz="2000">
                <a:solidFill>
                  <a:srgbClr val="504C44"/>
                </a:solidFill>
                <a:latin typeface="Inter"/>
              </a:rPr>
              <a:t>Contingency table illustrating hospitality with mean of deaths </a:t>
            </a:r>
          </a:p>
          <a:p>
            <a:pPr algn="l">
              <a:lnSpc>
                <a:spcPts val="2800"/>
              </a:lnSpc>
            </a:pP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HYPOTHETICAL TESTING</a:t>
            </a:r>
          </a:p>
        </p:txBody>
      </p:sp>
      <p:sp>
        <p:nvSpPr>
          <p:cNvPr name="TextBox 3" id="3"/>
          <p:cNvSpPr txBox="true"/>
          <p:nvPr/>
        </p:nvSpPr>
        <p:spPr>
          <a:xfrm rot="0">
            <a:off x="1762792" y="3742099"/>
            <a:ext cx="15291985" cy="3865854"/>
          </a:xfrm>
          <a:prstGeom prst="rect">
            <a:avLst/>
          </a:prstGeom>
        </p:spPr>
        <p:txBody>
          <a:bodyPr anchor="t" rtlCol="false" tIns="0" lIns="0" bIns="0" rIns="0">
            <a:spAutoFit/>
          </a:bodyPr>
          <a:lstStyle/>
          <a:p>
            <a:pPr algn="l" marL="679134" indent="-339567" lvl="1">
              <a:lnSpc>
                <a:spcPts val="4403"/>
              </a:lnSpc>
              <a:buFont typeface="Arial"/>
              <a:buChar char="•"/>
            </a:pPr>
            <a:r>
              <a:rPr lang="en-US" sz="3145">
                <a:solidFill>
                  <a:srgbClr val="504C44"/>
                </a:solidFill>
                <a:latin typeface="Inter"/>
              </a:rPr>
              <a:t>Fail to reject H0. </a:t>
            </a:r>
          </a:p>
          <a:p>
            <a:pPr algn="l" marL="679134" indent="-339567" lvl="1">
              <a:lnSpc>
                <a:spcPts val="4403"/>
              </a:lnSpc>
              <a:buFont typeface="Arial"/>
              <a:buChar char="•"/>
            </a:pPr>
            <a:r>
              <a:rPr lang="en-US" sz="3145">
                <a:solidFill>
                  <a:srgbClr val="504C44"/>
                </a:solidFill>
                <a:latin typeface="Inter"/>
              </a:rPr>
              <a:t>Evidence is inconclusive at the 5% significance level indicating a statistically insignificant association between demographics and COVID-19 death probability.</a:t>
            </a:r>
          </a:p>
          <a:p>
            <a:pPr algn="l" marL="679134" indent="-339567" lvl="1">
              <a:lnSpc>
                <a:spcPts val="4403"/>
              </a:lnSpc>
              <a:buFont typeface="Arial"/>
              <a:buChar char="•"/>
            </a:pPr>
            <a:r>
              <a:rPr lang="en-US" sz="3145">
                <a:solidFill>
                  <a:srgbClr val="504C44"/>
                </a:solidFill>
                <a:latin typeface="Inter"/>
              </a:rPr>
              <a:t>It signifies that the observed distribution of death outcomes across different demographic groups is highly likely to have occurred by chance. </a:t>
            </a:r>
          </a:p>
          <a:p>
            <a:pPr algn="l">
              <a:lnSpc>
                <a:spcPts val="4403"/>
              </a:lnSpc>
            </a:pP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HYPOTHETICAL TESTING</a:t>
            </a:r>
          </a:p>
        </p:txBody>
      </p:sp>
      <p:sp>
        <p:nvSpPr>
          <p:cNvPr name="TextBox 3" id="3"/>
          <p:cNvSpPr txBox="true"/>
          <p:nvPr/>
        </p:nvSpPr>
        <p:spPr>
          <a:xfrm rot="0">
            <a:off x="1762792" y="3742099"/>
            <a:ext cx="15291985" cy="3865854"/>
          </a:xfrm>
          <a:prstGeom prst="rect">
            <a:avLst/>
          </a:prstGeom>
        </p:spPr>
        <p:txBody>
          <a:bodyPr anchor="t" rtlCol="false" tIns="0" lIns="0" bIns="0" rIns="0">
            <a:spAutoFit/>
          </a:bodyPr>
          <a:lstStyle/>
          <a:p>
            <a:pPr algn="l" marL="679134" indent="-339567" lvl="1">
              <a:lnSpc>
                <a:spcPts val="4403"/>
              </a:lnSpc>
              <a:buFont typeface="Arial"/>
              <a:buChar char="•"/>
            </a:pPr>
            <a:r>
              <a:rPr lang="en-US" sz="3145">
                <a:solidFill>
                  <a:srgbClr val="504C44"/>
                </a:solidFill>
                <a:latin typeface="Inter"/>
              </a:rPr>
              <a:t>Fail to reject H0. </a:t>
            </a:r>
          </a:p>
          <a:p>
            <a:pPr algn="l" marL="679134" indent="-339567" lvl="1">
              <a:lnSpc>
                <a:spcPts val="4403"/>
              </a:lnSpc>
              <a:buFont typeface="Arial"/>
              <a:buChar char="•"/>
            </a:pPr>
            <a:r>
              <a:rPr lang="en-US" sz="3145">
                <a:solidFill>
                  <a:srgbClr val="504C44"/>
                </a:solidFill>
                <a:latin typeface="Inter"/>
              </a:rPr>
              <a:t>Evidence is inconclusive at the 5% significance level indicating a statistically insignificant association between demographics and COVID-19 death probability.</a:t>
            </a:r>
          </a:p>
          <a:p>
            <a:pPr algn="l" marL="679134" indent="-339567" lvl="1">
              <a:lnSpc>
                <a:spcPts val="4403"/>
              </a:lnSpc>
              <a:buFont typeface="Arial"/>
              <a:buChar char="•"/>
            </a:pPr>
            <a:r>
              <a:rPr lang="en-US" sz="3145">
                <a:solidFill>
                  <a:srgbClr val="504C44"/>
                </a:solidFill>
                <a:latin typeface="Inter"/>
              </a:rPr>
              <a:t>It signifies that the observed distribution of death outcomes across different demographic groups is highly likely to have occurred by chance. </a:t>
            </a:r>
          </a:p>
          <a:p>
            <a:pPr algn="l">
              <a:lnSpc>
                <a:spcPts val="4403"/>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912477" y="1549766"/>
            <a:ext cx="8004650" cy="8204000"/>
          </a:xfrm>
          <a:custGeom>
            <a:avLst/>
            <a:gdLst/>
            <a:ahLst/>
            <a:cxnLst/>
            <a:rect r="r" b="b" t="t" l="l"/>
            <a:pathLst>
              <a:path h="8204000" w="8004650">
                <a:moveTo>
                  <a:pt x="0" y="0"/>
                </a:moveTo>
                <a:lnTo>
                  <a:pt x="8004650" y="0"/>
                </a:lnTo>
                <a:lnTo>
                  <a:pt x="8004650" y="8204000"/>
                </a:lnTo>
                <a:lnTo>
                  <a:pt x="0" y="8204000"/>
                </a:lnTo>
                <a:lnTo>
                  <a:pt x="0" y="0"/>
                </a:lnTo>
                <a:close/>
              </a:path>
            </a:pathLst>
          </a:custGeom>
          <a:blipFill>
            <a:blip r:embed="rId2"/>
            <a:stretch>
              <a:fillRect l="0" t="0" r="0" b="0"/>
            </a:stretch>
          </a:blipFill>
        </p:spPr>
      </p:sp>
      <p:sp>
        <p:nvSpPr>
          <p:cNvPr name="TextBox 3" id="3"/>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REGRESSION ANALYSIS</a:t>
            </a:r>
          </a:p>
        </p:txBody>
      </p:sp>
      <p:sp>
        <p:nvSpPr>
          <p:cNvPr name="TextBox 4" id="4"/>
          <p:cNvSpPr txBox="true"/>
          <p:nvPr/>
        </p:nvSpPr>
        <p:spPr>
          <a:xfrm rot="0">
            <a:off x="1762792" y="3742099"/>
            <a:ext cx="6998295" cy="2203392"/>
          </a:xfrm>
          <a:prstGeom prst="rect">
            <a:avLst/>
          </a:prstGeom>
        </p:spPr>
        <p:txBody>
          <a:bodyPr anchor="t" rtlCol="false" tIns="0" lIns="0" bIns="0" rIns="0">
            <a:spAutoFit/>
          </a:bodyPr>
          <a:lstStyle/>
          <a:p>
            <a:pPr algn="l">
              <a:lnSpc>
                <a:spcPts val="4403"/>
              </a:lnSpc>
            </a:pPr>
            <a:r>
              <a:rPr lang="en-US" sz="3145">
                <a:solidFill>
                  <a:srgbClr val="504C44"/>
                </a:solidFill>
                <a:latin typeface="Inter"/>
              </a:rPr>
              <a:t>The summary of regression model , that represent the total percent (or proportion) of deaths out of all COVID cases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484765" y="4899130"/>
            <a:ext cx="10450547" cy="4015111"/>
          </a:xfrm>
          <a:custGeom>
            <a:avLst/>
            <a:gdLst/>
            <a:ahLst/>
            <a:cxnLst/>
            <a:rect r="r" b="b" t="t" l="l"/>
            <a:pathLst>
              <a:path h="4015111" w="10450547">
                <a:moveTo>
                  <a:pt x="0" y="0"/>
                </a:moveTo>
                <a:lnTo>
                  <a:pt x="10450547" y="0"/>
                </a:lnTo>
                <a:lnTo>
                  <a:pt x="10450547" y="4015111"/>
                </a:lnTo>
                <a:lnTo>
                  <a:pt x="0" y="4015111"/>
                </a:lnTo>
                <a:lnTo>
                  <a:pt x="0" y="0"/>
                </a:lnTo>
                <a:close/>
              </a:path>
            </a:pathLst>
          </a:custGeom>
          <a:blipFill>
            <a:blip r:embed="rId2"/>
            <a:stretch>
              <a:fillRect l="0" t="0" r="0" b="0"/>
            </a:stretch>
          </a:blipFill>
        </p:spPr>
      </p:sp>
      <p:sp>
        <p:nvSpPr>
          <p:cNvPr name="TextBox 3" id="3"/>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REGRESSION ANALYSIS</a:t>
            </a:r>
          </a:p>
        </p:txBody>
      </p:sp>
      <p:sp>
        <p:nvSpPr>
          <p:cNvPr name="TextBox 4" id="4"/>
          <p:cNvSpPr txBox="true"/>
          <p:nvPr/>
        </p:nvSpPr>
        <p:spPr>
          <a:xfrm rot="0">
            <a:off x="1492078" y="3249892"/>
            <a:ext cx="6998295" cy="1649239"/>
          </a:xfrm>
          <a:prstGeom prst="rect">
            <a:avLst/>
          </a:prstGeom>
        </p:spPr>
        <p:txBody>
          <a:bodyPr anchor="t" rtlCol="false" tIns="0" lIns="0" bIns="0" rIns="0">
            <a:spAutoFit/>
          </a:bodyPr>
          <a:lstStyle/>
          <a:p>
            <a:pPr algn="l">
              <a:lnSpc>
                <a:spcPts val="4403"/>
              </a:lnSpc>
            </a:pPr>
            <a:r>
              <a:rPr lang="en-US" sz="3145">
                <a:solidFill>
                  <a:srgbClr val="504C44"/>
                </a:solidFill>
                <a:latin typeface="Inter"/>
              </a:rPr>
              <a:t>Good Predictors are those predictors whose P-value &lt; 0.05 : </a:t>
            </a:r>
          </a:p>
          <a:p>
            <a:pPr algn="l">
              <a:lnSpc>
                <a:spcPts val="4403"/>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759591" y="1809936"/>
            <a:ext cx="7780452" cy="8006165"/>
          </a:xfrm>
          <a:custGeom>
            <a:avLst/>
            <a:gdLst/>
            <a:ahLst/>
            <a:cxnLst/>
            <a:rect r="r" b="b" t="t" l="l"/>
            <a:pathLst>
              <a:path h="8006165" w="7780452">
                <a:moveTo>
                  <a:pt x="0" y="0"/>
                </a:moveTo>
                <a:lnTo>
                  <a:pt x="7780452" y="0"/>
                </a:lnTo>
                <a:lnTo>
                  <a:pt x="7780452" y="8006166"/>
                </a:lnTo>
                <a:lnTo>
                  <a:pt x="0" y="8006166"/>
                </a:lnTo>
                <a:lnTo>
                  <a:pt x="0" y="0"/>
                </a:lnTo>
                <a:close/>
              </a:path>
            </a:pathLst>
          </a:custGeom>
          <a:blipFill>
            <a:blip r:embed="rId2"/>
            <a:stretch>
              <a:fillRect l="0" t="0" r="0" b="0"/>
            </a:stretch>
          </a:blipFill>
        </p:spPr>
      </p:sp>
      <p:sp>
        <p:nvSpPr>
          <p:cNvPr name="TextBox 3" id="3"/>
          <p:cNvSpPr txBox="true"/>
          <p:nvPr/>
        </p:nvSpPr>
        <p:spPr>
          <a:xfrm rot="0">
            <a:off x="1492078" y="1880691"/>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REGRESSION ANALYSIS</a:t>
            </a:r>
          </a:p>
        </p:txBody>
      </p:sp>
      <p:sp>
        <p:nvSpPr>
          <p:cNvPr name="TextBox 4" id="4"/>
          <p:cNvSpPr txBox="true"/>
          <p:nvPr/>
        </p:nvSpPr>
        <p:spPr>
          <a:xfrm rot="0">
            <a:off x="1762792" y="3742099"/>
            <a:ext cx="6998295" cy="1095085"/>
          </a:xfrm>
          <a:prstGeom prst="rect">
            <a:avLst/>
          </a:prstGeom>
        </p:spPr>
        <p:txBody>
          <a:bodyPr anchor="t" rtlCol="false" tIns="0" lIns="0" bIns="0" rIns="0">
            <a:spAutoFit/>
          </a:bodyPr>
          <a:lstStyle/>
          <a:p>
            <a:pPr algn="l">
              <a:lnSpc>
                <a:spcPts val="4403"/>
              </a:lnSpc>
            </a:pPr>
            <a:r>
              <a:rPr lang="en-US" sz="3145">
                <a:solidFill>
                  <a:srgbClr val="504C44"/>
                </a:solidFill>
                <a:latin typeface="Inter"/>
              </a:rPr>
              <a:t>Correlation matrix to represent the correlation among Proportions: </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979198" y="1028700"/>
            <a:ext cx="7663982" cy="9001225"/>
          </a:xfrm>
          <a:custGeom>
            <a:avLst/>
            <a:gdLst/>
            <a:ahLst/>
            <a:cxnLst/>
            <a:rect r="r" b="b" t="t" l="l"/>
            <a:pathLst>
              <a:path h="9001225" w="7663982">
                <a:moveTo>
                  <a:pt x="0" y="0"/>
                </a:moveTo>
                <a:lnTo>
                  <a:pt x="7663982" y="0"/>
                </a:lnTo>
                <a:lnTo>
                  <a:pt x="7663982" y="9001225"/>
                </a:lnTo>
                <a:lnTo>
                  <a:pt x="0" y="9001225"/>
                </a:lnTo>
                <a:lnTo>
                  <a:pt x="0" y="0"/>
                </a:lnTo>
                <a:close/>
              </a:path>
            </a:pathLst>
          </a:custGeom>
          <a:blipFill>
            <a:blip r:embed="rId2"/>
            <a:stretch>
              <a:fillRect l="0" t="0" r="0" b="0"/>
            </a:stretch>
          </a:blipFill>
        </p:spPr>
      </p:sp>
      <p:sp>
        <p:nvSpPr>
          <p:cNvPr name="TextBox 3" id="3"/>
          <p:cNvSpPr txBox="true"/>
          <p:nvPr/>
        </p:nvSpPr>
        <p:spPr>
          <a:xfrm rot="0">
            <a:off x="805652" y="971550"/>
            <a:ext cx="8115300" cy="1562699"/>
          </a:xfrm>
          <a:prstGeom prst="rect">
            <a:avLst/>
          </a:prstGeom>
        </p:spPr>
        <p:txBody>
          <a:bodyPr anchor="t" rtlCol="false" tIns="0" lIns="0" bIns="0" rIns="0">
            <a:spAutoFit/>
          </a:bodyPr>
          <a:lstStyle/>
          <a:p>
            <a:pPr algn="l">
              <a:lnSpc>
                <a:spcPts val="4200"/>
              </a:lnSpc>
              <a:spcBef>
                <a:spcPct val="0"/>
              </a:spcBef>
            </a:pPr>
            <a:r>
              <a:rPr lang="en-US" sz="3000" spc="600">
                <a:solidFill>
                  <a:srgbClr val="504C44"/>
                </a:solidFill>
                <a:latin typeface="Baskerville Display PT"/>
              </a:rPr>
              <a:t>SUMMARY OF THE REGRESSION WITHOUT INTERCEPT :</a:t>
            </a:r>
          </a:p>
          <a:p>
            <a:pPr algn="l">
              <a:lnSpc>
                <a:spcPts val="4116"/>
              </a:lnSpc>
              <a:spcBef>
                <a:spcPct val="0"/>
              </a:spcBef>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780554"/>
            <a:ext cx="7819976" cy="8569635"/>
          </a:xfrm>
          <a:custGeom>
            <a:avLst/>
            <a:gdLst/>
            <a:ahLst/>
            <a:cxnLst/>
            <a:rect r="r" b="b" t="t" l="l"/>
            <a:pathLst>
              <a:path h="8569635" w="7819976">
                <a:moveTo>
                  <a:pt x="0" y="0"/>
                </a:moveTo>
                <a:lnTo>
                  <a:pt x="7819976" y="0"/>
                </a:lnTo>
                <a:lnTo>
                  <a:pt x="7819976" y="8569635"/>
                </a:lnTo>
                <a:lnTo>
                  <a:pt x="0" y="8569635"/>
                </a:lnTo>
                <a:lnTo>
                  <a:pt x="0" y="0"/>
                </a:lnTo>
                <a:close/>
              </a:path>
            </a:pathLst>
          </a:custGeom>
          <a:blipFill>
            <a:blip r:embed="rId2"/>
            <a:stretch>
              <a:fillRect l="0" t="0" r="0" b="0"/>
            </a:stretch>
          </a:blipFill>
        </p:spPr>
      </p:sp>
      <p:sp>
        <p:nvSpPr>
          <p:cNvPr name="TextBox 3" id="3"/>
          <p:cNvSpPr txBox="true"/>
          <p:nvPr/>
        </p:nvSpPr>
        <p:spPr>
          <a:xfrm rot="0">
            <a:off x="1028700" y="1572770"/>
            <a:ext cx="7475431" cy="1581018"/>
          </a:xfrm>
          <a:prstGeom prst="rect">
            <a:avLst/>
          </a:prstGeom>
        </p:spPr>
        <p:txBody>
          <a:bodyPr anchor="t" rtlCol="false" tIns="0" lIns="0" bIns="0" rIns="0">
            <a:spAutoFit/>
          </a:bodyPr>
          <a:lstStyle/>
          <a:p>
            <a:pPr algn="l">
              <a:lnSpc>
                <a:spcPts val="4200"/>
              </a:lnSpc>
              <a:spcBef>
                <a:spcPct val="0"/>
              </a:spcBef>
            </a:pPr>
            <a:r>
              <a:rPr lang="en-US" sz="3000" spc="600">
                <a:solidFill>
                  <a:srgbClr val="504C44"/>
                </a:solidFill>
                <a:latin typeface="Baskerville Display PT"/>
              </a:rPr>
              <a:t>SUMMARY OF THE REGRESSION WITH HIGHER ORDER TERMS :</a:t>
            </a:r>
          </a:p>
        </p:txBody>
      </p:sp>
      <p:sp>
        <p:nvSpPr>
          <p:cNvPr name="TextBox 4" id="4"/>
          <p:cNvSpPr txBox="true"/>
          <p:nvPr/>
        </p:nvSpPr>
        <p:spPr>
          <a:xfrm rot="0">
            <a:off x="130013" y="660433"/>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REGRESSION ANALYSIS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30013" y="660433"/>
            <a:ext cx="8830555" cy="669859"/>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rPr>
              <a:t>REGRESSION ANALYSIS</a:t>
            </a:r>
          </a:p>
        </p:txBody>
      </p:sp>
      <p:sp>
        <p:nvSpPr>
          <p:cNvPr name="TextBox 3" id="3"/>
          <p:cNvSpPr txBox="true"/>
          <p:nvPr/>
        </p:nvSpPr>
        <p:spPr>
          <a:xfrm rot="0">
            <a:off x="313445" y="1972358"/>
            <a:ext cx="8463691" cy="1047750"/>
          </a:xfrm>
          <a:prstGeom prst="rect">
            <a:avLst/>
          </a:prstGeom>
        </p:spPr>
        <p:txBody>
          <a:bodyPr anchor="t" rtlCol="false" tIns="0" lIns="0" bIns="0" rIns="0">
            <a:spAutoFit/>
          </a:bodyPr>
          <a:lstStyle/>
          <a:p>
            <a:pPr algn="ctr">
              <a:lnSpc>
                <a:spcPts val="4200"/>
              </a:lnSpc>
              <a:spcBef>
                <a:spcPct val="0"/>
              </a:spcBef>
            </a:pPr>
            <a:r>
              <a:rPr lang="en-US" sz="3000" spc="600">
                <a:solidFill>
                  <a:srgbClr val="504C44"/>
                </a:solidFill>
                <a:latin typeface="Baskerville Display PT"/>
              </a:rPr>
              <a:t>SUMMARY OF THE REGRESSION WITHOUT OUTLIERS : </a:t>
            </a:r>
          </a:p>
        </p:txBody>
      </p:sp>
      <p:sp>
        <p:nvSpPr>
          <p:cNvPr name="Freeform 4" id="4"/>
          <p:cNvSpPr/>
          <p:nvPr/>
        </p:nvSpPr>
        <p:spPr>
          <a:xfrm flipH="false" flipV="false" rot="0">
            <a:off x="9415896" y="2524808"/>
            <a:ext cx="8283373" cy="6952117"/>
          </a:xfrm>
          <a:custGeom>
            <a:avLst/>
            <a:gdLst/>
            <a:ahLst/>
            <a:cxnLst/>
            <a:rect r="r" b="b" t="t" l="l"/>
            <a:pathLst>
              <a:path h="6952117" w="8283373">
                <a:moveTo>
                  <a:pt x="0" y="0"/>
                </a:moveTo>
                <a:lnTo>
                  <a:pt x="8283373" y="0"/>
                </a:lnTo>
                <a:lnTo>
                  <a:pt x="8283373" y="6952117"/>
                </a:lnTo>
                <a:lnTo>
                  <a:pt x="0" y="6952117"/>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48971"/>
            <a:ext cx="7356292" cy="6309329"/>
          </a:xfrm>
          <a:custGeom>
            <a:avLst/>
            <a:gdLst/>
            <a:ahLst/>
            <a:cxnLst/>
            <a:rect r="r" b="b" t="t" l="l"/>
            <a:pathLst>
              <a:path h="6309329" w="7356292">
                <a:moveTo>
                  <a:pt x="0" y="0"/>
                </a:moveTo>
                <a:lnTo>
                  <a:pt x="7356292" y="0"/>
                </a:lnTo>
                <a:lnTo>
                  <a:pt x="7356292" y="6309329"/>
                </a:lnTo>
                <a:lnTo>
                  <a:pt x="0" y="6309329"/>
                </a:lnTo>
                <a:lnTo>
                  <a:pt x="0" y="0"/>
                </a:lnTo>
                <a:close/>
              </a:path>
            </a:pathLst>
          </a:custGeom>
          <a:blipFill>
            <a:blip r:embed="rId2"/>
            <a:stretch>
              <a:fillRect l="0" t="0" r="0" b="0"/>
            </a:stretch>
          </a:blipFill>
        </p:spPr>
      </p:sp>
      <p:sp>
        <p:nvSpPr>
          <p:cNvPr name="TextBox 3" id="3"/>
          <p:cNvSpPr txBox="true"/>
          <p:nvPr/>
        </p:nvSpPr>
        <p:spPr>
          <a:xfrm rot="0">
            <a:off x="1028700" y="952500"/>
            <a:ext cx="14156247" cy="1844675"/>
          </a:xfrm>
          <a:prstGeom prst="rect">
            <a:avLst/>
          </a:prstGeom>
        </p:spPr>
        <p:txBody>
          <a:bodyPr anchor="t" rtlCol="false" tIns="0" lIns="0" bIns="0" rIns="0">
            <a:spAutoFit/>
          </a:bodyPr>
          <a:lstStyle/>
          <a:p>
            <a:pPr algn="l">
              <a:lnSpc>
                <a:spcPts val="4900"/>
              </a:lnSpc>
            </a:pPr>
            <a:r>
              <a:rPr lang="en-US" sz="3500" spc="700">
                <a:solidFill>
                  <a:srgbClr val="504C44"/>
                </a:solidFill>
                <a:latin typeface="Baskerville Display PT"/>
              </a:rPr>
              <a:t>AVERAGE RATES OF COVID-RELATED DEATHS RELATIVE TO PATIENT DEMOGRAPHICS</a:t>
            </a:r>
          </a:p>
          <a:p>
            <a:pPr algn="l">
              <a:lnSpc>
                <a:spcPts val="4900"/>
              </a:lnSpc>
              <a:spcBef>
                <a:spcPct val="0"/>
              </a:spcBef>
            </a:pPr>
          </a:p>
        </p:txBody>
      </p:sp>
      <p:sp>
        <p:nvSpPr>
          <p:cNvPr name="TextBox 4" id="4"/>
          <p:cNvSpPr txBox="true"/>
          <p:nvPr/>
        </p:nvSpPr>
        <p:spPr>
          <a:xfrm rot="0">
            <a:off x="8600202" y="4195505"/>
            <a:ext cx="8659098" cy="2236396"/>
          </a:xfrm>
          <a:prstGeom prst="rect">
            <a:avLst/>
          </a:prstGeom>
        </p:spPr>
        <p:txBody>
          <a:bodyPr anchor="t" rtlCol="false" tIns="0" lIns="0" bIns="0" rIns="0">
            <a:spAutoFit/>
          </a:bodyPr>
          <a:lstStyle/>
          <a:p>
            <a:pPr algn="l" marL="553451" indent="-276725" lvl="1">
              <a:lnSpc>
                <a:spcPts val="3588"/>
              </a:lnSpc>
              <a:buFont typeface="Arial"/>
              <a:buChar char="•"/>
            </a:pPr>
            <a:r>
              <a:rPr lang="en-US" sz="2563">
                <a:solidFill>
                  <a:srgbClr val="504C44"/>
                </a:solidFill>
                <a:latin typeface="Inter"/>
              </a:rPr>
              <a:t>The plot clearly shows that the death rate increases significantly with age.</a:t>
            </a:r>
          </a:p>
          <a:p>
            <a:pPr algn="l" marL="553451" indent="-276725" lvl="1">
              <a:lnSpc>
                <a:spcPts val="3588"/>
              </a:lnSpc>
              <a:buFont typeface="Arial"/>
              <a:buChar char="•"/>
            </a:pPr>
            <a:r>
              <a:rPr lang="en-US" sz="2563">
                <a:solidFill>
                  <a:srgbClr val="504C44"/>
                </a:solidFill>
                <a:latin typeface="Inter"/>
              </a:rPr>
              <a:t>The death rate for the "65+ years" age group is the highest, indicating a much higher vulnerability to severe outcomes from COVID-19.</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453883" y="4230363"/>
            <a:ext cx="10073667" cy="4819729"/>
          </a:xfrm>
          <a:custGeom>
            <a:avLst/>
            <a:gdLst/>
            <a:ahLst/>
            <a:cxnLst/>
            <a:rect r="r" b="b" t="t" l="l"/>
            <a:pathLst>
              <a:path h="4819729" w="10073667">
                <a:moveTo>
                  <a:pt x="0" y="0"/>
                </a:moveTo>
                <a:lnTo>
                  <a:pt x="10073667" y="0"/>
                </a:lnTo>
                <a:lnTo>
                  <a:pt x="10073667" y="4819729"/>
                </a:lnTo>
                <a:lnTo>
                  <a:pt x="0" y="4819729"/>
                </a:lnTo>
                <a:lnTo>
                  <a:pt x="0" y="0"/>
                </a:lnTo>
                <a:close/>
              </a:path>
            </a:pathLst>
          </a:custGeom>
          <a:blipFill>
            <a:blip r:embed="rId2"/>
            <a:stretch>
              <a:fillRect l="0" t="0" r="0" b="0"/>
            </a:stretch>
          </a:blipFill>
        </p:spPr>
      </p:sp>
      <p:sp>
        <p:nvSpPr>
          <p:cNvPr name="TextBox 3" id="3"/>
          <p:cNvSpPr txBox="true"/>
          <p:nvPr/>
        </p:nvSpPr>
        <p:spPr>
          <a:xfrm rot="0">
            <a:off x="1028700" y="660400"/>
            <a:ext cx="8830555" cy="669859"/>
          </a:xfrm>
          <a:prstGeom prst="rect">
            <a:avLst/>
          </a:prstGeom>
        </p:spPr>
        <p:txBody>
          <a:bodyPr anchor="t" rtlCol="false" tIns="0" lIns="0" bIns="0" rIns="0">
            <a:spAutoFit/>
          </a:bodyPr>
          <a:lstStyle/>
          <a:p>
            <a:pPr algn="l">
              <a:lnSpc>
                <a:spcPts val="5599"/>
              </a:lnSpc>
            </a:pPr>
            <a:r>
              <a:rPr lang="en-US" sz="3999" spc="799">
                <a:solidFill>
                  <a:srgbClr val="FFDE59"/>
                </a:solidFill>
                <a:latin typeface="Baskerville Display PT"/>
              </a:rPr>
              <a:t>BONUS PART </a:t>
            </a:r>
          </a:p>
        </p:txBody>
      </p:sp>
      <p:sp>
        <p:nvSpPr>
          <p:cNvPr name="TextBox 4" id="4"/>
          <p:cNvSpPr txBox="true"/>
          <p:nvPr/>
        </p:nvSpPr>
        <p:spPr>
          <a:xfrm rot="0">
            <a:off x="1028700" y="1963413"/>
            <a:ext cx="15680675" cy="1581150"/>
          </a:xfrm>
          <a:prstGeom prst="rect">
            <a:avLst/>
          </a:prstGeom>
        </p:spPr>
        <p:txBody>
          <a:bodyPr anchor="t" rtlCol="false" tIns="0" lIns="0" bIns="0" rIns="0">
            <a:spAutoFit/>
          </a:bodyPr>
          <a:lstStyle/>
          <a:p>
            <a:pPr algn="l">
              <a:lnSpc>
                <a:spcPts val="4200"/>
              </a:lnSpc>
              <a:spcBef>
                <a:spcPct val="0"/>
              </a:spcBef>
            </a:pPr>
            <a:r>
              <a:rPr lang="en-US" sz="3000" spc="600">
                <a:solidFill>
                  <a:srgbClr val="504C44"/>
                </a:solidFill>
                <a:latin typeface="Baskerville Display PT"/>
              </a:rPr>
              <a:t>PREDICT THE LIKELIHOOD OF DEATH DUE TO COVID-19 USING ANY/ALL OF THE RELEVANT ATTRIBUTES IN THE COVID CASE SURVEILLANCE DATASET:</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175761" y="3294422"/>
            <a:ext cx="9936478" cy="4830232"/>
          </a:xfrm>
          <a:custGeom>
            <a:avLst/>
            <a:gdLst/>
            <a:ahLst/>
            <a:cxnLst/>
            <a:rect r="r" b="b" t="t" l="l"/>
            <a:pathLst>
              <a:path h="4830232" w="9936478">
                <a:moveTo>
                  <a:pt x="0" y="0"/>
                </a:moveTo>
                <a:lnTo>
                  <a:pt x="9936478" y="0"/>
                </a:lnTo>
                <a:lnTo>
                  <a:pt x="9936478" y="4830232"/>
                </a:lnTo>
                <a:lnTo>
                  <a:pt x="0" y="4830232"/>
                </a:lnTo>
                <a:lnTo>
                  <a:pt x="0" y="0"/>
                </a:lnTo>
                <a:close/>
              </a:path>
            </a:pathLst>
          </a:custGeom>
          <a:blipFill>
            <a:blip r:embed="rId2"/>
            <a:stretch>
              <a:fillRect l="0" t="0" r="0" b="0"/>
            </a:stretch>
          </a:blipFill>
        </p:spPr>
      </p:sp>
      <p:sp>
        <p:nvSpPr>
          <p:cNvPr name="TextBox 3" id="3"/>
          <p:cNvSpPr txBox="true"/>
          <p:nvPr/>
        </p:nvSpPr>
        <p:spPr>
          <a:xfrm rot="0">
            <a:off x="313445" y="660433"/>
            <a:ext cx="8830555" cy="669859"/>
          </a:xfrm>
          <a:prstGeom prst="rect">
            <a:avLst/>
          </a:prstGeom>
        </p:spPr>
        <p:txBody>
          <a:bodyPr anchor="t" rtlCol="false" tIns="0" lIns="0" bIns="0" rIns="0">
            <a:spAutoFit/>
          </a:bodyPr>
          <a:lstStyle/>
          <a:p>
            <a:pPr algn="l">
              <a:lnSpc>
                <a:spcPts val="5599"/>
              </a:lnSpc>
            </a:pPr>
            <a:r>
              <a:rPr lang="en-US" sz="3999" spc="799">
                <a:solidFill>
                  <a:srgbClr val="FFDE59"/>
                </a:solidFill>
                <a:latin typeface="Baskerville Display PT"/>
              </a:rPr>
              <a:t>BONUS PART </a:t>
            </a:r>
          </a:p>
        </p:txBody>
      </p:sp>
      <p:sp>
        <p:nvSpPr>
          <p:cNvPr name="TextBox 4" id="4"/>
          <p:cNvSpPr txBox="true"/>
          <p:nvPr/>
        </p:nvSpPr>
        <p:spPr>
          <a:xfrm rot="0">
            <a:off x="550843" y="1696763"/>
            <a:ext cx="15680675" cy="514350"/>
          </a:xfrm>
          <a:prstGeom prst="rect">
            <a:avLst/>
          </a:prstGeom>
        </p:spPr>
        <p:txBody>
          <a:bodyPr anchor="t" rtlCol="false" tIns="0" lIns="0" bIns="0" rIns="0">
            <a:spAutoFit/>
          </a:bodyPr>
          <a:lstStyle/>
          <a:p>
            <a:pPr algn="l">
              <a:lnSpc>
                <a:spcPts val="4200"/>
              </a:lnSpc>
              <a:spcBef>
                <a:spcPct val="0"/>
              </a:spcBef>
            </a:pPr>
            <a:r>
              <a:rPr lang="en-US" sz="3000" spc="600">
                <a:solidFill>
                  <a:srgbClr val="504C44"/>
                </a:solidFill>
                <a:latin typeface="Baskerville Display PT"/>
              </a:rPr>
              <a:t>RANDOM FOREST CLASSIFIER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8740982" y="3335863"/>
            <a:ext cx="8518318" cy="5534882"/>
          </a:xfrm>
          <a:custGeom>
            <a:avLst/>
            <a:gdLst/>
            <a:ahLst/>
            <a:cxnLst/>
            <a:rect r="r" b="b" t="t" l="l"/>
            <a:pathLst>
              <a:path h="5534882" w="8518318">
                <a:moveTo>
                  <a:pt x="0" y="0"/>
                </a:moveTo>
                <a:lnTo>
                  <a:pt x="8518318" y="0"/>
                </a:lnTo>
                <a:lnTo>
                  <a:pt x="8518318" y="5534882"/>
                </a:lnTo>
                <a:lnTo>
                  <a:pt x="0" y="5534882"/>
                </a:lnTo>
                <a:lnTo>
                  <a:pt x="0" y="0"/>
                </a:lnTo>
                <a:close/>
              </a:path>
            </a:pathLst>
          </a:custGeom>
          <a:blipFill>
            <a:blip r:embed="rId2"/>
            <a:stretch>
              <a:fillRect l="0" t="0" r="0" b="0"/>
            </a:stretch>
          </a:blipFill>
        </p:spPr>
      </p:sp>
      <p:sp>
        <p:nvSpPr>
          <p:cNvPr name="TextBox 3" id="3"/>
          <p:cNvSpPr txBox="true"/>
          <p:nvPr/>
        </p:nvSpPr>
        <p:spPr>
          <a:xfrm rot="0">
            <a:off x="1028700" y="3345758"/>
            <a:ext cx="6998295" cy="2757546"/>
          </a:xfrm>
          <a:prstGeom prst="rect">
            <a:avLst/>
          </a:prstGeom>
        </p:spPr>
        <p:txBody>
          <a:bodyPr anchor="t" rtlCol="false" tIns="0" lIns="0" bIns="0" rIns="0">
            <a:spAutoFit/>
          </a:bodyPr>
          <a:lstStyle/>
          <a:p>
            <a:pPr algn="l">
              <a:lnSpc>
                <a:spcPts val="4403"/>
              </a:lnSpc>
            </a:pPr>
            <a:r>
              <a:rPr lang="en-US" sz="3145">
                <a:solidFill>
                  <a:srgbClr val="504C44"/>
                </a:solidFill>
                <a:latin typeface="Inter"/>
              </a:rPr>
              <a:t>The network consists of 128 Layers of Relu , 64 of Relu , 1 Sigmoid , then it was modeled using ADAM optimizer , Binary-Crossentropy loss function . </a:t>
            </a:r>
          </a:p>
        </p:txBody>
      </p:sp>
      <p:sp>
        <p:nvSpPr>
          <p:cNvPr name="TextBox 4" id="4"/>
          <p:cNvSpPr txBox="true"/>
          <p:nvPr/>
        </p:nvSpPr>
        <p:spPr>
          <a:xfrm rot="0">
            <a:off x="1028700" y="962025"/>
            <a:ext cx="8830555" cy="669859"/>
          </a:xfrm>
          <a:prstGeom prst="rect">
            <a:avLst/>
          </a:prstGeom>
        </p:spPr>
        <p:txBody>
          <a:bodyPr anchor="t" rtlCol="false" tIns="0" lIns="0" bIns="0" rIns="0">
            <a:spAutoFit/>
          </a:bodyPr>
          <a:lstStyle/>
          <a:p>
            <a:pPr algn="l">
              <a:lnSpc>
                <a:spcPts val="5599"/>
              </a:lnSpc>
            </a:pPr>
            <a:r>
              <a:rPr lang="en-US" sz="3999" spc="799">
                <a:solidFill>
                  <a:srgbClr val="FFDE59"/>
                </a:solidFill>
                <a:latin typeface="Baskerville Display PT"/>
              </a:rPr>
              <a:t>BONUS PART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797175"/>
            <a:ext cx="8463009" cy="5954275"/>
          </a:xfrm>
          <a:custGeom>
            <a:avLst/>
            <a:gdLst/>
            <a:ahLst/>
            <a:cxnLst/>
            <a:rect r="r" b="b" t="t" l="l"/>
            <a:pathLst>
              <a:path h="5954275" w="8463009">
                <a:moveTo>
                  <a:pt x="0" y="0"/>
                </a:moveTo>
                <a:lnTo>
                  <a:pt x="8463009" y="0"/>
                </a:lnTo>
                <a:lnTo>
                  <a:pt x="8463009" y="5954274"/>
                </a:lnTo>
                <a:lnTo>
                  <a:pt x="0" y="5954274"/>
                </a:lnTo>
                <a:lnTo>
                  <a:pt x="0" y="0"/>
                </a:lnTo>
                <a:close/>
              </a:path>
            </a:pathLst>
          </a:custGeom>
          <a:blipFill>
            <a:blip r:embed="rId2"/>
            <a:stretch>
              <a:fillRect l="0" t="0" r="0" b="0"/>
            </a:stretch>
          </a:blipFill>
        </p:spPr>
      </p:sp>
      <p:sp>
        <p:nvSpPr>
          <p:cNvPr name="TextBox 3" id="3"/>
          <p:cNvSpPr txBox="true"/>
          <p:nvPr/>
        </p:nvSpPr>
        <p:spPr>
          <a:xfrm rot="0">
            <a:off x="1028700" y="952500"/>
            <a:ext cx="15484291" cy="1844675"/>
          </a:xfrm>
          <a:prstGeom prst="rect">
            <a:avLst/>
          </a:prstGeom>
        </p:spPr>
        <p:txBody>
          <a:bodyPr anchor="t" rtlCol="false" tIns="0" lIns="0" bIns="0" rIns="0">
            <a:spAutoFit/>
          </a:bodyPr>
          <a:lstStyle/>
          <a:p>
            <a:pPr algn="l">
              <a:lnSpc>
                <a:spcPts val="4900"/>
              </a:lnSpc>
            </a:pPr>
            <a:r>
              <a:rPr lang="en-US" sz="3500" spc="700">
                <a:solidFill>
                  <a:srgbClr val="504C44"/>
                </a:solidFill>
                <a:latin typeface="Baskerville Display PT"/>
              </a:rPr>
              <a:t>AVERAGE RATES OF COVID-RELATED DEATHS RELATIVE TO PATIENT DEMOGRAPHICS</a:t>
            </a:r>
          </a:p>
          <a:p>
            <a:pPr algn="l">
              <a:lnSpc>
                <a:spcPts val="4900"/>
              </a:lnSpc>
              <a:spcBef>
                <a:spcPct val="0"/>
              </a:spcBef>
            </a:pPr>
          </a:p>
        </p:txBody>
      </p:sp>
      <p:sp>
        <p:nvSpPr>
          <p:cNvPr name="TextBox 4" id="4"/>
          <p:cNvSpPr txBox="true"/>
          <p:nvPr/>
        </p:nvSpPr>
        <p:spPr>
          <a:xfrm rot="0">
            <a:off x="8825265" y="4732781"/>
            <a:ext cx="8434035" cy="1310911"/>
          </a:xfrm>
          <a:prstGeom prst="rect">
            <a:avLst/>
          </a:prstGeom>
        </p:spPr>
        <p:txBody>
          <a:bodyPr anchor="t" rtlCol="false" tIns="0" lIns="0" bIns="0" rIns="0">
            <a:spAutoFit/>
          </a:bodyPr>
          <a:lstStyle/>
          <a:p>
            <a:pPr algn="l" marL="539066" indent="-269533" lvl="1">
              <a:lnSpc>
                <a:spcPts val="3495"/>
              </a:lnSpc>
              <a:buFont typeface="Arial"/>
              <a:buChar char="•"/>
            </a:pPr>
            <a:r>
              <a:rPr lang="en-US" sz="2496">
                <a:solidFill>
                  <a:srgbClr val="504C44"/>
                </a:solidFill>
                <a:latin typeface="Inter"/>
              </a:rPr>
              <a:t>The death rate for males is higher compared to females, suggesting a gender disparity in COVID-19 outcomes.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902220" y="2717935"/>
            <a:ext cx="7500286" cy="7069701"/>
          </a:xfrm>
          <a:custGeom>
            <a:avLst/>
            <a:gdLst/>
            <a:ahLst/>
            <a:cxnLst/>
            <a:rect r="r" b="b" t="t" l="l"/>
            <a:pathLst>
              <a:path h="7069701" w="7500286">
                <a:moveTo>
                  <a:pt x="0" y="0"/>
                </a:moveTo>
                <a:lnTo>
                  <a:pt x="7500285" y="0"/>
                </a:lnTo>
                <a:lnTo>
                  <a:pt x="7500285" y="7069701"/>
                </a:lnTo>
                <a:lnTo>
                  <a:pt x="0" y="7069701"/>
                </a:lnTo>
                <a:lnTo>
                  <a:pt x="0" y="0"/>
                </a:lnTo>
                <a:close/>
              </a:path>
            </a:pathLst>
          </a:custGeom>
          <a:blipFill>
            <a:blip r:embed="rId2"/>
            <a:stretch>
              <a:fillRect l="0" t="0" r="-879" b="0"/>
            </a:stretch>
          </a:blipFill>
        </p:spPr>
      </p:sp>
      <p:sp>
        <p:nvSpPr>
          <p:cNvPr name="TextBox 3" id="3"/>
          <p:cNvSpPr txBox="true"/>
          <p:nvPr/>
        </p:nvSpPr>
        <p:spPr>
          <a:xfrm rot="0">
            <a:off x="1028700" y="952500"/>
            <a:ext cx="13544926" cy="1844675"/>
          </a:xfrm>
          <a:prstGeom prst="rect">
            <a:avLst/>
          </a:prstGeom>
        </p:spPr>
        <p:txBody>
          <a:bodyPr anchor="t" rtlCol="false" tIns="0" lIns="0" bIns="0" rIns="0">
            <a:spAutoFit/>
          </a:bodyPr>
          <a:lstStyle/>
          <a:p>
            <a:pPr algn="l">
              <a:lnSpc>
                <a:spcPts val="4900"/>
              </a:lnSpc>
            </a:pPr>
            <a:r>
              <a:rPr lang="en-US" sz="3500" spc="700">
                <a:solidFill>
                  <a:srgbClr val="504C44"/>
                </a:solidFill>
                <a:latin typeface="Baskerville Display PT"/>
              </a:rPr>
              <a:t>AVERAGE RATES OF COVID-RELATED DEATHS RELATIVE TO PATIENT DEMOGRAPHICS</a:t>
            </a:r>
          </a:p>
          <a:p>
            <a:pPr algn="l">
              <a:lnSpc>
                <a:spcPts val="4900"/>
              </a:lnSpc>
              <a:spcBef>
                <a:spcPct val="0"/>
              </a:spcBef>
            </a:pPr>
          </a:p>
        </p:txBody>
      </p:sp>
      <p:sp>
        <p:nvSpPr>
          <p:cNvPr name="TextBox 4" id="4"/>
          <p:cNvSpPr txBox="true"/>
          <p:nvPr/>
        </p:nvSpPr>
        <p:spPr>
          <a:xfrm rot="0">
            <a:off x="9017520" y="2989279"/>
            <a:ext cx="7628274" cy="4607218"/>
          </a:xfrm>
          <a:prstGeom prst="rect">
            <a:avLst/>
          </a:prstGeom>
        </p:spPr>
        <p:txBody>
          <a:bodyPr anchor="t" rtlCol="false" tIns="0" lIns="0" bIns="0" rIns="0">
            <a:spAutoFit/>
          </a:bodyPr>
          <a:lstStyle/>
          <a:p>
            <a:pPr algn="l" marL="510273" indent="-255136" lvl="1">
              <a:lnSpc>
                <a:spcPts val="3308"/>
              </a:lnSpc>
              <a:buFont typeface="Arial"/>
              <a:buChar char="•"/>
            </a:pPr>
            <a:r>
              <a:rPr lang="en-US" sz="2363">
                <a:solidFill>
                  <a:srgbClr val="504C44"/>
                </a:solidFill>
                <a:latin typeface="Inter"/>
              </a:rPr>
              <a:t>The death rate varies across different racial groups.</a:t>
            </a:r>
          </a:p>
          <a:p>
            <a:pPr algn="l" marL="510273" indent="-255136" lvl="1">
              <a:lnSpc>
                <a:spcPts val="3308"/>
              </a:lnSpc>
              <a:buFont typeface="Arial"/>
              <a:buChar char="•"/>
            </a:pPr>
            <a:r>
              <a:rPr lang="en-US" sz="2363">
                <a:solidFill>
                  <a:srgbClr val="504C44"/>
                </a:solidFill>
                <a:latin typeface="Inter"/>
              </a:rPr>
              <a:t>The "White" and "Asian" racial groups show higher death rates compared to other racial groups.</a:t>
            </a:r>
          </a:p>
          <a:p>
            <a:pPr algn="l" marL="510273" indent="-255136" lvl="1">
              <a:lnSpc>
                <a:spcPts val="3308"/>
              </a:lnSpc>
              <a:buFont typeface="Arial"/>
              <a:buChar char="•"/>
            </a:pPr>
            <a:r>
              <a:rPr lang="en-US" sz="2363">
                <a:solidFill>
                  <a:srgbClr val="504C44"/>
                </a:solidFill>
                <a:latin typeface="Inter"/>
              </a:rPr>
              <a:t>The "Black" racial group also shows a notable death rate.</a:t>
            </a:r>
          </a:p>
          <a:p>
            <a:pPr algn="l" marL="510273" indent="-255136" lvl="1">
              <a:lnSpc>
                <a:spcPts val="3308"/>
              </a:lnSpc>
              <a:buFont typeface="Arial"/>
              <a:buChar char="•"/>
            </a:pPr>
            <a:r>
              <a:rPr lang="en-US" sz="2363">
                <a:solidFill>
                  <a:srgbClr val="504C44"/>
                </a:solidFill>
                <a:latin typeface="Inter"/>
              </a:rPr>
              <a:t>The "American Indian/Alaska Native" and "Native Hawaiian/Other Pacific Islander" groups show lower death rates, but this could be due to smaller sample sizes in the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013412"/>
            <a:ext cx="9005112" cy="5487015"/>
          </a:xfrm>
          <a:custGeom>
            <a:avLst/>
            <a:gdLst/>
            <a:ahLst/>
            <a:cxnLst/>
            <a:rect r="r" b="b" t="t" l="l"/>
            <a:pathLst>
              <a:path h="5487015" w="9005112">
                <a:moveTo>
                  <a:pt x="0" y="0"/>
                </a:moveTo>
                <a:lnTo>
                  <a:pt x="9005112" y="0"/>
                </a:lnTo>
                <a:lnTo>
                  <a:pt x="9005112" y="5487015"/>
                </a:lnTo>
                <a:lnTo>
                  <a:pt x="0" y="5487015"/>
                </a:lnTo>
                <a:lnTo>
                  <a:pt x="0" y="0"/>
                </a:lnTo>
                <a:close/>
              </a:path>
            </a:pathLst>
          </a:custGeom>
          <a:blipFill>
            <a:blip r:embed="rId2"/>
            <a:stretch>
              <a:fillRect l="-1186" t="0" r="-1265" b="-1460"/>
            </a:stretch>
          </a:blipFill>
        </p:spPr>
      </p:sp>
      <p:sp>
        <p:nvSpPr>
          <p:cNvPr name="TextBox 3" id="3"/>
          <p:cNvSpPr txBox="true"/>
          <p:nvPr/>
        </p:nvSpPr>
        <p:spPr>
          <a:xfrm rot="0">
            <a:off x="10147793" y="4560057"/>
            <a:ext cx="7111507" cy="1819910"/>
          </a:xfrm>
          <a:prstGeom prst="rect">
            <a:avLst/>
          </a:prstGeom>
        </p:spPr>
        <p:txBody>
          <a:bodyPr anchor="t" rtlCol="false" tIns="0" lIns="0" bIns="0" rIns="0">
            <a:spAutoFit/>
          </a:bodyPr>
          <a:lstStyle/>
          <a:p>
            <a:pPr algn="l" marL="561337" indent="-280669" lvl="1">
              <a:lnSpc>
                <a:spcPts val="3639"/>
              </a:lnSpc>
              <a:buFont typeface="Arial"/>
              <a:buChar char="•"/>
            </a:pPr>
            <a:r>
              <a:rPr lang="en-US" sz="2599">
                <a:solidFill>
                  <a:srgbClr val="504C44"/>
                </a:solidFill>
                <a:latin typeface="Inter"/>
              </a:rPr>
              <a:t>The bar chart shows that both hospitalization and death rates increase with age, with the highest rates observed in the 65+ age group.</a:t>
            </a:r>
          </a:p>
        </p:txBody>
      </p:sp>
      <p:sp>
        <p:nvSpPr>
          <p:cNvPr name="TextBox 4" id="4"/>
          <p:cNvSpPr txBox="true"/>
          <p:nvPr/>
        </p:nvSpPr>
        <p:spPr>
          <a:xfrm rot="0">
            <a:off x="1028700" y="952500"/>
            <a:ext cx="13273766" cy="1844675"/>
          </a:xfrm>
          <a:prstGeom prst="rect">
            <a:avLst/>
          </a:prstGeom>
        </p:spPr>
        <p:txBody>
          <a:bodyPr anchor="t" rtlCol="false" tIns="0" lIns="0" bIns="0" rIns="0">
            <a:spAutoFit/>
          </a:bodyPr>
          <a:lstStyle/>
          <a:p>
            <a:pPr algn="l" marL="0" indent="0" lvl="0">
              <a:lnSpc>
                <a:spcPts val="4900"/>
              </a:lnSpc>
              <a:spcBef>
                <a:spcPct val="0"/>
              </a:spcBef>
            </a:pPr>
            <a:r>
              <a:rPr lang="en-US" sz="3500" spc="700" strike="noStrike" u="none">
                <a:solidFill>
                  <a:srgbClr val="504C44"/>
                </a:solidFill>
                <a:latin typeface="Baskerville Display PT"/>
              </a:rPr>
              <a:t> RATES OF COVID-RELATED HOSPITALIZATION AND DEATH WITH AGE</a:t>
            </a:r>
          </a:p>
          <a:p>
            <a:pPr algn="l" marL="0" indent="0" lvl="0">
              <a:lnSpc>
                <a:spcPts val="49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421045"/>
            <a:ext cx="7311833" cy="3950918"/>
          </a:xfrm>
          <a:custGeom>
            <a:avLst/>
            <a:gdLst/>
            <a:ahLst/>
            <a:cxnLst/>
            <a:rect r="r" b="b" t="t" l="l"/>
            <a:pathLst>
              <a:path h="3950918" w="7311833">
                <a:moveTo>
                  <a:pt x="0" y="0"/>
                </a:moveTo>
                <a:lnTo>
                  <a:pt x="7311833" y="0"/>
                </a:lnTo>
                <a:lnTo>
                  <a:pt x="7311833" y="3950919"/>
                </a:lnTo>
                <a:lnTo>
                  <a:pt x="0" y="3950919"/>
                </a:lnTo>
                <a:lnTo>
                  <a:pt x="0" y="0"/>
                </a:lnTo>
                <a:close/>
              </a:path>
            </a:pathLst>
          </a:custGeom>
          <a:blipFill>
            <a:blip r:embed="rId2"/>
            <a:stretch>
              <a:fillRect l="0" t="0" r="0" b="0"/>
            </a:stretch>
          </a:blipFill>
        </p:spPr>
      </p:sp>
      <p:sp>
        <p:nvSpPr>
          <p:cNvPr name="TextBox 3" id="3"/>
          <p:cNvSpPr txBox="true"/>
          <p:nvPr/>
        </p:nvSpPr>
        <p:spPr>
          <a:xfrm rot="0">
            <a:off x="8577560" y="3973900"/>
            <a:ext cx="8489028" cy="2807109"/>
          </a:xfrm>
          <a:prstGeom prst="rect">
            <a:avLst/>
          </a:prstGeom>
        </p:spPr>
        <p:txBody>
          <a:bodyPr anchor="t" rtlCol="false" tIns="0" lIns="0" bIns="0" rIns="0">
            <a:spAutoFit/>
          </a:bodyPr>
          <a:lstStyle/>
          <a:p>
            <a:pPr algn="l">
              <a:lnSpc>
                <a:spcPts val="2777"/>
              </a:lnSpc>
            </a:pPr>
            <a:r>
              <a:rPr lang="en-US" sz="1983">
                <a:solidFill>
                  <a:srgbClr val="504C44"/>
                </a:solidFill>
                <a:latin typeface="Inter"/>
              </a:rPr>
              <a:t>1- Varied Hospitalization Rates:</a:t>
            </a:r>
          </a:p>
          <a:p>
            <a:pPr algn="l" marL="428327" indent="-214164" lvl="1">
              <a:lnSpc>
                <a:spcPts val="2777"/>
              </a:lnSpc>
              <a:buFont typeface="Arial"/>
              <a:buChar char="•"/>
            </a:pPr>
            <a:r>
              <a:rPr lang="en-US" sz="1983">
                <a:solidFill>
                  <a:srgbClr val="504C44"/>
                </a:solidFill>
                <a:latin typeface="Inter"/>
              </a:rPr>
              <a:t>High in states like Arizona (AZ), Georgia (GA), and Mississippi (MS).</a:t>
            </a:r>
          </a:p>
          <a:p>
            <a:pPr algn="l" marL="428327" indent="-214164" lvl="1">
              <a:lnSpc>
                <a:spcPts val="2777"/>
              </a:lnSpc>
              <a:buFont typeface="Arial"/>
              <a:buChar char="•"/>
            </a:pPr>
            <a:r>
              <a:rPr lang="en-US" sz="1983">
                <a:solidFill>
                  <a:srgbClr val="504C44"/>
                </a:solidFill>
                <a:latin typeface="Inter"/>
              </a:rPr>
              <a:t>Low in many other states, indicating fewer severe cases.</a:t>
            </a:r>
          </a:p>
          <a:p>
            <a:pPr algn="l">
              <a:lnSpc>
                <a:spcPts val="2777"/>
              </a:lnSpc>
            </a:pPr>
          </a:p>
          <a:p>
            <a:pPr algn="l">
              <a:lnSpc>
                <a:spcPts val="2777"/>
              </a:lnSpc>
            </a:pPr>
            <a:r>
              <a:rPr lang="en-US" sz="1983">
                <a:solidFill>
                  <a:srgbClr val="504C44"/>
                </a:solidFill>
                <a:latin typeface="Inter"/>
              </a:rPr>
              <a:t>2- </a:t>
            </a:r>
            <a:r>
              <a:rPr lang="en-US" sz="1983">
                <a:solidFill>
                  <a:srgbClr val="504C44"/>
                </a:solidFill>
                <a:latin typeface="Inter"/>
              </a:rPr>
              <a:t>Varied Death Rates:</a:t>
            </a:r>
          </a:p>
          <a:p>
            <a:pPr algn="l" marL="428327" indent="-214164" lvl="1">
              <a:lnSpc>
                <a:spcPts val="2777"/>
              </a:lnSpc>
              <a:buFont typeface="Arial"/>
              <a:buChar char="•"/>
            </a:pPr>
            <a:r>
              <a:rPr lang="en-US" sz="1983">
                <a:solidFill>
                  <a:srgbClr val="504C44"/>
                </a:solidFill>
                <a:latin typeface="Inter"/>
              </a:rPr>
              <a:t>High in Nebraska (NE), Hawaii (HI), and Kansas (KS).</a:t>
            </a:r>
          </a:p>
          <a:p>
            <a:pPr algn="l" marL="428327" indent="-214164" lvl="1">
              <a:lnSpc>
                <a:spcPts val="2777"/>
              </a:lnSpc>
              <a:buFont typeface="Arial"/>
              <a:buChar char="•"/>
            </a:pPr>
            <a:r>
              <a:rPr lang="en-US" sz="1983">
                <a:solidFill>
                  <a:srgbClr val="504C44"/>
                </a:solidFill>
                <a:latin typeface="Inter"/>
              </a:rPr>
              <a:t>Low in several states, suggesting better case management or other factors.</a:t>
            </a:r>
          </a:p>
        </p:txBody>
      </p:sp>
      <p:sp>
        <p:nvSpPr>
          <p:cNvPr name="TextBox 4" id="4"/>
          <p:cNvSpPr txBox="true"/>
          <p:nvPr/>
        </p:nvSpPr>
        <p:spPr>
          <a:xfrm rot="0">
            <a:off x="1028700" y="952500"/>
            <a:ext cx="13994719" cy="1844675"/>
          </a:xfrm>
          <a:prstGeom prst="rect">
            <a:avLst/>
          </a:prstGeom>
        </p:spPr>
        <p:txBody>
          <a:bodyPr anchor="t" rtlCol="false" tIns="0" lIns="0" bIns="0" rIns="0">
            <a:spAutoFit/>
          </a:bodyPr>
          <a:lstStyle/>
          <a:p>
            <a:pPr algn="l" marL="0" indent="0" lvl="0">
              <a:lnSpc>
                <a:spcPts val="4900"/>
              </a:lnSpc>
              <a:spcBef>
                <a:spcPct val="0"/>
              </a:spcBef>
            </a:pPr>
            <a:r>
              <a:rPr lang="en-US" sz="3500" spc="700" strike="noStrike" u="none">
                <a:solidFill>
                  <a:srgbClr val="504C44"/>
                </a:solidFill>
                <a:latin typeface="Baskerville Display PT"/>
              </a:rPr>
              <a:t>AVERAGE RATE OF COVID-RELATED HOSPITALIZATION AND DEATH PER STATE</a:t>
            </a:r>
          </a:p>
          <a:p>
            <a:pPr algn="l" marL="0" indent="0" lvl="0">
              <a:lnSpc>
                <a:spcPts val="49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076652"/>
            <a:ext cx="9396955" cy="5006238"/>
          </a:xfrm>
          <a:custGeom>
            <a:avLst/>
            <a:gdLst/>
            <a:ahLst/>
            <a:cxnLst/>
            <a:rect r="r" b="b" t="t" l="l"/>
            <a:pathLst>
              <a:path h="5006238" w="9396955">
                <a:moveTo>
                  <a:pt x="0" y="0"/>
                </a:moveTo>
                <a:lnTo>
                  <a:pt x="9396955" y="0"/>
                </a:lnTo>
                <a:lnTo>
                  <a:pt x="9396955" y="5006239"/>
                </a:lnTo>
                <a:lnTo>
                  <a:pt x="0" y="5006239"/>
                </a:lnTo>
                <a:lnTo>
                  <a:pt x="0" y="0"/>
                </a:lnTo>
                <a:close/>
              </a:path>
            </a:pathLst>
          </a:custGeom>
          <a:blipFill>
            <a:blip r:embed="rId2"/>
            <a:stretch>
              <a:fillRect l="0" t="0" r="0" b="0"/>
            </a:stretch>
          </a:blipFill>
        </p:spPr>
      </p:sp>
      <p:sp>
        <p:nvSpPr>
          <p:cNvPr name="TextBox 3" id="3"/>
          <p:cNvSpPr txBox="true"/>
          <p:nvPr/>
        </p:nvSpPr>
        <p:spPr>
          <a:xfrm rot="0">
            <a:off x="10569821" y="4699818"/>
            <a:ext cx="6689479" cy="2082309"/>
          </a:xfrm>
          <a:prstGeom prst="rect">
            <a:avLst/>
          </a:prstGeom>
        </p:spPr>
        <p:txBody>
          <a:bodyPr anchor="t" rtlCol="false" tIns="0" lIns="0" bIns="0" rIns="0">
            <a:spAutoFit/>
          </a:bodyPr>
          <a:lstStyle/>
          <a:p>
            <a:pPr algn="l" marL="516936" indent="-258468" lvl="1">
              <a:lnSpc>
                <a:spcPts val="3352"/>
              </a:lnSpc>
              <a:buFont typeface="Arial"/>
              <a:buChar char="•"/>
            </a:pPr>
            <a:r>
              <a:rPr lang="en-US" sz="2394">
                <a:solidFill>
                  <a:srgbClr val="504C44"/>
                </a:solidFill>
                <a:latin typeface="Inter"/>
              </a:rPr>
              <a:t>The chart shows that ICU admittance rates are higher for individuals with pre-existing conditions across all age groups, with the highest rates in the 65+ age group.</a:t>
            </a:r>
          </a:p>
        </p:txBody>
      </p:sp>
      <p:sp>
        <p:nvSpPr>
          <p:cNvPr name="TextBox 4" id="4"/>
          <p:cNvSpPr txBox="true"/>
          <p:nvPr/>
        </p:nvSpPr>
        <p:spPr>
          <a:xfrm rot="0">
            <a:off x="1028700" y="952500"/>
            <a:ext cx="13573118" cy="1844675"/>
          </a:xfrm>
          <a:prstGeom prst="rect">
            <a:avLst/>
          </a:prstGeom>
        </p:spPr>
        <p:txBody>
          <a:bodyPr anchor="t" rtlCol="false" tIns="0" lIns="0" bIns="0" rIns="0">
            <a:spAutoFit/>
          </a:bodyPr>
          <a:lstStyle/>
          <a:p>
            <a:pPr algn="l" marL="0" indent="0" lvl="0">
              <a:lnSpc>
                <a:spcPts val="4900"/>
              </a:lnSpc>
              <a:spcBef>
                <a:spcPct val="0"/>
              </a:spcBef>
            </a:pPr>
            <a:r>
              <a:rPr lang="en-US" sz="3500" spc="700" strike="noStrike" u="none">
                <a:solidFill>
                  <a:srgbClr val="504C44"/>
                </a:solidFill>
                <a:latin typeface="Baskerville Display PT"/>
              </a:rPr>
              <a:t>ICU ADMITTANCE RATES BY AGE GROUP AND PRE-EXISTING CONDITIONS</a:t>
            </a:r>
          </a:p>
          <a:p>
            <a:pPr algn="l" marL="0" indent="0" lvl="0">
              <a:lnSpc>
                <a:spcPts val="49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DAGGBKxI6S8</dc:identifier>
  <dcterms:modified xsi:type="dcterms:W3CDTF">2011-08-01T06:04:30Z</dcterms:modified>
  <cp:revision>1</cp:revision>
  <dc:title>Minimalist Beige Cream Brand Proposal Presentation</dc:title>
</cp:coreProperties>
</file>