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36576000" cy="20574000"/>
  <p:notesSz cx="6858000" cy="9144000"/>
  <p:defaultTextStyle>
    <a:defPPr>
      <a:defRPr lang="en-US"/>
    </a:defPPr>
    <a:lvl1pPr marL="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13716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27432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41148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54864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68580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82296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96012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0972800" algn="l" defTabSz="27432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72"/>
    <a:srgbClr val="D8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25" d="100"/>
          <a:sy n="25" d="100"/>
        </p:scale>
        <p:origin x="77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99953-0DA0-6A02-C1A5-6218B6C89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3367089"/>
            <a:ext cx="27432000" cy="71628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98271-2025-748F-ED68-9370F7742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10806114"/>
            <a:ext cx="27432000" cy="4967286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4EBF-F009-B6EB-BB39-A7300C21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2D19-5791-4BDA-B318-07C581CBE08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15803-C7AD-DF24-9B8C-C479F287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6180-18D8-2AB7-F331-43E8589B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306A-58A2-44C1-9911-333698F9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DE9E-63F1-9E7A-133C-78FD13F3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50A7-D1A9-3771-1A7C-FADA056C7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C8BF8-334C-E1ED-2CFA-49308D74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2D19-5791-4BDA-B318-07C581CBE08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BDF6-EA8A-8A8E-F089-FBDBE1C8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164E-652D-1A85-BFD2-82E34D23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306A-58A2-44C1-9911-333698F9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5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CD716-A53A-620E-F435-51F8C87E3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6174700" y="1095375"/>
            <a:ext cx="7886700" cy="174355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10E0E-9C24-020F-6EF5-DDEC2C562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14600" y="1095375"/>
            <a:ext cx="23202900" cy="174355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09066-B7BC-1C8C-120C-6062AC19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2D19-5791-4BDA-B318-07C581CBE08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34E13-C529-70E3-AEEB-C1CED69A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021D4-2D6E-88FE-9210-AB03CC78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306A-58A2-44C1-9911-333698F9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3720-8085-1CF5-950A-27B9A6C2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EDCF-AF67-EFBB-8A0D-A2FCE061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112BB-5CC3-EBF3-2E79-D0016447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2D19-5791-4BDA-B318-07C581CBE08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266D5-C944-8FCC-C7BA-DB47776A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CBD9-DB3B-6A17-8D39-2B51A5C5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306A-58A2-44C1-9911-333698F9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5130-884C-166E-44CC-E2C18755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550" y="5129216"/>
            <a:ext cx="31546800" cy="8558211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C479D-3ADE-ABEC-05AD-19FE17EBB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5550" y="13768391"/>
            <a:ext cx="31546800" cy="4500561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9D7F4-AADA-D3EC-0F40-70B415D8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2D19-5791-4BDA-B318-07C581CBE08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AEB46-52F6-8ADC-C513-2AB1DDA8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3AD3F-AFBA-C967-F787-9D10CC79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306A-58A2-44C1-9911-333698F9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2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8542-DBA6-2956-A43B-F33EC93D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43132-E20B-12F2-7C91-A2AA98863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4600" y="5476875"/>
            <a:ext cx="15544800" cy="13054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724FC-2B9D-B141-5B61-CB360BCD7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16600" y="5476875"/>
            <a:ext cx="15544800" cy="13054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F3EAD-B719-449B-9C8B-BA23F659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2D19-5791-4BDA-B318-07C581CBE08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1E69C-82F7-A565-4320-4AFE10BF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5915E-9B1F-1FFE-1ACB-EAA81929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306A-58A2-44C1-9911-333698F9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7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868A-9226-A71C-1564-E3B8502B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4" y="1095377"/>
            <a:ext cx="31546800" cy="39766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A1252-75C5-6F8E-D7E2-A2A5909CF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366" y="5043489"/>
            <a:ext cx="15473361" cy="2471736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14A95-6D19-63AE-549F-E3682C0C1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9366" y="7515225"/>
            <a:ext cx="15473361" cy="11053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52FCE-4E3D-A9AB-5CC4-3D54562B9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516600" y="5043489"/>
            <a:ext cx="15549564" cy="2471736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9DB51-EEE2-DDFD-49AF-4CD342C1E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8516600" y="7515225"/>
            <a:ext cx="15549564" cy="11053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F2A52-F08C-B341-A62A-0452061D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2D19-5791-4BDA-B318-07C581CBE08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7DE70-8A0C-CB7D-05D1-3CE00C2D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5C962-1C9E-BEF9-9DE1-880BC9E3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306A-58A2-44C1-9911-333698F9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0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6E85-1556-E369-182F-609083D4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43FBE-D0C6-9483-815E-875707CA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2D19-5791-4BDA-B318-07C581CBE08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31075-4952-E0BA-6EAD-13DE73D5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311CD-21DE-FC82-F78F-B5818706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306A-58A2-44C1-9911-333698F9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32ACD-526C-4A7B-1624-96A6911A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2D19-5791-4BDA-B318-07C581CBE08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C4011-8BEC-654F-3F46-86B8AA05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A4EFC-95EE-882D-F9E7-099F07F2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306A-58A2-44C1-9911-333698F9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5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62D0-39FC-CE74-B8D0-CE01409B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6" y="1371600"/>
            <a:ext cx="11796711" cy="48006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52522-5931-1438-FC8C-C5A840446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9564" y="2962277"/>
            <a:ext cx="18516600" cy="14620875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44291-3BAE-A2DD-8387-E9CC129A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9366" y="6172200"/>
            <a:ext cx="11796711" cy="11434764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D101C-6A04-E4C9-B602-E4F6071E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2D19-5791-4BDA-B318-07C581CBE08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E02A8-549E-B4EB-1DC2-99CE250F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762C0-D69A-550D-6E3F-6A996754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306A-58A2-44C1-9911-333698F9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150B-0666-BEE0-F018-A8D64781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6" y="1371600"/>
            <a:ext cx="11796711" cy="48006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A0A61-A835-C690-D969-D4DC7E6BF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549564" y="2962277"/>
            <a:ext cx="18516600" cy="14620875"/>
          </a:xfrm>
        </p:spPr>
        <p:txBody>
          <a:bodyPr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FFDCA-F3A1-C326-FA44-ED2083A3A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9366" y="6172200"/>
            <a:ext cx="11796711" cy="11434764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8C0EC-2F75-4413-4095-0C90E920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2D19-5791-4BDA-B318-07C581CBE08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B2E9C-EB2D-AA5D-C43F-8D432747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C5890-238C-93AB-4E25-F6A47444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0306A-58A2-44C1-9911-333698F9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9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3EACF-BC18-9A35-1C6A-620481C1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1095377"/>
            <a:ext cx="31546800" cy="3976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2D05-DDE1-6D86-A208-2E6F3E417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00" y="5476875"/>
            <a:ext cx="31546800" cy="1305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E4B92-4338-67E4-87E3-0AEE36E71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14600" y="19069052"/>
            <a:ext cx="8229600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A2D19-5791-4BDA-B318-07C581CBE08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7B6D6-8546-F0F9-929B-47E05DA41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15800" y="19069052"/>
            <a:ext cx="12344400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3F34C-7862-E220-CF00-777841313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31800" y="19069052"/>
            <a:ext cx="8229600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0306A-58A2-44C1-9911-333698F9B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6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8C0468D9-F272-048C-EA49-7D71BA9F3238}"/>
              </a:ext>
            </a:extLst>
          </p:cNvPr>
          <p:cNvSpPr txBox="1"/>
          <p:nvPr/>
        </p:nvSpPr>
        <p:spPr>
          <a:xfrm>
            <a:off x="18288000" y="8366761"/>
            <a:ext cx="167604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4000" b="1" dirty="0">
                <a:solidFill>
                  <a:srgbClr val="004B72"/>
                </a:solidFill>
                <a:cs typeface="B Nazanin" panose="00000400000000000000" pitchFamily="2" charset="-78"/>
              </a:rPr>
              <a:t>تحلیل داده‌های کمپین بانکی </a:t>
            </a:r>
            <a:endParaRPr lang="en-US" sz="140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68071D-8B06-893B-6834-CFC12D0014F2}"/>
              </a:ext>
            </a:extLst>
          </p:cNvPr>
          <p:cNvSpPr txBox="1"/>
          <p:nvPr/>
        </p:nvSpPr>
        <p:spPr>
          <a:xfrm>
            <a:off x="19438401" y="10829566"/>
            <a:ext cx="15561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6000" b="1" dirty="0">
                <a:solidFill>
                  <a:srgbClr val="004B72"/>
                </a:solidFill>
                <a:cs typeface="B Nazanin" panose="00000400000000000000" pitchFamily="2" charset="-78"/>
              </a:rPr>
              <a:t>بررسی الگوهای مشتریان بانک و عوامل مؤثر بر شرکت در کمپین</a:t>
            </a:r>
            <a:endParaRPr lang="en-US" sz="60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EDEF97-0F0E-3A11-68AD-405F598F8439}"/>
              </a:ext>
            </a:extLst>
          </p:cNvPr>
          <p:cNvSpPr txBox="1"/>
          <p:nvPr/>
        </p:nvSpPr>
        <p:spPr>
          <a:xfrm>
            <a:off x="30797688" y="19003011"/>
            <a:ext cx="4202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6000" b="1" dirty="0">
                <a:solidFill>
                  <a:srgbClr val="004B72"/>
                </a:solidFill>
                <a:cs typeface="B Nazanin" panose="00000400000000000000" pitchFamily="2" charset="-78"/>
              </a:rPr>
              <a:t>سما محمدی</a:t>
            </a:r>
            <a:endParaRPr lang="en-US" sz="60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F385500-3469-A7D3-EC02-0449C90A2084}"/>
              </a:ext>
            </a:extLst>
          </p:cNvPr>
          <p:cNvGrpSpPr/>
          <p:nvPr/>
        </p:nvGrpSpPr>
        <p:grpSpPr>
          <a:xfrm>
            <a:off x="-1954764" y="-1920241"/>
            <a:ext cx="17845355" cy="24431945"/>
            <a:chOff x="-1954764" y="-1920241"/>
            <a:chExt cx="17845355" cy="24431945"/>
          </a:xfrm>
          <a:blipFill>
            <a:blip r:embed="rId2"/>
            <a:stretch>
              <a:fillRect/>
            </a:stretch>
          </a:blipFill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C1172293-DBFD-D73E-CE94-4A0B2B41D162}"/>
                </a:ext>
              </a:extLst>
            </p:cNvPr>
            <p:cNvSpPr/>
            <p:nvPr/>
          </p:nvSpPr>
          <p:spPr>
            <a:xfrm>
              <a:off x="-1954764" y="-1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BA4D5132-5DCA-6C69-0F40-C16732115E4E}"/>
                </a:ext>
              </a:extLst>
            </p:cNvPr>
            <p:cNvSpPr/>
            <p:nvPr/>
          </p:nvSpPr>
          <p:spPr>
            <a:xfrm>
              <a:off x="-1954764" y="4179541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6C0CC328-BCA9-054C-4EFC-150D2461CE51}"/>
                </a:ext>
              </a:extLst>
            </p:cNvPr>
            <p:cNvSpPr/>
            <p:nvPr/>
          </p:nvSpPr>
          <p:spPr>
            <a:xfrm>
              <a:off x="-1954764" y="8359083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1D761DAE-2A98-D4A2-3D5C-C5FB6C823DEF}"/>
                </a:ext>
              </a:extLst>
            </p:cNvPr>
            <p:cNvSpPr/>
            <p:nvPr/>
          </p:nvSpPr>
          <p:spPr>
            <a:xfrm>
              <a:off x="-1954764" y="12538625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DBA86D7D-1C18-D4DA-4005-A7D060582FB9}"/>
                </a:ext>
              </a:extLst>
            </p:cNvPr>
            <p:cNvSpPr/>
            <p:nvPr/>
          </p:nvSpPr>
          <p:spPr>
            <a:xfrm>
              <a:off x="-1954764" y="16718168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BA2F5B33-FA0D-1E80-D026-63074C9368B9}"/>
                </a:ext>
              </a:extLst>
            </p:cNvPr>
            <p:cNvSpPr/>
            <p:nvPr/>
          </p:nvSpPr>
          <p:spPr>
            <a:xfrm>
              <a:off x="1483122" y="2198052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7C0D4C88-D130-4F2D-93FA-AD46A44F10A5}"/>
                </a:ext>
              </a:extLst>
            </p:cNvPr>
            <p:cNvSpPr/>
            <p:nvPr/>
          </p:nvSpPr>
          <p:spPr>
            <a:xfrm>
              <a:off x="1483122" y="6316345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260E4690-B964-06F4-3E1F-56E76C3C5D48}"/>
                </a:ext>
              </a:extLst>
            </p:cNvPr>
            <p:cNvSpPr/>
            <p:nvPr/>
          </p:nvSpPr>
          <p:spPr>
            <a:xfrm>
              <a:off x="1483122" y="10434638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18A28675-7CB3-8075-955F-361E445A136E}"/>
                </a:ext>
              </a:extLst>
            </p:cNvPr>
            <p:cNvSpPr/>
            <p:nvPr/>
          </p:nvSpPr>
          <p:spPr>
            <a:xfrm>
              <a:off x="1483122" y="14552931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37A1028C-F6F6-CF6B-1C23-653B19533D99}"/>
                </a:ext>
              </a:extLst>
            </p:cNvPr>
            <p:cNvSpPr/>
            <p:nvPr/>
          </p:nvSpPr>
          <p:spPr>
            <a:xfrm>
              <a:off x="1483122" y="18671224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E6BE9E47-7282-A214-4E3C-D743655F7343}"/>
                </a:ext>
              </a:extLst>
            </p:cNvPr>
            <p:cNvSpPr/>
            <p:nvPr/>
          </p:nvSpPr>
          <p:spPr>
            <a:xfrm>
              <a:off x="1483122" y="-1920241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4245A5E6-C8CD-437D-CB03-EF2015702651}"/>
                </a:ext>
              </a:extLst>
            </p:cNvPr>
            <p:cNvSpPr/>
            <p:nvPr/>
          </p:nvSpPr>
          <p:spPr>
            <a:xfrm>
              <a:off x="4888026" y="135477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4FA29FAE-8F57-C3D2-1BD1-D0E6DDD6A53C}"/>
                </a:ext>
              </a:extLst>
            </p:cNvPr>
            <p:cNvSpPr/>
            <p:nvPr/>
          </p:nvSpPr>
          <p:spPr>
            <a:xfrm>
              <a:off x="4888026" y="4251119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DB0391FE-486A-8AC4-A409-727FC0690FEF}"/>
                </a:ext>
              </a:extLst>
            </p:cNvPr>
            <p:cNvSpPr/>
            <p:nvPr/>
          </p:nvSpPr>
          <p:spPr>
            <a:xfrm>
              <a:off x="4888026" y="8366761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6586452-5665-BC90-7F81-23789700B836}"/>
                </a:ext>
              </a:extLst>
            </p:cNvPr>
            <p:cNvSpPr/>
            <p:nvPr/>
          </p:nvSpPr>
          <p:spPr>
            <a:xfrm>
              <a:off x="4888026" y="12482402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36C8DF15-D3EE-F968-4567-F65D15894C95}"/>
                </a:ext>
              </a:extLst>
            </p:cNvPr>
            <p:cNvSpPr/>
            <p:nvPr/>
          </p:nvSpPr>
          <p:spPr>
            <a:xfrm>
              <a:off x="4888026" y="16598043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5AB3B2F9-B52B-6A44-300D-B43723BC07E9}"/>
                </a:ext>
              </a:extLst>
            </p:cNvPr>
            <p:cNvSpPr/>
            <p:nvPr/>
          </p:nvSpPr>
          <p:spPr>
            <a:xfrm>
              <a:off x="8343057" y="2225248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F7FE12AC-79E5-6A9A-DD24-2E0B88ED2218}"/>
                </a:ext>
              </a:extLst>
            </p:cNvPr>
            <p:cNvSpPr/>
            <p:nvPr/>
          </p:nvSpPr>
          <p:spPr>
            <a:xfrm>
              <a:off x="8343057" y="6336742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705F7C93-9E2C-D75C-E3A7-43943B9652E8}"/>
                </a:ext>
              </a:extLst>
            </p:cNvPr>
            <p:cNvSpPr/>
            <p:nvPr/>
          </p:nvSpPr>
          <p:spPr>
            <a:xfrm>
              <a:off x="8343057" y="10448236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82D8F70D-438A-A92C-691C-2F71130C9C11}"/>
                </a:ext>
              </a:extLst>
            </p:cNvPr>
            <p:cNvSpPr/>
            <p:nvPr/>
          </p:nvSpPr>
          <p:spPr>
            <a:xfrm>
              <a:off x="8343057" y="14559730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1E9C017B-E689-88CD-A167-10D5826ED8F2}"/>
                </a:ext>
              </a:extLst>
            </p:cNvPr>
            <p:cNvSpPr/>
            <p:nvPr/>
          </p:nvSpPr>
          <p:spPr>
            <a:xfrm>
              <a:off x="8343057" y="18671224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AB900A8E-EB8D-D66C-5031-6F5AD30D12ED}"/>
                </a:ext>
              </a:extLst>
            </p:cNvPr>
            <p:cNvSpPr/>
            <p:nvPr/>
          </p:nvSpPr>
          <p:spPr>
            <a:xfrm>
              <a:off x="8343057" y="-1886246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6D815A43-471F-B0A0-9E2A-3D769EF68B0E}"/>
                </a:ext>
              </a:extLst>
            </p:cNvPr>
            <p:cNvSpPr/>
            <p:nvPr/>
          </p:nvSpPr>
          <p:spPr>
            <a:xfrm>
              <a:off x="11775791" y="131983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AC8891A4-E89D-8D74-3BAE-89AE86B26496}"/>
                </a:ext>
              </a:extLst>
            </p:cNvPr>
            <p:cNvSpPr/>
            <p:nvPr/>
          </p:nvSpPr>
          <p:spPr>
            <a:xfrm>
              <a:off x="11775791" y="4247915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7B73AD94-4E0F-7744-C459-2ABE98A328BB}"/>
                </a:ext>
              </a:extLst>
            </p:cNvPr>
            <p:cNvSpPr/>
            <p:nvPr/>
          </p:nvSpPr>
          <p:spPr>
            <a:xfrm>
              <a:off x="11775791" y="8363847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A06D929-C9F4-2166-69B0-71E34DC8B68C}"/>
                </a:ext>
              </a:extLst>
            </p:cNvPr>
            <p:cNvSpPr/>
            <p:nvPr/>
          </p:nvSpPr>
          <p:spPr>
            <a:xfrm>
              <a:off x="11775791" y="12479779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95F79A1C-29B8-1E2C-FC87-1B956349FDA0}"/>
                </a:ext>
              </a:extLst>
            </p:cNvPr>
            <p:cNvSpPr/>
            <p:nvPr/>
          </p:nvSpPr>
          <p:spPr>
            <a:xfrm>
              <a:off x="11775791" y="16595711"/>
              <a:ext cx="4114800" cy="3840480"/>
            </a:xfrm>
            <a:prstGeom prst="hexagon">
              <a:avLst/>
            </a:prstGeom>
            <a:grpFill/>
            <a:ln w="3175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81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E2693D-AD04-AB30-DF44-5213E755B75D}"/>
              </a:ext>
            </a:extLst>
          </p:cNvPr>
          <p:cNvSpPr/>
          <p:nvPr/>
        </p:nvSpPr>
        <p:spPr>
          <a:xfrm>
            <a:off x="12578930" y="3374351"/>
            <a:ext cx="11104027" cy="3288409"/>
          </a:xfrm>
          <a:prstGeom prst="roundRect">
            <a:avLst/>
          </a:prstGeom>
          <a:solidFill>
            <a:srgbClr val="004B72"/>
          </a:solidFill>
          <a:ln w="1301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6600" b="1" dirty="0">
                <a:solidFill>
                  <a:schemeClr val="bg1"/>
                </a:solidFill>
                <a:cs typeface="B Nazanin" panose="00000400000000000000" pitchFamily="2" charset="-78"/>
              </a:rPr>
              <a:t>جذب مشتریان از 18 الی 95 سال؛</a:t>
            </a:r>
          </a:p>
          <a:p>
            <a:pPr algn="ctr"/>
            <a:r>
              <a:rPr lang="fa-IR" sz="6600" b="1" dirty="0">
                <a:solidFill>
                  <a:schemeClr val="bg1"/>
                </a:solidFill>
                <a:cs typeface="B Nazanin" panose="00000400000000000000" pitchFamily="2" charset="-78"/>
              </a:rPr>
              <a:t>پوشش کامل گروه سنی</a:t>
            </a:r>
            <a:endParaRPr lang="en-US" sz="66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74BD42-8D70-3E0F-3C11-2A03602B8366}"/>
              </a:ext>
            </a:extLst>
          </p:cNvPr>
          <p:cNvSpPr/>
          <p:nvPr/>
        </p:nvSpPr>
        <p:spPr>
          <a:xfrm>
            <a:off x="12735984" y="10652568"/>
            <a:ext cx="11221297" cy="2895600"/>
          </a:xfrm>
          <a:prstGeom prst="roundRect">
            <a:avLst/>
          </a:prstGeom>
          <a:solidFill>
            <a:srgbClr val="004B72"/>
          </a:solidFill>
          <a:ln w="1301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6600" b="1" dirty="0">
                <a:solidFill>
                  <a:schemeClr val="bg1"/>
                </a:solidFill>
                <a:cs typeface="B Nazanin" panose="00000400000000000000" pitchFamily="2" charset="-78"/>
              </a:rPr>
              <a:t>متأهلین؛</a:t>
            </a:r>
          </a:p>
          <a:p>
            <a:pPr algn="ctr"/>
            <a:r>
              <a:rPr lang="fa-IR" sz="6600" b="1" dirty="0">
                <a:solidFill>
                  <a:schemeClr val="bg1"/>
                </a:solidFill>
                <a:cs typeface="B Nazanin" panose="00000400000000000000" pitchFamily="2" charset="-78"/>
              </a:rPr>
              <a:t>بیشترین مشارکت در کمپین</a:t>
            </a:r>
            <a:endParaRPr lang="en-US" sz="66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6583C0-1008-98A2-799B-42D3833A64C0}"/>
              </a:ext>
            </a:extLst>
          </p:cNvPr>
          <p:cNvSpPr/>
          <p:nvPr/>
        </p:nvSpPr>
        <p:spPr>
          <a:xfrm>
            <a:off x="12553105" y="6971350"/>
            <a:ext cx="11286908" cy="2979820"/>
          </a:xfrm>
          <a:prstGeom prst="roundRect">
            <a:avLst/>
          </a:prstGeom>
          <a:solidFill>
            <a:srgbClr val="D8EFEF"/>
          </a:solidFill>
          <a:ln w="1301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6600" b="1" dirty="0">
                <a:solidFill>
                  <a:srgbClr val="004B72"/>
                </a:solidFill>
                <a:cs typeface="B Nazanin" panose="00000400000000000000" pitchFamily="2" charset="-78"/>
              </a:rPr>
              <a:t>تلفن همراه؛</a:t>
            </a:r>
          </a:p>
          <a:p>
            <a:pPr algn="ctr"/>
            <a:r>
              <a:rPr lang="fa-IR" sz="6600" b="1" dirty="0">
                <a:solidFill>
                  <a:srgbClr val="004B72"/>
                </a:solidFill>
                <a:cs typeface="B Nazanin" panose="00000400000000000000" pitchFamily="2" charset="-78"/>
              </a:rPr>
              <a:t>محور افزایش مشارکت در کمپین‌ها</a:t>
            </a:r>
            <a:endParaRPr lang="en-US" sz="66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114B64-BB74-1086-46A6-1978A5875CB0}"/>
              </a:ext>
            </a:extLst>
          </p:cNvPr>
          <p:cNvSpPr/>
          <p:nvPr/>
        </p:nvSpPr>
        <p:spPr>
          <a:xfrm>
            <a:off x="678820" y="13940977"/>
            <a:ext cx="11378345" cy="2895600"/>
          </a:xfrm>
          <a:prstGeom prst="roundRect">
            <a:avLst/>
          </a:prstGeom>
          <a:solidFill>
            <a:srgbClr val="004B72"/>
          </a:solidFill>
          <a:ln w="1301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6600" b="1" dirty="0">
                <a:solidFill>
                  <a:schemeClr val="bg1"/>
                </a:solidFill>
                <a:cs typeface="B Nazanin" panose="00000400000000000000" pitchFamily="2" charset="-78"/>
              </a:rPr>
              <a:t>7% جذب بدون تماس مستقیم؛</a:t>
            </a:r>
          </a:p>
          <a:p>
            <a:pPr algn="ctr"/>
            <a:r>
              <a:rPr lang="fa-IR" sz="6600" b="1" dirty="0">
                <a:solidFill>
                  <a:schemeClr val="bg1"/>
                </a:solidFill>
                <a:cs typeface="B Nazanin" panose="00000400000000000000" pitchFamily="2" charset="-78"/>
              </a:rPr>
              <a:t>پتانسیل جذب از کانال‌های دیگر</a:t>
            </a:r>
            <a:endParaRPr lang="en-US" sz="66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4586ED-6E07-81CC-A29C-6C127724F319}"/>
              </a:ext>
            </a:extLst>
          </p:cNvPr>
          <p:cNvSpPr/>
          <p:nvPr/>
        </p:nvSpPr>
        <p:spPr>
          <a:xfrm>
            <a:off x="24587407" y="3374351"/>
            <a:ext cx="11104030" cy="10170768"/>
          </a:xfrm>
          <a:prstGeom prst="roundRect">
            <a:avLst/>
          </a:prstGeom>
          <a:solidFill>
            <a:srgbClr val="D8EFEF"/>
          </a:solidFill>
          <a:ln w="1301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6600" b="1" dirty="0">
                <a:solidFill>
                  <a:srgbClr val="004B72"/>
                </a:solidFill>
                <a:cs typeface="B Nazanin" panose="00000400000000000000" pitchFamily="2" charset="-78"/>
              </a:rPr>
              <a:t>ماه می؛</a:t>
            </a:r>
          </a:p>
          <a:p>
            <a:pPr algn="ctr"/>
            <a:r>
              <a:rPr lang="fa-IR" sz="6600" b="1" dirty="0">
                <a:solidFill>
                  <a:srgbClr val="004B72"/>
                </a:solidFill>
                <a:cs typeface="B Nazanin" panose="00000400000000000000" pitchFamily="2" charset="-78"/>
              </a:rPr>
              <a:t>اوج تماس و جذب مشتری</a:t>
            </a:r>
          </a:p>
          <a:p>
            <a:pPr algn="ctr"/>
            <a:endParaRPr lang="fa-IR" sz="6600" b="1" dirty="0">
              <a:solidFill>
                <a:srgbClr val="004B72"/>
              </a:solidFill>
              <a:cs typeface="B Nazanin" panose="00000400000000000000" pitchFamily="2" charset="-78"/>
            </a:endParaRPr>
          </a:p>
          <a:p>
            <a:pPr algn="ctr"/>
            <a:endParaRPr lang="fa-IR" sz="6600" b="1" dirty="0">
              <a:solidFill>
                <a:srgbClr val="004B72"/>
              </a:solidFill>
              <a:cs typeface="B Nazanin" panose="00000400000000000000" pitchFamily="2" charset="-78"/>
            </a:endParaRPr>
          </a:p>
          <a:p>
            <a:pPr algn="ctr"/>
            <a:r>
              <a:rPr lang="fa-IR" sz="6600" b="1" dirty="0">
                <a:solidFill>
                  <a:srgbClr val="004B72"/>
                </a:solidFill>
                <a:cs typeface="B Nazanin" panose="00000400000000000000" pitchFamily="2" charset="-78"/>
              </a:rPr>
              <a:t>اوایل و اواخر سال؛</a:t>
            </a:r>
          </a:p>
          <a:p>
            <a:pPr algn="ctr"/>
            <a:r>
              <a:rPr lang="fa-IR" sz="6600" b="1" dirty="0">
                <a:solidFill>
                  <a:srgbClr val="004B72"/>
                </a:solidFill>
                <a:cs typeface="B Nazanin" panose="00000400000000000000" pitchFamily="2" charset="-78"/>
              </a:rPr>
              <a:t>مشارکت کم رونق</a:t>
            </a:r>
            <a:endParaRPr lang="en-US" sz="66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95177A-F045-1125-93A9-65858979120C}"/>
              </a:ext>
            </a:extLst>
          </p:cNvPr>
          <p:cNvSpPr/>
          <p:nvPr/>
        </p:nvSpPr>
        <p:spPr>
          <a:xfrm>
            <a:off x="786661" y="10498273"/>
            <a:ext cx="11104028" cy="2895600"/>
          </a:xfrm>
          <a:prstGeom prst="roundRect">
            <a:avLst/>
          </a:prstGeom>
          <a:solidFill>
            <a:srgbClr val="D8EFEF"/>
          </a:solidFill>
          <a:ln w="130175">
            <a:solidFill>
              <a:srgbClr val="D8EFE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6600" b="1" dirty="0">
                <a:solidFill>
                  <a:srgbClr val="004B72"/>
                </a:solidFill>
                <a:cs typeface="B Nazanin" panose="00000400000000000000" pitchFamily="2" charset="-78"/>
              </a:rPr>
              <a:t>اولین تماس؛</a:t>
            </a:r>
          </a:p>
          <a:p>
            <a:pPr algn="ctr"/>
            <a:r>
              <a:rPr lang="fa-IR" sz="6600" b="1" dirty="0">
                <a:solidFill>
                  <a:srgbClr val="004B72"/>
                </a:solidFill>
                <a:cs typeface="B Nazanin" panose="00000400000000000000" pitchFamily="2" charset="-78"/>
              </a:rPr>
              <a:t>کلید جذب مشتری</a:t>
            </a:r>
            <a:endParaRPr lang="en-US" sz="66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621315-6FE4-98DD-418C-620A735E95F5}"/>
              </a:ext>
            </a:extLst>
          </p:cNvPr>
          <p:cNvSpPr/>
          <p:nvPr/>
        </p:nvSpPr>
        <p:spPr>
          <a:xfrm>
            <a:off x="884561" y="3408270"/>
            <a:ext cx="11104030" cy="6542899"/>
          </a:xfrm>
          <a:prstGeom prst="roundRect">
            <a:avLst/>
          </a:prstGeom>
          <a:solidFill>
            <a:srgbClr val="004B72"/>
          </a:solidFill>
          <a:ln w="130175">
            <a:solidFill>
              <a:srgbClr val="004B72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8800" b="1" dirty="0">
                <a:solidFill>
                  <a:schemeClr val="bg1"/>
                </a:solidFill>
                <a:cs typeface="B Nazanin" panose="00000400000000000000" pitchFamily="2" charset="-78"/>
              </a:rPr>
              <a:t>مشارکت حداقلی در کمپین!</a:t>
            </a:r>
            <a:endParaRPr lang="en-US" sz="88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EA796E-EA1E-4CA8-4205-DB29BA6BC617}"/>
              </a:ext>
            </a:extLst>
          </p:cNvPr>
          <p:cNvSpPr/>
          <p:nvPr/>
        </p:nvSpPr>
        <p:spPr>
          <a:xfrm>
            <a:off x="786659" y="17229386"/>
            <a:ext cx="23419111" cy="2898648"/>
          </a:xfrm>
          <a:prstGeom prst="roundRect">
            <a:avLst/>
          </a:prstGeom>
          <a:solidFill>
            <a:srgbClr val="004B72"/>
          </a:solidFill>
          <a:ln w="1301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6600" b="1" dirty="0">
                <a:solidFill>
                  <a:schemeClr val="bg1"/>
                </a:solidFill>
                <a:cs typeface="B Nazanin" panose="00000400000000000000" pitchFamily="2" charset="-78"/>
              </a:rPr>
              <a:t>وجود بدهی بانکی و هرگونه وام؛ مانعی برای مشارکت در کمپین</a:t>
            </a:r>
            <a:endParaRPr lang="en-US" sz="66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2D993F-4962-D981-F15B-5D47DFBF8FBF}"/>
              </a:ext>
            </a:extLst>
          </p:cNvPr>
          <p:cNvSpPr/>
          <p:nvPr/>
        </p:nvSpPr>
        <p:spPr>
          <a:xfrm>
            <a:off x="12735985" y="13940977"/>
            <a:ext cx="11378346" cy="2895600"/>
          </a:xfrm>
          <a:prstGeom prst="roundRect">
            <a:avLst/>
          </a:prstGeom>
          <a:solidFill>
            <a:srgbClr val="D8EFEF"/>
          </a:solidFill>
          <a:ln w="1301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6600" b="1" dirty="0">
                <a:solidFill>
                  <a:srgbClr val="004B72"/>
                </a:solidFill>
                <a:cs typeface="B Nazanin" panose="00000400000000000000" pitchFamily="2" charset="-78"/>
              </a:rPr>
              <a:t>موفقیت در کمپین پیشین؛</a:t>
            </a:r>
          </a:p>
          <a:p>
            <a:pPr algn="ctr"/>
            <a:r>
              <a:rPr lang="fa-IR" sz="6600" b="1" dirty="0">
                <a:solidFill>
                  <a:srgbClr val="004B72"/>
                </a:solidFill>
                <a:cs typeface="B Nazanin" panose="00000400000000000000" pitchFamily="2" charset="-78"/>
              </a:rPr>
              <a:t>انگیزه برای مشارکت مجدد</a:t>
            </a:r>
            <a:endParaRPr lang="en-US" sz="66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D54A85-C111-A87F-BD44-E8D36E292487}"/>
              </a:ext>
            </a:extLst>
          </p:cNvPr>
          <p:cNvSpPr/>
          <p:nvPr/>
        </p:nvSpPr>
        <p:spPr>
          <a:xfrm>
            <a:off x="24838870" y="17232435"/>
            <a:ext cx="11104030" cy="2895599"/>
          </a:xfrm>
          <a:prstGeom prst="roundRect">
            <a:avLst/>
          </a:prstGeom>
          <a:solidFill>
            <a:srgbClr val="D8EFEF"/>
          </a:solidFill>
          <a:ln w="1301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6600" b="1" dirty="0">
                <a:solidFill>
                  <a:srgbClr val="004B72"/>
                </a:solidFill>
                <a:cs typeface="B Nazanin" panose="00000400000000000000" pitchFamily="2" charset="-78"/>
              </a:rPr>
              <a:t>مشتریان با سمت مدیریت؛</a:t>
            </a:r>
          </a:p>
          <a:p>
            <a:pPr algn="ctr"/>
            <a:r>
              <a:rPr lang="fa-IR" sz="6600" b="1" dirty="0">
                <a:solidFill>
                  <a:srgbClr val="004B72"/>
                </a:solidFill>
                <a:cs typeface="B Nazanin" panose="00000400000000000000" pitchFamily="2" charset="-78"/>
              </a:rPr>
              <a:t>پیشتاز مشارکت در کمپین </a:t>
            </a:r>
            <a:endParaRPr lang="en-US" sz="66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8AC65B-30E8-A39B-EC7F-DC6B0D336EE6}"/>
              </a:ext>
            </a:extLst>
          </p:cNvPr>
          <p:cNvSpPr/>
          <p:nvPr/>
        </p:nvSpPr>
        <p:spPr>
          <a:xfrm rot="10800000" flipV="1">
            <a:off x="1522947" y="-581536"/>
            <a:ext cx="35053052" cy="3871667"/>
          </a:xfrm>
          <a:prstGeom prst="rect">
            <a:avLst/>
          </a:prstGeom>
          <a:gradFill flip="none" rotWithShape="1">
            <a:gsLst>
              <a:gs pos="0">
                <a:srgbClr val="D8EFEF"/>
              </a:gs>
              <a:gs pos="24000">
                <a:srgbClr val="D8EFEF"/>
              </a:gs>
              <a:gs pos="67000">
                <a:srgbClr val="D8EFEF"/>
              </a:gs>
              <a:gs pos="86000">
                <a:schemeClr val="bg1"/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rgbClr val="D8EFEF"/>
            </a:solidFill>
          </a:ln>
          <a:effectLst>
            <a:softEdge rad="48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8F3DB96-DB28-964A-EFC6-29630F54C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81" t="11094" b="14570"/>
          <a:stretch>
            <a:fillRect/>
          </a:stretch>
        </p:blipFill>
        <p:spPr>
          <a:xfrm flipH="1">
            <a:off x="884561" y="118069"/>
            <a:ext cx="3599955" cy="2828837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B317F5-CC6A-91FD-15DF-2D4A41C29173}"/>
              </a:ext>
            </a:extLst>
          </p:cNvPr>
          <p:cNvSpPr txBox="1"/>
          <p:nvPr/>
        </p:nvSpPr>
        <p:spPr>
          <a:xfrm>
            <a:off x="28309171" y="809212"/>
            <a:ext cx="40719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8800" b="1" dirty="0">
                <a:solidFill>
                  <a:srgbClr val="004B72"/>
                </a:solidFill>
                <a:cs typeface="B Nazanin" panose="00000400000000000000" pitchFamily="2" charset="-78"/>
              </a:rPr>
              <a:t>در یک نگاه</a:t>
            </a:r>
            <a:endParaRPr lang="en-US" sz="88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138739-19D6-9F62-DA5A-0E4E39679CB9}"/>
              </a:ext>
            </a:extLst>
          </p:cNvPr>
          <p:cNvSpPr/>
          <p:nvPr/>
        </p:nvSpPr>
        <p:spPr>
          <a:xfrm>
            <a:off x="24838871" y="13940977"/>
            <a:ext cx="11104029" cy="2895600"/>
          </a:xfrm>
          <a:prstGeom prst="roundRect">
            <a:avLst/>
          </a:prstGeom>
          <a:solidFill>
            <a:srgbClr val="004B72"/>
          </a:solidFill>
          <a:ln w="1301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6600" b="1" dirty="0">
                <a:solidFill>
                  <a:schemeClr val="bg1"/>
                </a:solidFill>
                <a:cs typeface="B Nazanin" panose="00000400000000000000" pitchFamily="2" charset="-78"/>
              </a:rPr>
              <a:t>جذب مشتریان با حساب بانکی کم در کمپین</a:t>
            </a:r>
          </a:p>
        </p:txBody>
      </p:sp>
    </p:spTree>
    <p:extLst>
      <p:ext uri="{BB962C8B-B14F-4D97-AF65-F5344CB8AC3E}">
        <p14:creationId xmlns:p14="http://schemas.microsoft.com/office/powerpoint/2010/main" val="107135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5A2A5-644A-50C3-75BA-54F7794D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A04A549-C9DA-7723-DB08-6A0B12BAFCA2}"/>
              </a:ext>
            </a:extLst>
          </p:cNvPr>
          <p:cNvGrpSpPr/>
          <p:nvPr/>
        </p:nvGrpSpPr>
        <p:grpSpPr>
          <a:xfrm>
            <a:off x="884561" y="-581536"/>
            <a:ext cx="35691438" cy="3871667"/>
            <a:chOff x="884561" y="-581536"/>
            <a:chExt cx="35691438" cy="38716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3CEA89-7870-794D-673E-2876E09286EE}"/>
                </a:ext>
              </a:extLst>
            </p:cNvPr>
            <p:cNvSpPr/>
            <p:nvPr/>
          </p:nvSpPr>
          <p:spPr>
            <a:xfrm rot="10800000" flipV="1">
              <a:off x="1522947" y="-581536"/>
              <a:ext cx="35053052" cy="3871667"/>
            </a:xfrm>
            <a:prstGeom prst="rect">
              <a:avLst/>
            </a:prstGeom>
            <a:gradFill flip="none" rotWithShape="1">
              <a:gsLst>
                <a:gs pos="0">
                  <a:srgbClr val="D8EFEF"/>
                </a:gs>
                <a:gs pos="24000">
                  <a:srgbClr val="D8EFEF"/>
                </a:gs>
                <a:gs pos="67000">
                  <a:srgbClr val="D8EFEF"/>
                </a:gs>
                <a:gs pos="86000">
                  <a:schemeClr val="bg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rgbClr val="D8EFEF"/>
              </a:solidFill>
            </a:ln>
            <a:effectLst>
              <a:softEdge rad="4826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C4B457B-7075-9E85-676E-B388BC5CE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81" t="11094" b="14570"/>
            <a:stretch>
              <a:fillRect/>
            </a:stretch>
          </p:blipFill>
          <p:spPr>
            <a:xfrm flipH="1">
              <a:off x="884561" y="118069"/>
              <a:ext cx="3599955" cy="2828837"/>
            </a:xfrm>
            <a:prstGeom prst="rect">
              <a:avLst/>
            </a:prstGeom>
            <a:effectLst>
              <a:softEdge rad="317500"/>
            </a:effectLst>
          </p:spPr>
        </p:pic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E132347-2A38-220A-770D-5818F3D40BDC}"/>
              </a:ext>
            </a:extLst>
          </p:cNvPr>
          <p:cNvSpPr/>
          <p:nvPr/>
        </p:nvSpPr>
        <p:spPr>
          <a:xfrm>
            <a:off x="17830800" y="4758643"/>
            <a:ext cx="914400" cy="914400"/>
          </a:xfrm>
          <a:prstGeom prst="ellipse">
            <a:avLst/>
          </a:prstGeom>
          <a:solidFill>
            <a:srgbClr val="004B7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1583D-313A-9DF3-0EC2-3A6CB6C0CA18}"/>
              </a:ext>
            </a:extLst>
          </p:cNvPr>
          <p:cNvSpPr/>
          <p:nvPr/>
        </p:nvSpPr>
        <p:spPr>
          <a:xfrm>
            <a:off x="1158240" y="5758959"/>
            <a:ext cx="16428720" cy="1190625"/>
          </a:xfrm>
          <a:prstGeom prst="roundRect">
            <a:avLst/>
          </a:prstGeom>
          <a:solidFill>
            <a:srgbClr val="D8EFEF"/>
          </a:solidFill>
          <a:ln w="130175">
            <a:solidFill>
              <a:srgbClr val="D8EFE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6000" b="1" dirty="0">
                <a:solidFill>
                  <a:srgbClr val="004B72"/>
                </a:solidFill>
                <a:cs typeface="B Nazanin" panose="00000400000000000000" pitchFamily="2" charset="-78"/>
              </a:rPr>
              <a:t>82% از شرکت‌کنندگان از طریق تلفن همراه مطلع شده‌اند.</a:t>
            </a:r>
            <a:endParaRPr lang="en-US" sz="60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5A4D393-D3AB-09E7-55FE-BA44E030A4DF}"/>
              </a:ext>
            </a:extLst>
          </p:cNvPr>
          <p:cNvSpPr/>
          <p:nvPr/>
        </p:nvSpPr>
        <p:spPr>
          <a:xfrm>
            <a:off x="18989040" y="4622531"/>
            <a:ext cx="16428720" cy="1190625"/>
          </a:xfrm>
          <a:prstGeom prst="roundRect">
            <a:avLst/>
          </a:prstGeom>
          <a:solidFill>
            <a:srgbClr val="D8EFEF"/>
          </a:solidFill>
          <a:ln w="130175">
            <a:solidFill>
              <a:srgbClr val="D8EFE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6000" b="1" dirty="0">
                <a:solidFill>
                  <a:srgbClr val="004B72"/>
                </a:solidFill>
                <a:cs typeface="B Nazanin" panose="00000400000000000000" pitchFamily="2" charset="-78"/>
              </a:rPr>
              <a:t>12% (5،289 نفر) از مشتریان در کمپین بانک شرکت نمودند.</a:t>
            </a:r>
            <a:endParaRPr lang="en-US" sz="60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61CF1A-F9EC-8D05-6832-BEE02E7386BE}"/>
              </a:ext>
            </a:extLst>
          </p:cNvPr>
          <p:cNvSpPr/>
          <p:nvPr/>
        </p:nvSpPr>
        <p:spPr>
          <a:xfrm>
            <a:off x="17830800" y="7042640"/>
            <a:ext cx="914400" cy="914400"/>
          </a:xfrm>
          <a:prstGeom prst="ellipse">
            <a:avLst/>
          </a:prstGeom>
          <a:solidFill>
            <a:srgbClr val="004B7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C8F9CB-51AE-A260-C7B4-FAA614B25534}"/>
              </a:ext>
            </a:extLst>
          </p:cNvPr>
          <p:cNvSpPr/>
          <p:nvPr/>
        </p:nvSpPr>
        <p:spPr>
          <a:xfrm>
            <a:off x="1158240" y="8055955"/>
            <a:ext cx="16428720" cy="1190625"/>
          </a:xfrm>
          <a:prstGeom prst="roundRect">
            <a:avLst/>
          </a:prstGeom>
          <a:solidFill>
            <a:srgbClr val="D8EFEF"/>
          </a:solidFill>
          <a:ln w="130175">
            <a:solidFill>
              <a:srgbClr val="D8EFE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6000" b="1" dirty="0">
                <a:solidFill>
                  <a:srgbClr val="004B72"/>
                </a:solidFill>
                <a:cs typeface="B Nazanin" panose="00000400000000000000" pitchFamily="2" charset="-78"/>
              </a:rPr>
              <a:t>52% را متأهلین تشکیل می‌دهند.</a:t>
            </a:r>
            <a:endParaRPr lang="en-US" sz="60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F922F4-A2C0-EAA1-FF52-C7B7E94CC4EC}"/>
              </a:ext>
            </a:extLst>
          </p:cNvPr>
          <p:cNvSpPr/>
          <p:nvPr/>
        </p:nvSpPr>
        <p:spPr>
          <a:xfrm>
            <a:off x="18989040" y="6904527"/>
            <a:ext cx="16428720" cy="1190625"/>
          </a:xfrm>
          <a:prstGeom prst="roundRect">
            <a:avLst/>
          </a:prstGeom>
          <a:solidFill>
            <a:srgbClr val="D8EFEF"/>
          </a:solidFill>
          <a:ln w="130175">
            <a:solidFill>
              <a:srgbClr val="D8EFE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6000" b="1" dirty="0">
                <a:solidFill>
                  <a:srgbClr val="004B72"/>
                </a:solidFill>
                <a:cs typeface="B Nazanin" panose="00000400000000000000" pitchFamily="2" charset="-78"/>
              </a:rPr>
              <a:t>53% دارای سمت مدیریت</a:t>
            </a:r>
            <a:endParaRPr lang="en-US" sz="60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7FA06D-3871-1643-B3BA-9DA4DB427038}"/>
              </a:ext>
            </a:extLst>
          </p:cNvPr>
          <p:cNvSpPr/>
          <p:nvPr/>
        </p:nvSpPr>
        <p:spPr>
          <a:xfrm>
            <a:off x="17830800" y="8183638"/>
            <a:ext cx="914400" cy="914400"/>
          </a:xfrm>
          <a:prstGeom prst="ellipse">
            <a:avLst/>
          </a:prstGeom>
          <a:solidFill>
            <a:srgbClr val="004B7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3978709-448A-D6A5-5107-999453754911}"/>
              </a:ext>
            </a:extLst>
          </p:cNvPr>
          <p:cNvSpPr/>
          <p:nvPr/>
        </p:nvSpPr>
        <p:spPr>
          <a:xfrm>
            <a:off x="1158240" y="10327521"/>
            <a:ext cx="16428720" cy="1190625"/>
          </a:xfrm>
          <a:prstGeom prst="roundRect">
            <a:avLst/>
          </a:prstGeom>
          <a:solidFill>
            <a:srgbClr val="D8EFEF"/>
          </a:solidFill>
          <a:ln w="130175">
            <a:solidFill>
              <a:srgbClr val="D8EFE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6000" b="1" dirty="0">
                <a:solidFill>
                  <a:srgbClr val="004B72"/>
                </a:solidFill>
                <a:cs typeface="B Nazanin" panose="00000400000000000000" pitchFamily="2" charset="-78"/>
              </a:rPr>
              <a:t>گروه سنی 25 الی 40 سال بیشترین مشارکت را داشته‌اند.</a:t>
            </a:r>
            <a:endParaRPr lang="en-US" sz="60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A8ED9BD-64A5-3466-DE15-03C8F6DDECFE}"/>
              </a:ext>
            </a:extLst>
          </p:cNvPr>
          <p:cNvSpPr/>
          <p:nvPr/>
        </p:nvSpPr>
        <p:spPr>
          <a:xfrm>
            <a:off x="18989040" y="9162325"/>
            <a:ext cx="16428720" cy="1190625"/>
          </a:xfrm>
          <a:prstGeom prst="roundRect">
            <a:avLst/>
          </a:prstGeom>
          <a:solidFill>
            <a:srgbClr val="D8EFEF"/>
          </a:solidFill>
          <a:ln w="130175">
            <a:solidFill>
              <a:srgbClr val="D8EFE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6000" b="1" dirty="0">
                <a:solidFill>
                  <a:srgbClr val="004B72"/>
                </a:solidFill>
                <a:cs typeface="B Nazanin" panose="00000400000000000000" pitchFamily="2" charset="-78"/>
              </a:rPr>
              <a:t>53% دارای حساب بانکی کمتر از 1000 یورو</a:t>
            </a:r>
            <a:endParaRPr lang="en-US" sz="60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C96E9B-E33C-FFE9-D93B-C85716FBEF28}"/>
              </a:ext>
            </a:extLst>
          </p:cNvPr>
          <p:cNvSpPr/>
          <p:nvPr/>
        </p:nvSpPr>
        <p:spPr>
          <a:xfrm>
            <a:off x="17830800" y="9324636"/>
            <a:ext cx="914400" cy="914400"/>
          </a:xfrm>
          <a:prstGeom prst="ellipse">
            <a:avLst/>
          </a:prstGeom>
          <a:solidFill>
            <a:srgbClr val="004B7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E3DE61E-E9B2-91B2-7EF5-1F2AD95C020F}"/>
              </a:ext>
            </a:extLst>
          </p:cNvPr>
          <p:cNvSpPr/>
          <p:nvPr/>
        </p:nvSpPr>
        <p:spPr>
          <a:xfrm>
            <a:off x="1158240" y="12610748"/>
            <a:ext cx="16428720" cy="1190625"/>
          </a:xfrm>
          <a:prstGeom prst="roundRect">
            <a:avLst/>
          </a:prstGeom>
          <a:solidFill>
            <a:srgbClr val="D8EFEF"/>
          </a:solidFill>
          <a:ln w="130175">
            <a:solidFill>
              <a:srgbClr val="D8EFE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6000" b="1" dirty="0">
                <a:solidFill>
                  <a:srgbClr val="004B72"/>
                </a:solidFill>
                <a:cs typeface="B Nazanin" panose="00000400000000000000" pitchFamily="2" charset="-78"/>
              </a:rPr>
              <a:t>میانگین سنی شرکت‌کنندگان برابر 41 سال است.</a:t>
            </a:r>
            <a:endParaRPr lang="en-US" sz="60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67C4A3E-3F3A-A4ED-F8F8-AE6D57525C4E}"/>
              </a:ext>
            </a:extLst>
          </p:cNvPr>
          <p:cNvSpPr/>
          <p:nvPr/>
        </p:nvSpPr>
        <p:spPr>
          <a:xfrm>
            <a:off x="17830800" y="10465634"/>
            <a:ext cx="914400" cy="914400"/>
          </a:xfrm>
          <a:prstGeom prst="ellipse">
            <a:avLst/>
          </a:prstGeom>
          <a:solidFill>
            <a:srgbClr val="004B7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9AD3419-D1C2-75C6-9DFA-5D99D92C2059}"/>
              </a:ext>
            </a:extLst>
          </p:cNvPr>
          <p:cNvSpPr/>
          <p:nvPr/>
        </p:nvSpPr>
        <p:spPr>
          <a:xfrm>
            <a:off x="1158240" y="14942819"/>
            <a:ext cx="16428720" cy="1190625"/>
          </a:xfrm>
          <a:prstGeom prst="roundRect">
            <a:avLst/>
          </a:prstGeom>
          <a:solidFill>
            <a:srgbClr val="D8EFEF"/>
          </a:solidFill>
          <a:ln w="130175">
            <a:solidFill>
              <a:srgbClr val="D8EFE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6000" b="1" dirty="0">
                <a:solidFill>
                  <a:srgbClr val="004B72"/>
                </a:solidFill>
                <a:cs typeface="B Nazanin" panose="00000400000000000000" pitchFamily="2" charset="-78"/>
              </a:rPr>
              <a:t>کم‌ترین میزان مشارکت در ماه‌های دسامبر و ژانویه بوده است.</a:t>
            </a:r>
            <a:endParaRPr lang="en-US" sz="60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6203112-AD9D-E5DA-E213-AFBFD8861809}"/>
              </a:ext>
            </a:extLst>
          </p:cNvPr>
          <p:cNvSpPr/>
          <p:nvPr/>
        </p:nvSpPr>
        <p:spPr>
          <a:xfrm>
            <a:off x="1158240" y="17219133"/>
            <a:ext cx="16428720" cy="1908019"/>
          </a:xfrm>
          <a:prstGeom prst="roundRect">
            <a:avLst/>
          </a:prstGeom>
          <a:solidFill>
            <a:srgbClr val="D8EFEF"/>
          </a:solidFill>
          <a:ln w="130175">
            <a:solidFill>
              <a:srgbClr val="D8EFE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6000" b="1" dirty="0">
                <a:solidFill>
                  <a:srgbClr val="004B72"/>
                </a:solidFill>
                <a:cs typeface="B Nazanin" panose="00000400000000000000" pitchFamily="2" charset="-78"/>
              </a:rPr>
              <a:t>18% کسانی که در کمپین قبلی را با موفقیت گذراندند مجدد شرکت نمودند.</a:t>
            </a:r>
            <a:endParaRPr lang="en-US" sz="60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D67763-7361-F3F8-E90D-4CD8C3C51A8A}"/>
              </a:ext>
            </a:extLst>
          </p:cNvPr>
          <p:cNvSpPr/>
          <p:nvPr/>
        </p:nvSpPr>
        <p:spPr>
          <a:xfrm>
            <a:off x="17830800" y="11609679"/>
            <a:ext cx="914400" cy="914400"/>
          </a:xfrm>
          <a:prstGeom prst="ellipse">
            <a:avLst/>
          </a:prstGeom>
          <a:solidFill>
            <a:srgbClr val="004B7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C7A2583-2DDB-E34A-BD89-84FDBE901932}"/>
              </a:ext>
            </a:extLst>
          </p:cNvPr>
          <p:cNvSpPr/>
          <p:nvPr/>
        </p:nvSpPr>
        <p:spPr>
          <a:xfrm>
            <a:off x="18989040" y="11420123"/>
            <a:ext cx="16428720" cy="1190625"/>
          </a:xfrm>
          <a:prstGeom prst="roundRect">
            <a:avLst/>
          </a:prstGeom>
          <a:solidFill>
            <a:srgbClr val="D8EFEF"/>
          </a:solidFill>
          <a:ln w="130175">
            <a:solidFill>
              <a:srgbClr val="D8EFE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6000" b="1" dirty="0">
                <a:solidFill>
                  <a:srgbClr val="004B72"/>
                </a:solidFill>
                <a:cs typeface="B Nazanin" panose="00000400000000000000" pitchFamily="2" charset="-78"/>
              </a:rPr>
              <a:t>مشتریان دارای بدهی بانکی و وام در کمپین مشارکت نداشتند.</a:t>
            </a:r>
            <a:endParaRPr lang="en-US" sz="60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459EE6B-8AC4-8D77-325A-4CBBB59E8886}"/>
              </a:ext>
            </a:extLst>
          </p:cNvPr>
          <p:cNvSpPr/>
          <p:nvPr/>
        </p:nvSpPr>
        <p:spPr>
          <a:xfrm>
            <a:off x="17830800" y="12748434"/>
            <a:ext cx="914400" cy="914400"/>
          </a:xfrm>
          <a:prstGeom prst="ellipse">
            <a:avLst/>
          </a:prstGeom>
          <a:solidFill>
            <a:srgbClr val="004B7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67FF944-A388-F11A-3422-B16D8C0760C3}"/>
              </a:ext>
            </a:extLst>
          </p:cNvPr>
          <p:cNvSpPr/>
          <p:nvPr/>
        </p:nvSpPr>
        <p:spPr>
          <a:xfrm>
            <a:off x="18989040" y="13752194"/>
            <a:ext cx="16428720" cy="1190625"/>
          </a:xfrm>
          <a:prstGeom prst="roundRect">
            <a:avLst/>
          </a:prstGeom>
          <a:solidFill>
            <a:srgbClr val="D8EFEF"/>
          </a:solidFill>
          <a:ln w="130175">
            <a:solidFill>
              <a:srgbClr val="D8EFE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6000" b="1" dirty="0">
                <a:solidFill>
                  <a:srgbClr val="004B72"/>
                </a:solidFill>
                <a:cs typeface="B Nazanin" panose="00000400000000000000" pitchFamily="2" charset="-78"/>
              </a:rPr>
              <a:t>48% مشتریان شرکت‌کننده در همان تماس اول جذب شدند.</a:t>
            </a:r>
            <a:endParaRPr lang="en-US" sz="60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F7D214-4E77-29F2-9260-23E08E4EC1B8}"/>
              </a:ext>
            </a:extLst>
          </p:cNvPr>
          <p:cNvSpPr/>
          <p:nvPr/>
        </p:nvSpPr>
        <p:spPr>
          <a:xfrm>
            <a:off x="17830800" y="13889880"/>
            <a:ext cx="914400" cy="914400"/>
          </a:xfrm>
          <a:prstGeom prst="ellipse">
            <a:avLst/>
          </a:prstGeom>
          <a:solidFill>
            <a:srgbClr val="004B7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0711FC5-5102-31D4-9082-864E7D9EE4E8}"/>
              </a:ext>
            </a:extLst>
          </p:cNvPr>
          <p:cNvSpPr/>
          <p:nvPr/>
        </p:nvSpPr>
        <p:spPr>
          <a:xfrm>
            <a:off x="18989040" y="16028508"/>
            <a:ext cx="16428720" cy="1190625"/>
          </a:xfrm>
          <a:prstGeom prst="roundRect">
            <a:avLst/>
          </a:prstGeom>
          <a:solidFill>
            <a:srgbClr val="D8EFEF"/>
          </a:solidFill>
          <a:ln w="130175">
            <a:solidFill>
              <a:srgbClr val="D8EFEF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6000" b="1" dirty="0">
                <a:solidFill>
                  <a:srgbClr val="004B72"/>
                </a:solidFill>
                <a:cs typeface="B Nazanin" panose="00000400000000000000" pitchFamily="2" charset="-78"/>
              </a:rPr>
              <a:t>17% درصد در ماه می به کمپین پیوسته اند.</a:t>
            </a:r>
            <a:endParaRPr lang="en-US" sz="60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3FAB9C-39E0-E28C-CDBA-96E43BC352F1}"/>
              </a:ext>
            </a:extLst>
          </p:cNvPr>
          <p:cNvSpPr txBox="1"/>
          <p:nvPr/>
        </p:nvSpPr>
        <p:spPr>
          <a:xfrm>
            <a:off x="27203400" y="809212"/>
            <a:ext cx="70569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8800" b="1" dirty="0">
                <a:solidFill>
                  <a:srgbClr val="004B72"/>
                </a:solidFill>
                <a:cs typeface="B Nazanin" panose="00000400000000000000" pitchFamily="2" charset="-78"/>
              </a:rPr>
              <a:t>آمار شرکت‌کنندگان</a:t>
            </a:r>
            <a:endParaRPr lang="en-US" sz="88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673117-1B66-6583-B670-7E3D50BC031F}"/>
              </a:ext>
            </a:extLst>
          </p:cNvPr>
          <p:cNvSpPr/>
          <p:nvPr/>
        </p:nvSpPr>
        <p:spPr>
          <a:xfrm>
            <a:off x="17830800" y="15031326"/>
            <a:ext cx="914400" cy="914400"/>
          </a:xfrm>
          <a:prstGeom prst="ellipse">
            <a:avLst/>
          </a:prstGeom>
          <a:solidFill>
            <a:srgbClr val="004B7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3BE201D-24EF-E94C-9682-B067EB0B15A6}"/>
              </a:ext>
            </a:extLst>
          </p:cNvPr>
          <p:cNvSpPr/>
          <p:nvPr/>
        </p:nvSpPr>
        <p:spPr>
          <a:xfrm>
            <a:off x="17830800" y="5901642"/>
            <a:ext cx="914400" cy="914400"/>
          </a:xfrm>
          <a:prstGeom prst="ellipse">
            <a:avLst/>
          </a:prstGeom>
          <a:solidFill>
            <a:srgbClr val="004B7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5E52F80-C4DA-DAF1-AC6B-5410C436F06C}"/>
              </a:ext>
            </a:extLst>
          </p:cNvPr>
          <p:cNvSpPr/>
          <p:nvPr/>
        </p:nvSpPr>
        <p:spPr>
          <a:xfrm>
            <a:off x="17830800" y="16166621"/>
            <a:ext cx="914400" cy="914400"/>
          </a:xfrm>
          <a:prstGeom prst="ellipse">
            <a:avLst/>
          </a:prstGeom>
          <a:solidFill>
            <a:srgbClr val="004B7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01DDE7A-9219-4D7A-45A1-12FEB9FC62AC}"/>
              </a:ext>
            </a:extLst>
          </p:cNvPr>
          <p:cNvSpPr/>
          <p:nvPr/>
        </p:nvSpPr>
        <p:spPr>
          <a:xfrm>
            <a:off x="17830800" y="17274890"/>
            <a:ext cx="914400" cy="914400"/>
          </a:xfrm>
          <a:prstGeom prst="ellipse">
            <a:avLst/>
          </a:prstGeom>
          <a:solidFill>
            <a:srgbClr val="004B7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9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FEBC0-55EB-973E-A770-E80CD2D9A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B243105-3FE7-7C8C-9487-C928075B38E5}"/>
              </a:ext>
            </a:extLst>
          </p:cNvPr>
          <p:cNvGrpSpPr/>
          <p:nvPr/>
        </p:nvGrpSpPr>
        <p:grpSpPr>
          <a:xfrm>
            <a:off x="884561" y="-581536"/>
            <a:ext cx="35691438" cy="3871667"/>
            <a:chOff x="884561" y="-581536"/>
            <a:chExt cx="35691438" cy="38716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4D36C42-3BD2-5532-FD03-4E82891175AC}"/>
                </a:ext>
              </a:extLst>
            </p:cNvPr>
            <p:cNvSpPr/>
            <p:nvPr/>
          </p:nvSpPr>
          <p:spPr>
            <a:xfrm rot="10800000" flipV="1">
              <a:off x="1522947" y="-581536"/>
              <a:ext cx="35053052" cy="3871667"/>
            </a:xfrm>
            <a:prstGeom prst="rect">
              <a:avLst/>
            </a:prstGeom>
            <a:gradFill flip="none" rotWithShape="1">
              <a:gsLst>
                <a:gs pos="0">
                  <a:srgbClr val="D8EFEF"/>
                </a:gs>
                <a:gs pos="24000">
                  <a:srgbClr val="D8EFEF"/>
                </a:gs>
                <a:gs pos="67000">
                  <a:srgbClr val="D8EFEF"/>
                </a:gs>
                <a:gs pos="86000">
                  <a:schemeClr val="bg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rgbClr val="D8EFEF"/>
              </a:solidFill>
            </a:ln>
            <a:effectLst>
              <a:softEdge rad="4826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674CE85-CF50-8FBB-10D5-BBDA87BC5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81" t="11094" b="14570"/>
            <a:stretch>
              <a:fillRect/>
            </a:stretch>
          </p:blipFill>
          <p:spPr>
            <a:xfrm flipH="1">
              <a:off x="884561" y="118069"/>
              <a:ext cx="3599955" cy="2828837"/>
            </a:xfrm>
            <a:prstGeom prst="rect">
              <a:avLst/>
            </a:prstGeom>
            <a:effectLst>
              <a:softEdge rad="317500"/>
            </a:effec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EB87BB9-0B01-9868-6F0A-ED3065C7E10F}"/>
              </a:ext>
            </a:extLst>
          </p:cNvPr>
          <p:cNvSpPr txBox="1"/>
          <p:nvPr/>
        </p:nvSpPr>
        <p:spPr>
          <a:xfrm>
            <a:off x="23317200" y="809212"/>
            <a:ext cx="109431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8800" b="1" dirty="0">
                <a:solidFill>
                  <a:srgbClr val="004B72"/>
                </a:solidFill>
                <a:cs typeface="B Nazanin" panose="00000400000000000000" pitchFamily="2" charset="-78"/>
              </a:rPr>
              <a:t>بررسی جزئیات شرکت‌کنندگان</a:t>
            </a:r>
            <a:endParaRPr lang="en-US" sz="88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90DB45-2CF0-8E51-7C46-3971839AAB05}"/>
              </a:ext>
            </a:extLst>
          </p:cNvPr>
          <p:cNvSpPr/>
          <p:nvPr/>
        </p:nvSpPr>
        <p:spPr>
          <a:xfrm>
            <a:off x="21097424" y="4114776"/>
            <a:ext cx="14808015" cy="4940902"/>
          </a:xfrm>
          <a:prstGeom prst="roundRect">
            <a:avLst/>
          </a:prstGeom>
          <a:solidFill>
            <a:srgbClr val="004B72"/>
          </a:solidFill>
          <a:ln w="130175">
            <a:solidFill>
              <a:srgbClr val="004B72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7200" b="1" dirty="0">
                <a:solidFill>
                  <a:schemeClr val="bg1"/>
                </a:solidFill>
                <a:cs typeface="B Nazanin" panose="00000400000000000000" pitchFamily="2" charset="-78"/>
              </a:rPr>
              <a:t>کمپین موجود توانسته تمامی گروه‌های سنی از 18 الی 95 سال را ترقیب به شرکت در کمپین نماید.</a:t>
            </a:r>
            <a:endParaRPr lang="en-US" sz="72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EB3F75-D95D-AEBA-8136-35E2A35DC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61" y="3646512"/>
            <a:ext cx="20212864" cy="1515964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928A89F-069A-FFEB-830D-15B94510A528}"/>
              </a:ext>
            </a:extLst>
          </p:cNvPr>
          <p:cNvSpPr/>
          <p:nvPr/>
        </p:nvSpPr>
        <p:spPr>
          <a:xfrm>
            <a:off x="3718560" y="4693920"/>
            <a:ext cx="5334000" cy="5593080"/>
          </a:xfrm>
          <a:prstGeom prst="ellipse">
            <a:avLst/>
          </a:prstGeom>
          <a:solidFill>
            <a:srgbClr val="004B72">
              <a:alpha val="34902"/>
            </a:srgbClr>
          </a:solidFill>
          <a:ln>
            <a:solidFill>
              <a:srgbClr val="004B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6E7459-E7AF-0580-AFCE-AAE942E2F753}"/>
              </a:ext>
            </a:extLst>
          </p:cNvPr>
          <p:cNvSpPr/>
          <p:nvPr/>
        </p:nvSpPr>
        <p:spPr>
          <a:xfrm>
            <a:off x="21097424" y="12374879"/>
            <a:ext cx="14808015" cy="4940901"/>
          </a:xfrm>
          <a:prstGeom prst="roundRect">
            <a:avLst/>
          </a:prstGeom>
          <a:solidFill>
            <a:srgbClr val="D8EFEF"/>
          </a:solidFill>
          <a:ln w="1301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7200" b="1" dirty="0">
                <a:solidFill>
                  <a:srgbClr val="004B72"/>
                </a:solidFill>
                <a:cs typeface="B Nazanin" panose="00000400000000000000" pitchFamily="2" charset="-78"/>
              </a:rPr>
              <a:t>رده سنی 25 الی 40 سال تمایل بیشتری به شرکت در کمپین داشته‌اند.</a:t>
            </a:r>
            <a:endParaRPr lang="en-US" sz="72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2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70C06-9948-A46D-E4D2-FCE64E4ED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28395A-21A5-F53F-D9AF-8F3F91D37596}"/>
              </a:ext>
            </a:extLst>
          </p:cNvPr>
          <p:cNvGrpSpPr/>
          <p:nvPr/>
        </p:nvGrpSpPr>
        <p:grpSpPr>
          <a:xfrm>
            <a:off x="884561" y="-581536"/>
            <a:ext cx="35691438" cy="3871667"/>
            <a:chOff x="884561" y="-581536"/>
            <a:chExt cx="35691438" cy="38716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8DE938-9EC9-9927-A6FA-3C6C5FB58DE0}"/>
                </a:ext>
              </a:extLst>
            </p:cNvPr>
            <p:cNvSpPr/>
            <p:nvPr/>
          </p:nvSpPr>
          <p:spPr>
            <a:xfrm rot="10800000" flipV="1">
              <a:off x="1522947" y="-581536"/>
              <a:ext cx="35053052" cy="3871667"/>
            </a:xfrm>
            <a:prstGeom prst="rect">
              <a:avLst/>
            </a:prstGeom>
            <a:gradFill flip="none" rotWithShape="1">
              <a:gsLst>
                <a:gs pos="0">
                  <a:srgbClr val="D8EFEF"/>
                </a:gs>
                <a:gs pos="24000">
                  <a:srgbClr val="D8EFEF"/>
                </a:gs>
                <a:gs pos="67000">
                  <a:srgbClr val="D8EFEF"/>
                </a:gs>
                <a:gs pos="86000">
                  <a:schemeClr val="bg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rgbClr val="D8EFEF"/>
              </a:solidFill>
            </a:ln>
            <a:effectLst>
              <a:softEdge rad="4826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8A9A35-AC38-8EE8-EB16-A696E3298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81" t="11094" b="14570"/>
            <a:stretch>
              <a:fillRect/>
            </a:stretch>
          </p:blipFill>
          <p:spPr>
            <a:xfrm flipH="1">
              <a:off x="884561" y="118069"/>
              <a:ext cx="3599955" cy="2828837"/>
            </a:xfrm>
            <a:prstGeom prst="rect">
              <a:avLst/>
            </a:prstGeom>
            <a:effectLst>
              <a:softEdge rad="317500"/>
            </a:effec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C8075FF-26F2-C232-033B-911435C54797}"/>
              </a:ext>
            </a:extLst>
          </p:cNvPr>
          <p:cNvSpPr txBox="1"/>
          <p:nvPr/>
        </p:nvSpPr>
        <p:spPr>
          <a:xfrm>
            <a:off x="23317200" y="809212"/>
            <a:ext cx="109431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8800" b="1" dirty="0">
                <a:solidFill>
                  <a:srgbClr val="004B72"/>
                </a:solidFill>
                <a:cs typeface="B Nazanin" panose="00000400000000000000" pitchFamily="2" charset="-78"/>
              </a:rPr>
              <a:t>بررسی جزئیات شرکت‌کنندگان</a:t>
            </a:r>
            <a:endParaRPr lang="en-US" sz="88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DF0D8A-26B8-31D7-F0AF-80173D6F365F}"/>
              </a:ext>
            </a:extLst>
          </p:cNvPr>
          <p:cNvSpPr/>
          <p:nvPr/>
        </p:nvSpPr>
        <p:spPr>
          <a:xfrm>
            <a:off x="21097424" y="4114776"/>
            <a:ext cx="14808015" cy="4940902"/>
          </a:xfrm>
          <a:prstGeom prst="roundRect">
            <a:avLst/>
          </a:prstGeom>
          <a:solidFill>
            <a:srgbClr val="004B72"/>
          </a:solidFill>
          <a:ln w="130175">
            <a:solidFill>
              <a:srgbClr val="004B72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7200" b="1" dirty="0">
                <a:solidFill>
                  <a:schemeClr val="bg1"/>
                </a:solidFill>
                <a:cs typeface="B Nazanin" panose="00000400000000000000" pitchFamily="2" charset="-78"/>
              </a:rPr>
              <a:t>اکثر مشتریان بانک را متأهلین تشکیل می‌دهند.</a:t>
            </a:r>
            <a:endParaRPr lang="en-US" sz="72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43413C-E19C-0698-AADF-3FB1BB6E6354}"/>
              </a:ext>
            </a:extLst>
          </p:cNvPr>
          <p:cNvSpPr/>
          <p:nvPr/>
        </p:nvSpPr>
        <p:spPr>
          <a:xfrm>
            <a:off x="21097424" y="12374879"/>
            <a:ext cx="14808015" cy="4940901"/>
          </a:xfrm>
          <a:prstGeom prst="roundRect">
            <a:avLst/>
          </a:prstGeom>
          <a:solidFill>
            <a:srgbClr val="D8EFEF"/>
          </a:solidFill>
          <a:ln w="1301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7200" b="1" dirty="0">
                <a:solidFill>
                  <a:srgbClr val="004B72"/>
                </a:solidFill>
                <a:cs typeface="B Nazanin" panose="00000400000000000000" pitchFamily="2" charset="-78"/>
              </a:rPr>
              <a:t>کمپین موجود نیز برای متأهلین مفیدتر و جذاب‌تر بوده است.</a:t>
            </a:r>
            <a:endParaRPr lang="en-US" sz="72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80B8A8-1866-36D6-DED7-6D9E0BAE6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80" b="15721"/>
          <a:stretch>
            <a:fillRect/>
          </a:stretch>
        </p:blipFill>
        <p:spPr>
          <a:xfrm>
            <a:off x="1158240" y="3646512"/>
            <a:ext cx="17129760" cy="1549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91774-1833-205B-2D7F-DDEAFDDE0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491ED3-1680-79A2-1F08-9A2BE9F29364}"/>
              </a:ext>
            </a:extLst>
          </p:cNvPr>
          <p:cNvGrpSpPr/>
          <p:nvPr/>
        </p:nvGrpSpPr>
        <p:grpSpPr>
          <a:xfrm>
            <a:off x="884561" y="-581536"/>
            <a:ext cx="35691438" cy="3871667"/>
            <a:chOff x="884561" y="-581536"/>
            <a:chExt cx="35691438" cy="38716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7D71CB-6CB7-998E-094B-D650CD655E27}"/>
                </a:ext>
              </a:extLst>
            </p:cNvPr>
            <p:cNvSpPr/>
            <p:nvPr/>
          </p:nvSpPr>
          <p:spPr>
            <a:xfrm rot="10800000" flipV="1">
              <a:off x="1522947" y="-581536"/>
              <a:ext cx="35053052" cy="3871667"/>
            </a:xfrm>
            <a:prstGeom prst="rect">
              <a:avLst/>
            </a:prstGeom>
            <a:gradFill flip="none" rotWithShape="1">
              <a:gsLst>
                <a:gs pos="0">
                  <a:srgbClr val="D8EFEF"/>
                </a:gs>
                <a:gs pos="24000">
                  <a:srgbClr val="D8EFEF"/>
                </a:gs>
                <a:gs pos="67000">
                  <a:srgbClr val="D8EFEF"/>
                </a:gs>
                <a:gs pos="86000">
                  <a:schemeClr val="bg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rgbClr val="D8EFEF"/>
              </a:solidFill>
            </a:ln>
            <a:effectLst>
              <a:softEdge rad="4826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DC0EE56-4837-F06F-C8DB-E55447281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81" t="11094" b="14570"/>
            <a:stretch>
              <a:fillRect/>
            </a:stretch>
          </p:blipFill>
          <p:spPr>
            <a:xfrm flipH="1">
              <a:off x="884561" y="118069"/>
              <a:ext cx="3599955" cy="2828837"/>
            </a:xfrm>
            <a:prstGeom prst="rect">
              <a:avLst/>
            </a:prstGeom>
            <a:effectLst>
              <a:softEdge rad="317500"/>
            </a:effec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11E43FF-B970-FC2C-FB75-BADE4FB8D138}"/>
              </a:ext>
            </a:extLst>
          </p:cNvPr>
          <p:cNvSpPr txBox="1"/>
          <p:nvPr/>
        </p:nvSpPr>
        <p:spPr>
          <a:xfrm>
            <a:off x="23317200" y="809212"/>
            <a:ext cx="109431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8800" b="1" dirty="0">
                <a:solidFill>
                  <a:srgbClr val="004B72"/>
                </a:solidFill>
                <a:cs typeface="B Nazanin" panose="00000400000000000000" pitchFamily="2" charset="-78"/>
              </a:rPr>
              <a:t>بررسی جزئیات شرکت‌کنندگان</a:t>
            </a:r>
            <a:endParaRPr lang="en-US" sz="88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A16FD4-253F-A2C3-8B7E-374161772546}"/>
              </a:ext>
            </a:extLst>
          </p:cNvPr>
          <p:cNvSpPr/>
          <p:nvPr/>
        </p:nvSpPr>
        <p:spPr>
          <a:xfrm>
            <a:off x="21097424" y="4114776"/>
            <a:ext cx="14808015" cy="4940902"/>
          </a:xfrm>
          <a:prstGeom prst="roundRect">
            <a:avLst/>
          </a:prstGeom>
          <a:solidFill>
            <a:srgbClr val="004B72"/>
          </a:solidFill>
          <a:ln w="130175">
            <a:solidFill>
              <a:srgbClr val="004B72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7200" b="1" dirty="0">
                <a:solidFill>
                  <a:schemeClr val="bg1"/>
                </a:solidFill>
                <a:cs typeface="B Nazanin" panose="00000400000000000000" pitchFamily="2" charset="-78"/>
              </a:rPr>
              <a:t>بطور کلی بیشترین میزان اطلاع‌رسانی از طریق تلفن همراه بوده است.</a:t>
            </a:r>
            <a:endParaRPr lang="en-US" sz="72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F8B171-ED0A-CE53-C18B-A1AA58BF382B}"/>
              </a:ext>
            </a:extLst>
          </p:cNvPr>
          <p:cNvSpPr/>
          <p:nvPr/>
        </p:nvSpPr>
        <p:spPr>
          <a:xfrm>
            <a:off x="21097424" y="12374879"/>
            <a:ext cx="14808015" cy="4940901"/>
          </a:xfrm>
          <a:prstGeom prst="roundRect">
            <a:avLst/>
          </a:prstGeom>
          <a:solidFill>
            <a:srgbClr val="D8EFEF"/>
          </a:solidFill>
          <a:ln w="1301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7200" b="1" dirty="0">
                <a:solidFill>
                  <a:srgbClr val="004B72"/>
                </a:solidFill>
                <a:cs typeface="B Nazanin" panose="00000400000000000000" pitchFamily="2" charset="-78"/>
              </a:rPr>
              <a:t>تلفن ثابت کم رونق‌ترین کانال ارتباطی در اطلاع‌رسانی بوده است.</a:t>
            </a:r>
            <a:endParaRPr lang="en-US" sz="72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7C559-DFD8-6796-3C23-840E1ED47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61" y="5200992"/>
            <a:ext cx="19817549" cy="123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3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B5EFC-A892-E7EE-09C3-7D1827D84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086F04-2F67-7C05-AC6D-CA74C59A9CB7}"/>
              </a:ext>
            </a:extLst>
          </p:cNvPr>
          <p:cNvGrpSpPr/>
          <p:nvPr/>
        </p:nvGrpSpPr>
        <p:grpSpPr>
          <a:xfrm>
            <a:off x="884561" y="-581536"/>
            <a:ext cx="35691438" cy="3871667"/>
            <a:chOff x="884561" y="-581536"/>
            <a:chExt cx="35691438" cy="38716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AB23F3-9F7E-0E8A-E866-0E3F0FC73707}"/>
                </a:ext>
              </a:extLst>
            </p:cNvPr>
            <p:cNvSpPr/>
            <p:nvPr/>
          </p:nvSpPr>
          <p:spPr>
            <a:xfrm rot="10800000" flipV="1">
              <a:off x="1522947" y="-581536"/>
              <a:ext cx="35053052" cy="3871667"/>
            </a:xfrm>
            <a:prstGeom prst="rect">
              <a:avLst/>
            </a:prstGeom>
            <a:gradFill flip="none" rotWithShape="1">
              <a:gsLst>
                <a:gs pos="0">
                  <a:srgbClr val="D8EFEF"/>
                </a:gs>
                <a:gs pos="24000">
                  <a:srgbClr val="D8EFEF"/>
                </a:gs>
                <a:gs pos="67000">
                  <a:srgbClr val="D8EFEF"/>
                </a:gs>
                <a:gs pos="86000">
                  <a:schemeClr val="bg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rgbClr val="D8EFEF"/>
              </a:solidFill>
            </a:ln>
            <a:effectLst>
              <a:softEdge rad="4826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15D552F-7CF4-31A3-CD16-ABCD2AE21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81" t="11094" b="14570"/>
            <a:stretch>
              <a:fillRect/>
            </a:stretch>
          </p:blipFill>
          <p:spPr>
            <a:xfrm flipH="1">
              <a:off x="884561" y="118069"/>
              <a:ext cx="3599955" cy="2828837"/>
            </a:xfrm>
            <a:prstGeom prst="rect">
              <a:avLst/>
            </a:prstGeom>
            <a:effectLst>
              <a:softEdge rad="317500"/>
            </a:effec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8C70BF8-9E05-D517-2733-C0FBA1C4DC34}"/>
              </a:ext>
            </a:extLst>
          </p:cNvPr>
          <p:cNvSpPr txBox="1"/>
          <p:nvPr/>
        </p:nvSpPr>
        <p:spPr>
          <a:xfrm>
            <a:off x="23317200" y="809212"/>
            <a:ext cx="109431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8800" b="1" dirty="0">
                <a:solidFill>
                  <a:srgbClr val="004B72"/>
                </a:solidFill>
                <a:cs typeface="B Nazanin" panose="00000400000000000000" pitchFamily="2" charset="-78"/>
              </a:rPr>
              <a:t>بررسی جزئیات شرکت‌کنندگان</a:t>
            </a:r>
            <a:endParaRPr lang="en-US" sz="88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CD76FB-ADEA-CD88-B0B0-7E00E7C085B9}"/>
              </a:ext>
            </a:extLst>
          </p:cNvPr>
          <p:cNvSpPr/>
          <p:nvPr/>
        </p:nvSpPr>
        <p:spPr>
          <a:xfrm>
            <a:off x="21097424" y="4114776"/>
            <a:ext cx="14808015" cy="4940902"/>
          </a:xfrm>
          <a:prstGeom prst="roundRect">
            <a:avLst/>
          </a:prstGeom>
          <a:solidFill>
            <a:srgbClr val="004B72"/>
          </a:solidFill>
          <a:ln w="130175">
            <a:solidFill>
              <a:srgbClr val="004B72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7200" b="1" dirty="0">
                <a:solidFill>
                  <a:schemeClr val="bg1"/>
                </a:solidFill>
                <a:cs typeface="B Nazanin" panose="00000400000000000000" pitchFamily="2" charset="-78"/>
              </a:rPr>
              <a:t>عمده مشتریان دارای حساب بانکی کم بوده‌اند.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D69CF1-9267-6D1F-8B33-376DE3BD3E50}"/>
              </a:ext>
            </a:extLst>
          </p:cNvPr>
          <p:cNvSpPr/>
          <p:nvPr/>
        </p:nvSpPr>
        <p:spPr>
          <a:xfrm>
            <a:off x="21097424" y="12374879"/>
            <a:ext cx="14808015" cy="4940901"/>
          </a:xfrm>
          <a:prstGeom prst="roundRect">
            <a:avLst/>
          </a:prstGeom>
          <a:solidFill>
            <a:srgbClr val="D8EFEF"/>
          </a:solidFill>
          <a:ln w="1301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7200" b="1" dirty="0">
                <a:solidFill>
                  <a:srgbClr val="004B72"/>
                </a:solidFill>
                <a:cs typeface="B Nazanin" panose="00000400000000000000" pitchFamily="2" charset="-78"/>
              </a:rPr>
              <a:t>طراحی و جذب کمپین کاملاً هدفمند عمل کرده است.</a:t>
            </a:r>
            <a:endParaRPr lang="en-US" sz="72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D547E-B5A2-13B3-5516-CFE18A4B1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1" y="3646512"/>
            <a:ext cx="19817549" cy="1486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0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B42A7-45DD-11F7-72C4-20F3D7E43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C24FEE-42AA-3A48-AAA0-5CACAAEFA956}"/>
              </a:ext>
            </a:extLst>
          </p:cNvPr>
          <p:cNvGrpSpPr/>
          <p:nvPr/>
        </p:nvGrpSpPr>
        <p:grpSpPr>
          <a:xfrm>
            <a:off x="884561" y="-581536"/>
            <a:ext cx="35691438" cy="3871667"/>
            <a:chOff x="884561" y="-581536"/>
            <a:chExt cx="35691438" cy="38716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668E67-7583-93D6-10ED-BE4C14BDDBD8}"/>
                </a:ext>
              </a:extLst>
            </p:cNvPr>
            <p:cNvSpPr/>
            <p:nvPr/>
          </p:nvSpPr>
          <p:spPr>
            <a:xfrm rot="10800000" flipV="1">
              <a:off x="1522947" y="-581536"/>
              <a:ext cx="35053052" cy="3871667"/>
            </a:xfrm>
            <a:prstGeom prst="rect">
              <a:avLst/>
            </a:prstGeom>
            <a:gradFill flip="none" rotWithShape="1">
              <a:gsLst>
                <a:gs pos="0">
                  <a:srgbClr val="D8EFEF"/>
                </a:gs>
                <a:gs pos="24000">
                  <a:srgbClr val="D8EFEF"/>
                </a:gs>
                <a:gs pos="67000">
                  <a:srgbClr val="D8EFEF"/>
                </a:gs>
                <a:gs pos="86000">
                  <a:schemeClr val="bg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rgbClr val="D8EFEF"/>
              </a:solidFill>
            </a:ln>
            <a:effectLst>
              <a:softEdge rad="4826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D9DC008-98F8-10A8-FDFC-4FBE4C109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81" t="11094" b="14570"/>
            <a:stretch>
              <a:fillRect/>
            </a:stretch>
          </p:blipFill>
          <p:spPr>
            <a:xfrm flipH="1">
              <a:off x="884561" y="118069"/>
              <a:ext cx="3599955" cy="2828837"/>
            </a:xfrm>
            <a:prstGeom prst="rect">
              <a:avLst/>
            </a:prstGeom>
            <a:effectLst>
              <a:softEdge rad="317500"/>
            </a:effec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4B9A3B6-0B2A-1BB0-3F30-CAC3533CF609}"/>
              </a:ext>
            </a:extLst>
          </p:cNvPr>
          <p:cNvSpPr txBox="1"/>
          <p:nvPr/>
        </p:nvSpPr>
        <p:spPr>
          <a:xfrm>
            <a:off x="23317200" y="809212"/>
            <a:ext cx="109431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8800" b="1" dirty="0">
                <a:solidFill>
                  <a:srgbClr val="004B72"/>
                </a:solidFill>
                <a:cs typeface="B Nazanin" panose="00000400000000000000" pitchFamily="2" charset="-78"/>
              </a:rPr>
              <a:t>بررسی جزئیات شرکت‌کنندگان</a:t>
            </a:r>
            <a:endParaRPr lang="en-US" sz="88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5D0F10-9883-EB82-D8AD-1E8B025B5351}"/>
              </a:ext>
            </a:extLst>
          </p:cNvPr>
          <p:cNvSpPr/>
          <p:nvPr/>
        </p:nvSpPr>
        <p:spPr>
          <a:xfrm>
            <a:off x="21097424" y="4114776"/>
            <a:ext cx="14808015" cy="4940902"/>
          </a:xfrm>
          <a:prstGeom prst="roundRect">
            <a:avLst/>
          </a:prstGeom>
          <a:solidFill>
            <a:srgbClr val="004B72"/>
          </a:solidFill>
          <a:ln w="130175">
            <a:solidFill>
              <a:srgbClr val="004B72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7200" b="1" dirty="0">
                <a:solidFill>
                  <a:schemeClr val="bg1"/>
                </a:solidFill>
                <a:cs typeface="B Nazanin" panose="00000400000000000000" pitchFamily="2" charset="-78"/>
              </a:rPr>
              <a:t>بیشترین تماس و جذب در بدو اجرای کمپین بوده است.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0AC32F-EBF4-5E18-88FA-FE6F4633E402}"/>
              </a:ext>
            </a:extLst>
          </p:cNvPr>
          <p:cNvSpPr/>
          <p:nvPr/>
        </p:nvSpPr>
        <p:spPr>
          <a:xfrm>
            <a:off x="21097424" y="12374879"/>
            <a:ext cx="14808015" cy="4940901"/>
          </a:xfrm>
          <a:prstGeom prst="roundRect">
            <a:avLst/>
          </a:prstGeom>
          <a:solidFill>
            <a:srgbClr val="D8EFEF"/>
          </a:solidFill>
          <a:ln w="1301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7200" b="1" dirty="0">
                <a:solidFill>
                  <a:srgbClr val="004B72"/>
                </a:solidFill>
                <a:cs typeface="B Nazanin" panose="00000400000000000000" pitchFamily="2" charset="-78"/>
              </a:rPr>
              <a:t>با وجود هدفمند بودن کمپین، باز هم تعداد بسیار کمی از مشتریان را ترغیب به شرکت نمود.</a:t>
            </a:r>
            <a:endParaRPr lang="en-US" sz="72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16348-E5F6-3278-CBF0-ED8CC763B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61" y="4114776"/>
            <a:ext cx="19926802" cy="1442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8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0D482-4A02-9052-4157-F23E70F61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5AA1C6F-2E9A-1C66-FE89-55095371E408}"/>
              </a:ext>
            </a:extLst>
          </p:cNvPr>
          <p:cNvGrpSpPr/>
          <p:nvPr/>
        </p:nvGrpSpPr>
        <p:grpSpPr>
          <a:xfrm>
            <a:off x="884561" y="-581536"/>
            <a:ext cx="35691438" cy="3871667"/>
            <a:chOff x="884561" y="-581536"/>
            <a:chExt cx="35691438" cy="38716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5D1393-C1CC-2CD2-3EF0-90037366B285}"/>
                </a:ext>
              </a:extLst>
            </p:cNvPr>
            <p:cNvSpPr/>
            <p:nvPr/>
          </p:nvSpPr>
          <p:spPr>
            <a:xfrm rot="10800000" flipV="1">
              <a:off x="1522947" y="-581536"/>
              <a:ext cx="35053052" cy="3871667"/>
            </a:xfrm>
            <a:prstGeom prst="rect">
              <a:avLst/>
            </a:prstGeom>
            <a:gradFill flip="none" rotWithShape="1">
              <a:gsLst>
                <a:gs pos="0">
                  <a:srgbClr val="D8EFEF"/>
                </a:gs>
                <a:gs pos="24000">
                  <a:srgbClr val="D8EFEF"/>
                </a:gs>
                <a:gs pos="67000">
                  <a:srgbClr val="D8EFEF"/>
                </a:gs>
                <a:gs pos="86000">
                  <a:schemeClr val="bg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rgbClr val="D8EFEF"/>
              </a:solidFill>
            </a:ln>
            <a:effectLst>
              <a:softEdge rad="4826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6512F20-2D2F-9DE0-D379-A60C1BB84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81" t="11094" b="14570"/>
            <a:stretch>
              <a:fillRect/>
            </a:stretch>
          </p:blipFill>
          <p:spPr>
            <a:xfrm flipH="1">
              <a:off x="884561" y="118069"/>
              <a:ext cx="3599955" cy="2828837"/>
            </a:xfrm>
            <a:prstGeom prst="rect">
              <a:avLst/>
            </a:prstGeom>
            <a:effectLst>
              <a:softEdge rad="317500"/>
            </a:effec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D37BD52-63B5-A416-931B-343748853C52}"/>
              </a:ext>
            </a:extLst>
          </p:cNvPr>
          <p:cNvSpPr txBox="1"/>
          <p:nvPr/>
        </p:nvSpPr>
        <p:spPr>
          <a:xfrm>
            <a:off x="23317200" y="809212"/>
            <a:ext cx="109431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8800" b="1" dirty="0">
                <a:solidFill>
                  <a:srgbClr val="004B72"/>
                </a:solidFill>
                <a:cs typeface="B Nazanin" panose="00000400000000000000" pitchFamily="2" charset="-78"/>
              </a:rPr>
              <a:t>جمع‌بندی و نتیجه‌گیری</a:t>
            </a:r>
            <a:endParaRPr lang="en-US" sz="88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C38C14-6A70-13C1-AFD4-138DD1800632}"/>
              </a:ext>
            </a:extLst>
          </p:cNvPr>
          <p:cNvSpPr/>
          <p:nvPr/>
        </p:nvSpPr>
        <p:spPr>
          <a:xfrm>
            <a:off x="884562" y="5090135"/>
            <a:ext cx="34837998" cy="4114847"/>
          </a:xfrm>
          <a:prstGeom prst="roundRect">
            <a:avLst/>
          </a:prstGeom>
          <a:solidFill>
            <a:srgbClr val="004B72"/>
          </a:solidFill>
          <a:ln w="130175">
            <a:solidFill>
              <a:srgbClr val="004B72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7200" b="1" dirty="0">
                <a:solidFill>
                  <a:schemeClr val="bg1"/>
                </a:solidFill>
                <a:cs typeface="B Nazanin" panose="00000400000000000000" pitchFamily="2" charset="-78"/>
              </a:rPr>
              <a:t>تحلیل کمپین نشان می‌دهد که برای افزایش مشارکت، باید جامعه هدف گسترده‌تر و دقیق‌تر تعریف شود؛ طراحی کمپین جذاب‌تر متناسب با نیاز و توان مالی مشتریان باشد و از کانال‌های متنوع بهره برده شود.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804A21-3695-8E66-2BB2-0263E687D3D7}"/>
              </a:ext>
            </a:extLst>
          </p:cNvPr>
          <p:cNvSpPr/>
          <p:nvPr/>
        </p:nvSpPr>
        <p:spPr>
          <a:xfrm>
            <a:off x="869000" y="12224185"/>
            <a:ext cx="34837999" cy="4114847"/>
          </a:xfrm>
          <a:prstGeom prst="roundRect">
            <a:avLst/>
          </a:prstGeom>
          <a:solidFill>
            <a:srgbClr val="D8EFEF"/>
          </a:solidFill>
          <a:ln w="1301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7200" b="1" dirty="0">
                <a:solidFill>
                  <a:srgbClr val="004B72"/>
                </a:solidFill>
                <a:cs typeface="B Nazanin" panose="00000400000000000000" pitchFamily="2" charset="-78"/>
              </a:rPr>
              <a:t> مشارکت محدود فعلی، فرصت بهبود و بهینه‌سازی در کمپین‌های آینده را نشان می‌دهد.</a:t>
            </a:r>
            <a:endParaRPr lang="en-US" sz="7200" b="1" dirty="0">
              <a:solidFill>
                <a:srgbClr val="004B72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2625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443</Words>
  <Application>Microsoft Office PowerPoint</Application>
  <PresentationFormat>Custom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 Nazanin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 Mohammadi</dc:creator>
  <cp:lastModifiedBy>Sama Mohammadi</cp:lastModifiedBy>
  <cp:revision>22</cp:revision>
  <dcterms:created xsi:type="dcterms:W3CDTF">2025-08-17T10:28:58Z</dcterms:created>
  <dcterms:modified xsi:type="dcterms:W3CDTF">2025-08-22T12:17:01Z</dcterms:modified>
</cp:coreProperties>
</file>