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4"/>
  </p:notesMasterIdLst>
  <p:sldIdLst>
    <p:sldId id="257" r:id="rId5"/>
    <p:sldId id="259" r:id="rId6"/>
    <p:sldId id="276" r:id="rId7"/>
    <p:sldId id="260" r:id="rId8"/>
    <p:sldId id="306" r:id="rId9"/>
    <p:sldId id="307" r:id="rId10"/>
    <p:sldId id="308" r:id="rId11"/>
    <p:sldId id="309" r:id="rId12"/>
    <p:sldId id="314" r:id="rId13"/>
    <p:sldId id="313" r:id="rId14"/>
    <p:sldId id="262" r:id="rId15"/>
    <p:sldId id="315" r:id="rId16"/>
    <p:sldId id="316" r:id="rId17"/>
    <p:sldId id="263" r:id="rId18"/>
    <p:sldId id="317" r:id="rId19"/>
    <p:sldId id="318" r:id="rId20"/>
    <p:sldId id="265" r:id="rId21"/>
    <p:sldId id="323" r:id="rId22"/>
    <p:sldId id="324" r:id="rId23"/>
    <p:sldId id="326" r:id="rId24"/>
    <p:sldId id="319" r:id="rId25"/>
    <p:sldId id="320" r:id="rId26"/>
    <p:sldId id="327" r:id="rId27"/>
    <p:sldId id="328" r:id="rId28"/>
    <p:sldId id="329" r:id="rId29"/>
    <p:sldId id="330" r:id="rId30"/>
    <p:sldId id="331" r:id="rId31"/>
    <p:sldId id="332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4E413-D326-6F3D-5897-89B1D4122FA9}" v="2" dt="2021-11-30T17:15:10.332"/>
    <p1510:client id="{24E89071-DF61-A0B9-521E-649893FFDFD4}" v="1" dt="2021-11-29T19:11:46.110"/>
    <p1510:client id="{2A41ABB1-BB6A-4BB8-BA1D-ADB6720D2BDB}" v="11" dt="2021-12-20T22:08:04.690"/>
    <p1510:client id="{3DF21F2E-7083-4020-B1B5-6F8EF21C41C4}" v="6" dt="2021-12-19T16:34:40.995"/>
    <p1510:client id="{61633531-751C-46DC-8FAD-FBF94E114CE8}" v="10" dt="2021-12-20T22:35:30.286"/>
    <p1510:client id="{6966D2E7-FD30-4D9E-81A2-F00D0B32497F}" v="2" dt="2021-12-22T19:57:27.074"/>
    <p1510:client id="{97D02482-C417-4536-A52B-49D321ACCD64}" v="1" dt="2022-01-04T16:55:53.902"/>
    <p1510:client id="{9BAA089E-1A17-4719-7BC8-61CB90F059B8}" v="5" dt="2021-12-20T16:32:56.247"/>
    <p1510:client id="{A54E4534-D30F-4C57-8932-78656FB2F21B}" v="3" dt="2021-12-21T16:59:33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حمد طاهر محمد على قدر" userId="S::ahmed20191700043@cis.asu.edu.eg::677829fb-94bf-4acb-b990-8658119f20a3" providerId="AD" clId="Web-{9BAA089E-1A17-4719-7BC8-61CB90F059B8}"/>
    <pc:docChg chg="modSld">
      <pc:chgData name="احمد طاهر محمد على قدر" userId="S::ahmed20191700043@cis.asu.edu.eg::677829fb-94bf-4acb-b990-8658119f20a3" providerId="AD" clId="Web-{9BAA089E-1A17-4719-7BC8-61CB90F059B8}" dt="2021-12-20T16:32:56.247" v="4" actId="1076"/>
      <pc:docMkLst>
        <pc:docMk/>
      </pc:docMkLst>
      <pc:sldChg chg="modSp">
        <pc:chgData name="احمد طاهر محمد على قدر" userId="S::ahmed20191700043@cis.asu.edu.eg::677829fb-94bf-4acb-b990-8658119f20a3" providerId="AD" clId="Web-{9BAA089E-1A17-4719-7BC8-61CB90F059B8}" dt="2021-12-20T13:14:23.664" v="3" actId="20577"/>
        <pc:sldMkLst>
          <pc:docMk/>
          <pc:sldMk cId="678728793" sldId="315"/>
        </pc:sldMkLst>
        <pc:spChg chg="mod">
          <ac:chgData name="احمد طاهر محمد على قدر" userId="S::ahmed20191700043@cis.asu.edu.eg::677829fb-94bf-4acb-b990-8658119f20a3" providerId="AD" clId="Web-{9BAA089E-1A17-4719-7BC8-61CB90F059B8}" dt="2021-12-20T13:14:23.664" v="3" actId="20577"/>
          <ac:spMkLst>
            <pc:docMk/>
            <pc:sldMk cId="678728793" sldId="315"/>
            <ac:spMk id="3" creationId="{00000000-0000-0000-0000-000000000000}"/>
          </ac:spMkLst>
        </pc:spChg>
      </pc:sldChg>
      <pc:sldChg chg="modSp">
        <pc:chgData name="احمد طاهر محمد على قدر" userId="S::ahmed20191700043@cis.asu.edu.eg::677829fb-94bf-4acb-b990-8658119f20a3" providerId="AD" clId="Web-{9BAA089E-1A17-4719-7BC8-61CB90F059B8}" dt="2021-12-20T16:32:56.247" v="4" actId="1076"/>
        <pc:sldMkLst>
          <pc:docMk/>
          <pc:sldMk cId="3447834754" sldId="328"/>
        </pc:sldMkLst>
        <pc:picChg chg="mod">
          <ac:chgData name="احمد طاهر محمد على قدر" userId="S::ahmed20191700043@cis.asu.edu.eg::677829fb-94bf-4acb-b990-8658119f20a3" providerId="AD" clId="Web-{9BAA089E-1A17-4719-7BC8-61CB90F059B8}" dt="2021-12-20T16:32:56.247" v="4" actId="1076"/>
          <ac:picMkLst>
            <pc:docMk/>
            <pc:sldMk cId="3447834754" sldId="328"/>
            <ac:picMk id="5" creationId="{00000000-0000-0000-0000-000000000000}"/>
          </ac:picMkLst>
        </pc:picChg>
      </pc:sldChg>
    </pc:docChg>
  </pc:docChgLst>
  <pc:docChgLst>
    <pc:chgData name="ساره عادل محمد محمد" userId="S::sara20191700275@cis.asu.edu.eg::b546f1eb-0abc-4d31-ab1b-f4a286305815" providerId="AD" clId="Web-{A54E4534-D30F-4C57-8932-78656FB2F21B}"/>
    <pc:docChg chg="addSld delSld">
      <pc:chgData name="ساره عادل محمد محمد" userId="S::sara20191700275@cis.asu.edu.eg::b546f1eb-0abc-4d31-ab1b-f4a286305815" providerId="AD" clId="Web-{A54E4534-D30F-4C57-8932-78656FB2F21B}" dt="2021-12-21T16:59:32.860" v="1"/>
      <pc:docMkLst>
        <pc:docMk/>
      </pc:docMkLst>
      <pc:sldChg chg="add del">
        <pc:chgData name="ساره عادل محمد محمد" userId="S::sara20191700275@cis.asu.edu.eg::b546f1eb-0abc-4d31-ab1b-f4a286305815" providerId="AD" clId="Web-{A54E4534-D30F-4C57-8932-78656FB2F21B}" dt="2021-12-21T16:59:32.860" v="1"/>
        <pc:sldMkLst>
          <pc:docMk/>
          <pc:sldMk cId="714315774" sldId="295"/>
        </pc:sldMkLst>
      </pc:sldChg>
    </pc:docChg>
  </pc:docChgLst>
  <pc:docChgLst>
    <pc:chgData name="دينا اشرف عبد الظاهر احمد" userId="S::dina20191700239@cis.asu.edu.eg::bc4060ac-46c4-408a-9988-fce4bb7deee5" providerId="AD" clId="Web-{24E89071-DF61-A0B9-521E-649893FFDFD4}"/>
    <pc:docChg chg="modSld">
      <pc:chgData name="دينا اشرف عبد الظاهر احمد" userId="S::dina20191700239@cis.asu.edu.eg::bc4060ac-46c4-408a-9988-fce4bb7deee5" providerId="AD" clId="Web-{24E89071-DF61-A0B9-521E-649893FFDFD4}" dt="2021-11-29T19:11:46.110" v="0" actId="1076"/>
      <pc:docMkLst>
        <pc:docMk/>
      </pc:docMkLst>
      <pc:sldChg chg="modSp">
        <pc:chgData name="دينا اشرف عبد الظاهر احمد" userId="S::dina20191700239@cis.asu.edu.eg::bc4060ac-46c4-408a-9988-fce4bb7deee5" providerId="AD" clId="Web-{24E89071-DF61-A0B9-521E-649893FFDFD4}" dt="2021-11-29T19:11:46.110" v="0" actId="1076"/>
        <pc:sldMkLst>
          <pc:docMk/>
          <pc:sldMk cId="3647034617" sldId="326"/>
        </pc:sldMkLst>
        <pc:picChg chg="mod">
          <ac:chgData name="دينا اشرف عبد الظاهر احمد" userId="S::dina20191700239@cis.asu.edu.eg::bc4060ac-46c4-408a-9988-fce4bb7deee5" providerId="AD" clId="Web-{24E89071-DF61-A0B9-521E-649893FFDFD4}" dt="2021-11-29T19:11:46.110" v="0" actId="1076"/>
          <ac:picMkLst>
            <pc:docMk/>
            <pc:sldMk cId="3647034617" sldId="326"/>
            <ac:picMk id="6" creationId="{00000000-0000-0000-0000-000000000000}"/>
          </ac:picMkLst>
        </pc:picChg>
      </pc:sldChg>
    </pc:docChg>
  </pc:docChgLst>
  <pc:docChgLst>
    <pc:chgData name="حبيبه عماد العربى على احمد" userId="S::habiba20191700209@cis.asu.edu.eg::5645e114-5aed-4a91-b0e6-bfb8df360956" providerId="AD" clId="Web-{97D02482-C417-4536-A52B-49D321ACCD64}"/>
    <pc:docChg chg="modSld">
      <pc:chgData name="حبيبه عماد العربى على احمد" userId="S::habiba20191700209@cis.asu.edu.eg::5645e114-5aed-4a91-b0e6-bfb8df360956" providerId="AD" clId="Web-{97D02482-C417-4536-A52B-49D321ACCD64}" dt="2022-01-04T16:55:53.902" v="0" actId="1076"/>
      <pc:docMkLst>
        <pc:docMk/>
      </pc:docMkLst>
      <pc:sldChg chg="modSp">
        <pc:chgData name="حبيبه عماد العربى على احمد" userId="S::habiba20191700209@cis.asu.edu.eg::5645e114-5aed-4a91-b0e6-bfb8df360956" providerId="AD" clId="Web-{97D02482-C417-4536-A52B-49D321ACCD64}" dt="2022-01-04T16:55:53.902" v="0" actId="1076"/>
        <pc:sldMkLst>
          <pc:docMk/>
          <pc:sldMk cId="1180120657" sldId="257"/>
        </pc:sldMkLst>
        <pc:spChg chg="mod">
          <ac:chgData name="حبيبه عماد العربى على احمد" userId="S::habiba20191700209@cis.asu.edu.eg::5645e114-5aed-4a91-b0e6-bfb8df360956" providerId="AD" clId="Web-{97D02482-C417-4536-A52B-49D321ACCD64}" dt="2022-01-04T16:55:53.902" v="0" actId="1076"/>
          <ac:spMkLst>
            <pc:docMk/>
            <pc:sldMk cId="1180120657" sldId="257"/>
            <ac:spMk id="4" creationId="{B2FF8C5B-3A0E-450B-AE54-165F57BEBF4F}"/>
          </ac:spMkLst>
        </pc:spChg>
      </pc:sldChg>
    </pc:docChg>
  </pc:docChgLst>
  <pc:docChgLst>
    <pc:chgData name="روان محمد ابراهيم ابراهيم" userId="S::rawan20191700256@cis.asu.edu.eg::b9847a2f-2ef9-4fe2-9a5a-0b8ae9b11fa2" providerId="AD" clId="Web-{2A41ABB1-BB6A-4BB8-BA1D-ADB6720D2BDB}"/>
    <pc:docChg chg="modSld">
      <pc:chgData name="روان محمد ابراهيم ابراهيم" userId="S::rawan20191700256@cis.asu.edu.eg::b9847a2f-2ef9-4fe2-9a5a-0b8ae9b11fa2" providerId="AD" clId="Web-{2A41ABB1-BB6A-4BB8-BA1D-ADB6720D2BDB}" dt="2021-12-20T22:08:04.690" v="10" actId="1076"/>
      <pc:docMkLst>
        <pc:docMk/>
      </pc:docMkLst>
      <pc:sldChg chg="modSp">
        <pc:chgData name="روان محمد ابراهيم ابراهيم" userId="S::rawan20191700256@cis.asu.edu.eg::b9847a2f-2ef9-4fe2-9a5a-0b8ae9b11fa2" providerId="AD" clId="Web-{2A41ABB1-BB6A-4BB8-BA1D-ADB6720D2BDB}" dt="2021-12-20T22:02:10.300" v="5" actId="14100"/>
        <pc:sldMkLst>
          <pc:docMk/>
          <pc:sldMk cId="2972230265" sldId="276"/>
        </pc:sldMkLst>
        <pc:spChg chg="mod">
          <ac:chgData name="روان محمد ابراهيم ابراهيم" userId="S::rawan20191700256@cis.asu.edu.eg::b9847a2f-2ef9-4fe2-9a5a-0b8ae9b11fa2" providerId="AD" clId="Web-{2A41ABB1-BB6A-4BB8-BA1D-ADB6720D2BDB}" dt="2021-12-20T22:02:10.300" v="5" actId="14100"/>
          <ac:spMkLst>
            <pc:docMk/>
            <pc:sldMk cId="2972230265" sldId="276"/>
            <ac:spMk id="3" creationId="{00000000-0000-0000-0000-000000000000}"/>
          </ac:spMkLst>
        </pc:spChg>
      </pc:sldChg>
      <pc:sldChg chg="modSp">
        <pc:chgData name="روان محمد ابراهيم ابراهيم" userId="S::rawan20191700256@cis.asu.edu.eg::b9847a2f-2ef9-4fe2-9a5a-0b8ae9b11fa2" providerId="AD" clId="Web-{2A41ABB1-BB6A-4BB8-BA1D-ADB6720D2BDB}" dt="2021-12-20T22:08:04.690" v="10" actId="1076"/>
        <pc:sldMkLst>
          <pc:docMk/>
          <pc:sldMk cId="4237036379" sldId="306"/>
        </pc:sldMkLst>
        <pc:picChg chg="mod">
          <ac:chgData name="روان محمد ابراهيم ابراهيم" userId="S::rawan20191700256@cis.asu.edu.eg::b9847a2f-2ef9-4fe2-9a5a-0b8ae9b11fa2" providerId="AD" clId="Web-{2A41ABB1-BB6A-4BB8-BA1D-ADB6720D2BDB}" dt="2021-12-20T22:08:04.690" v="10" actId="1076"/>
          <ac:picMkLst>
            <pc:docMk/>
            <pc:sldMk cId="4237036379" sldId="306"/>
            <ac:picMk id="5" creationId="{00000000-0000-0000-0000-000000000000}"/>
          </ac:picMkLst>
        </pc:picChg>
      </pc:sldChg>
      <pc:sldChg chg="modSp">
        <pc:chgData name="روان محمد ابراهيم ابراهيم" userId="S::rawan20191700256@cis.asu.edu.eg::b9847a2f-2ef9-4fe2-9a5a-0b8ae9b11fa2" providerId="AD" clId="Web-{2A41ABB1-BB6A-4BB8-BA1D-ADB6720D2BDB}" dt="2021-12-20T22:06:11.577" v="7" actId="14100"/>
        <pc:sldMkLst>
          <pc:docMk/>
          <pc:sldMk cId="2175684350" sldId="307"/>
        </pc:sldMkLst>
        <pc:spChg chg="mod">
          <ac:chgData name="روان محمد ابراهيم ابراهيم" userId="S::rawan20191700256@cis.asu.edu.eg::b9847a2f-2ef9-4fe2-9a5a-0b8ae9b11fa2" providerId="AD" clId="Web-{2A41ABB1-BB6A-4BB8-BA1D-ADB6720D2BDB}" dt="2021-12-20T22:06:11.577" v="7" actId="14100"/>
          <ac:spMkLst>
            <pc:docMk/>
            <pc:sldMk cId="2175684350" sldId="307"/>
            <ac:spMk id="3" creationId="{00000000-0000-0000-0000-000000000000}"/>
          </ac:spMkLst>
        </pc:spChg>
      </pc:sldChg>
    </pc:docChg>
  </pc:docChgLst>
  <pc:docChgLst>
    <pc:chgData name="حبيبه عماد العربى على احمد" userId="S::habiba20191700209@cis.asu.edu.eg::5645e114-5aed-4a91-b0e6-bfb8df360956" providerId="AD" clId="Web-{6966D2E7-FD30-4D9E-81A2-F00D0B32497F}"/>
    <pc:docChg chg="modSld">
      <pc:chgData name="حبيبه عماد العربى على احمد" userId="S::habiba20191700209@cis.asu.edu.eg::5645e114-5aed-4a91-b0e6-bfb8df360956" providerId="AD" clId="Web-{6966D2E7-FD30-4D9E-81A2-F00D0B32497F}" dt="2021-12-22T19:57:27.074" v="1" actId="1076"/>
      <pc:docMkLst>
        <pc:docMk/>
      </pc:docMkLst>
      <pc:sldChg chg="modSp">
        <pc:chgData name="حبيبه عماد العربى على احمد" userId="S::habiba20191700209@cis.asu.edu.eg::5645e114-5aed-4a91-b0e6-bfb8df360956" providerId="AD" clId="Web-{6966D2E7-FD30-4D9E-81A2-F00D0B32497F}" dt="2021-12-22T19:57:27.074" v="1" actId="1076"/>
        <pc:sldMkLst>
          <pc:docMk/>
          <pc:sldMk cId="2175684350" sldId="307"/>
        </pc:sldMkLst>
        <pc:spChg chg="mod">
          <ac:chgData name="حبيبه عماد العربى على احمد" userId="S::habiba20191700209@cis.asu.edu.eg::5645e114-5aed-4a91-b0e6-bfb8df360956" providerId="AD" clId="Web-{6966D2E7-FD30-4D9E-81A2-F00D0B32497F}" dt="2021-12-22T19:57:27.074" v="1" actId="1076"/>
          <ac:spMkLst>
            <pc:docMk/>
            <pc:sldMk cId="2175684350" sldId="307"/>
            <ac:spMk id="3" creationId="{00000000-0000-0000-0000-000000000000}"/>
          </ac:spMkLst>
        </pc:spChg>
        <pc:cxnChg chg="mod">
          <ac:chgData name="حبيبه عماد العربى على احمد" userId="S::habiba20191700209@cis.asu.edu.eg::5645e114-5aed-4a91-b0e6-bfb8df360956" providerId="AD" clId="Web-{6966D2E7-FD30-4D9E-81A2-F00D0B32497F}" dt="2021-12-22T19:57:15.262" v="0" actId="1076"/>
          <ac:cxnSpMkLst>
            <pc:docMk/>
            <pc:sldMk cId="2175684350" sldId="307"/>
            <ac:cxnSpMk id="4" creationId="{00000000-0000-0000-0000-000000000000}"/>
          </ac:cxnSpMkLst>
        </pc:cxnChg>
      </pc:sldChg>
    </pc:docChg>
  </pc:docChgLst>
  <pc:docChgLst>
    <pc:chgData name="محمد جمال احمد عبدالبارى حمزه" userId="S::mohammed20191700518@cis.asu.edu.eg::e1566f02-ef34-48e9-bd46-cd134cb9087b" providerId="AD" clId="Web-{3DF21F2E-7083-4020-B1B5-6F8EF21C41C4}"/>
    <pc:docChg chg="modSld">
      <pc:chgData name="محمد جمال احمد عبدالبارى حمزه" userId="S::mohammed20191700518@cis.asu.edu.eg::e1566f02-ef34-48e9-bd46-cd134cb9087b" providerId="AD" clId="Web-{3DF21F2E-7083-4020-B1B5-6F8EF21C41C4}" dt="2021-12-19T16:34:40.995" v="4" actId="20577"/>
      <pc:docMkLst>
        <pc:docMk/>
      </pc:docMkLst>
      <pc:sldChg chg="modSp">
        <pc:chgData name="محمد جمال احمد عبدالبارى حمزه" userId="S::mohammed20191700518@cis.asu.edu.eg::e1566f02-ef34-48e9-bd46-cd134cb9087b" providerId="AD" clId="Web-{3DF21F2E-7083-4020-B1B5-6F8EF21C41C4}" dt="2021-12-19T16:34:40.995" v="4" actId="20577"/>
        <pc:sldMkLst>
          <pc:docMk/>
          <pc:sldMk cId="1236490964" sldId="317"/>
        </pc:sldMkLst>
        <pc:spChg chg="mod">
          <ac:chgData name="محمد جمال احمد عبدالبارى حمزه" userId="S::mohammed20191700518@cis.asu.edu.eg::e1566f02-ef34-48e9-bd46-cd134cb9087b" providerId="AD" clId="Web-{3DF21F2E-7083-4020-B1B5-6F8EF21C41C4}" dt="2021-12-19T16:34:40.995" v="4" actId="20577"/>
          <ac:spMkLst>
            <pc:docMk/>
            <pc:sldMk cId="1236490964" sldId="317"/>
            <ac:spMk id="9" creationId="{00000000-0000-0000-0000-000000000000}"/>
          </ac:spMkLst>
        </pc:spChg>
      </pc:sldChg>
    </pc:docChg>
  </pc:docChgLst>
  <pc:docChgLst>
    <pc:chgData name="عمرو فرغلي فاروق" userId="S::amr20191700818@cis.asu.edu.eg::eb7cbd50-834d-4ca7-a368-cb05fc407701" providerId="AD" clId="Web-{15D4E413-D326-6F3D-5897-89B1D4122FA9}"/>
    <pc:docChg chg="modSld">
      <pc:chgData name="عمرو فرغلي فاروق" userId="S::amr20191700818@cis.asu.edu.eg::eb7cbd50-834d-4ca7-a368-cb05fc407701" providerId="AD" clId="Web-{15D4E413-D326-6F3D-5897-89B1D4122FA9}" dt="2021-11-30T17:15:10.332" v="1" actId="1076"/>
      <pc:docMkLst>
        <pc:docMk/>
      </pc:docMkLst>
      <pc:sldChg chg="addSp modSp">
        <pc:chgData name="عمرو فرغلي فاروق" userId="S::amr20191700818@cis.asu.edu.eg::eb7cbd50-834d-4ca7-a368-cb05fc407701" providerId="AD" clId="Web-{15D4E413-D326-6F3D-5897-89B1D4122FA9}" dt="2021-11-30T17:15:10.332" v="1" actId="1076"/>
        <pc:sldMkLst>
          <pc:docMk/>
          <pc:sldMk cId="1180120657" sldId="257"/>
        </pc:sldMkLst>
        <pc:spChg chg="add mod">
          <ac:chgData name="عمرو فرغلي فاروق" userId="S::amr20191700818@cis.asu.edu.eg::eb7cbd50-834d-4ca7-a368-cb05fc407701" providerId="AD" clId="Web-{15D4E413-D326-6F3D-5897-89B1D4122FA9}" dt="2021-11-30T17:15:10.332" v="1" actId="1076"/>
          <ac:spMkLst>
            <pc:docMk/>
            <pc:sldMk cId="1180120657" sldId="257"/>
            <ac:spMk id="4" creationId="{B2FF8C5B-3A0E-450B-AE54-165F57BEBF4F}"/>
          </ac:spMkLst>
        </pc:spChg>
      </pc:sldChg>
    </pc:docChg>
  </pc:docChgLst>
  <pc:docChgLst>
    <pc:chgData name="روان محمد ابراهيم ابراهيم" userId="S::rawan20191700256@cis.asu.edu.eg::b9847a2f-2ef9-4fe2-9a5a-0b8ae9b11fa2" providerId="AD" clId="Web-{61633531-751C-46DC-8FAD-FBF94E114CE8}"/>
    <pc:docChg chg="modSld">
      <pc:chgData name="روان محمد ابراهيم ابراهيم" userId="S::rawan20191700256@cis.asu.edu.eg::b9847a2f-2ef9-4fe2-9a5a-0b8ae9b11fa2" providerId="AD" clId="Web-{61633531-751C-46DC-8FAD-FBF94E114CE8}" dt="2021-12-20T22:35:30.286" v="9" actId="14100"/>
      <pc:docMkLst>
        <pc:docMk/>
      </pc:docMkLst>
      <pc:sldChg chg="modSp">
        <pc:chgData name="روان محمد ابراهيم ابراهيم" userId="S::rawan20191700256@cis.asu.edu.eg::b9847a2f-2ef9-4fe2-9a5a-0b8ae9b11fa2" providerId="AD" clId="Web-{61633531-751C-46DC-8FAD-FBF94E114CE8}" dt="2021-12-20T22:29:41.136" v="1" actId="14100"/>
        <pc:sldMkLst>
          <pc:docMk/>
          <pc:sldMk cId="2972230265" sldId="276"/>
        </pc:sldMkLst>
        <pc:spChg chg="mod">
          <ac:chgData name="روان محمد ابراهيم ابراهيم" userId="S::rawan20191700256@cis.asu.edu.eg::b9847a2f-2ef9-4fe2-9a5a-0b8ae9b11fa2" providerId="AD" clId="Web-{61633531-751C-46DC-8FAD-FBF94E114CE8}" dt="2021-12-20T22:29:41.136" v="1" actId="14100"/>
          <ac:spMkLst>
            <pc:docMk/>
            <pc:sldMk cId="2972230265" sldId="276"/>
            <ac:spMk id="3" creationId="{00000000-0000-0000-0000-000000000000}"/>
          </ac:spMkLst>
        </pc:spChg>
      </pc:sldChg>
      <pc:sldChg chg="modSp">
        <pc:chgData name="روان محمد ابراهيم ابراهيم" userId="S::rawan20191700256@cis.asu.edu.eg::b9847a2f-2ef9-4fe2-9a5a-0b8ae9b11fa2" providerId="AD" clId="Web-{61633531-751C-46DC-8FAD-FBF94E114CE8}" dt="2021-12-20T22:35:30.286" v="9" actId="14100"/>
        <pc:sldMkLst>
          <pc:docMk/>
          <pc:sldMk cId="2175684350" sldId="307"/>
        </pc:sldMkLst>
        <pc:spChg chg="mod">
          <ac:chgData name="روان محمد ابراهيم ابراهيم" userId="S::rawan20191700256@cis.asu.edu.eg::b9847a2f-2ef9-4fe2-9a5a-0b8ae9b11fa2" providerId="AD" clId="Web-{61633531-751C-46DC-8FAD-FBF94E114CE8}" dt="2021-12-20T22:35:30.286" v="9" actId="14100"/>
          <ac:spMkLst>
            <pc:docMk/>
            <pc:sldMk cId="2175684350" sldId="307"/>
            <ac:spMk id="3" creationId="{00000000-0000-0000-0000-000000000000}"/>
          </ac:spMkLst>
        </pc:spChg>
      </pc:sldChg>
      <pc:sldChg chg="modSp">
        <pc:chgData name="روان محمد ابراهيم ابراهيم" userId="S::rawan20191700256@cis.asu.edu.eg::b9847a2f-2ef9-4fe2-9a5a-0b8ae9b11fa2" providerId="AD" clId="Web-{61633531-751C-46DC-8FAD-FBF94E114CE8}" dt="2021-12-20T22:32:34.875" v="3" actId="1076"/>
        <pc:sldMkLst>
          <pc:docMk/>
          <pc:sldMk cId="2468679485" sldId="308"/>
        </pc:sldMkLst>
        <pc:picChg chg="mod">
          <ac:chgData name="روان محمد ابراهيم ابراهيم" userId="S::rawan20191700256@cis.asu.edu.eg::b9847a2f-2ef9-4fe2-9a5a-0b8ae9b11fa2" providerId="AD" clId="Web-{61633531-751C-46DC-8FAD-FBF94E114CE8}" dt="2021-12-20T22:32:34.875" v="3" actId="1076"/>
          <ac:picMkLst>
            <pc:docMk/>
            <pc:sldMk cId="2468679485" sldId="308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C430A-D24D-FA44-A6EC-7D897FA1B5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C8A85-2DF2-8942-AF28-B2F4FE3F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Chick weight : mazr3eet </a:t>
            </a:r>
            <a:r>
              <a:rPr lang="en-US" err="1"/>
              <a:t>dawagen</a:t>
            </a:r>
            <a:r>
              <a:rPr lang="en-US"/>
              <a:t> </a:t>
            </a:r>
            <a:r>
              <a:rPr lang="en-US" err="1"/>
              <a:t>feha</a:t>
            </a:r>
            <a:r>
              <a:rPr lang="en-US"/>
              <a:t> 578 </a:t>
            </a:r>
            <a:r>
              <a:rPr lang="en-US" err="1"/>
              <a:t>katkot</a:t>
            </a:r>
            <a:r>
              <a:rPr lang="en-US"/>
              <a:t> </a:t>
            </a:r>
            <a:r>
              <a:rPr lang="en-US" err="1"/>
              <a:t>kol</a:t>
            </a:r>
            <a:r>
              <a:rPr lang="en-US"/>
              <a:t> </a:t>
            </a:r>
            <a:r>
              <a:rPr lang="en-US" err="1"/>
              <a:t>katkot</a:t>
            </a:r>
            <a:r>
              <a:rPr lang="en-US"/>
              <a:t> </a:t>
            </a:r>
            <a:r>
              <a:rPr lang="en-US" err="1"/>
              <a:t>leeh</a:t>
            </a:r>
            <a:r>
              <a:rPr lang="en-US"/>
              <a:t> </a:t>
            </a:r>
            <a:r>
              <a:rPr lang="en-US" err="1"/>
              <a:t>wazno</a:t>
            </a:r>
            <a:r>
              <a:rPr lang="en-US"/>
              <a:t> , w al </a:t>
            </a:r>
            <a:r>
              <a:rPr lang="en-US" err="1"/>
              <a:t>kan</a:t>
            </a:r>
            <a:r>
              <a:rPr lang="en-US"/>
              <a:t> 3ando </a:t>
            </a:r>
            <a:r>
              <a:rPr lang="en-US" err="1"/>
              <a:t>kam</a:t>
            </a:r>
            <a:r>
              <a:rPr lang="en-US"/>
              <a:t> </a:t>
            </a:r>
            <a:r>
              <a:rPr lang="en-US" err="1"/>
              <a:t>youm</a:t>
            </a:r>
            <a:r>
              <a:rPr lang="en-US"/>
              <a:t> </a:t>
            </a:r>
            <a:r>
              <a:rPr lang="en-US" err="1"/>
              <a:t>youm</a:t>
            </a:r>
            <a:r>
              <a:rPr lang="en-US"/>
              <a:t> ma </a:t>
            </a:r>
            <a:r>
              <a:rPr lang="en-US" err="1"/>
              <a:t>waznah</a:t>
            </a:r>
            <a:r>
              <a:rPr lang="en-US"/>
              <a:t> , w al </a:t>
            </a:r>
            <a:r>
              <a:rPr lang="en-US" err="1"/>
              <a:t>katakeet</a:t>
            </a:r>
            <a:r>
              <a:rPr lang="en-US" baseline="0"/>
              <a:t> met2asema 50 group , </a:t>
            </a:r>
            <a:r>
              <a:rPr lang="en-US" baseline="0" err="1"/>
              <a:t>kol</a:t>
            </a:r>
            <a:r>
              <a:rPr lang="en-US" baseline="0"/>
              <a:t> </a:t>
            </a:r>
            <a:r>
              <a:rPr lang="en-US" baseline="0" err="1"/>
              <a:t>shewayt</a:t>
            </a:r>
            <a:r>
              <a:rPr lang="en-US" baseline="0"/>
              <a:t> group </a:t>
            </a:r>
            <a:r>
              <a:rPr lang="en-US" baseline="0" err="1"/>
              <a:t>mashyeen</a:t>
            </a:r>
            <a:r>
              <a:rPr lang="en-US" baseline="0"/>
              <a:t> 3ala Nezam 3’eza2y mo3ayan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3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rnorm</a:t>
            </a:r>
            <a:r>
              <a:rPr lang="en-US" baseline="0"/>
              <a:t>(n): creates a random sample of n numbers with mean 0 and standard deviation 2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rnorm</a:t>
            </a:r>
            <a:r>
              <a:rPr lang="en-US"/>
              <a:t>(n, m, </a:t>
            </a:r>
            <a:r>
              <a:rPr lang="en-US" err="1"/>
              <a:t>std</a:t>
            </a:r>
            <a:r>
              <a:rPr lang="en-US"/>
              <a:t>):</a:t>
            </a:r>
            <a:r>
              <a:rPr lang="en-US" baseline="0"/>
              <a:t> creates a random sample of n numbers with mean m and standard deviation </a:t>
            </a:r>
            <a:r>
              <a:rPr lang="en-US" baseline="0" err="1"/>
              <a:t>std</a:t>
            </a:r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6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6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6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6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6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Vector</a:t>
            </a:r>
            <a:r>
              <a:rPr lang="en-US" baseline="0"/>
              <a:t> of counts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4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Chick weight[,1]</a:t>
            </a:r>
            <a:r>
              <a:rPr lang="en-US" baseline="0"/>
              <a:t> …the first column</a:t>
            </a:r>
          </a:p>
          <a:p>
            <a:r>
              <a:rPr lang="en-US" baseline="0"/>
              <a:t>List ….Same as group by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Group.1 column = dah al groups </a:t>
            </a:r>
            <a:r>
              <a:rPr lang="en-US" baseline="0" err="1"/>
              <a:t>ely</a:t>
            </a:r>
            <a:r>
              <a:rPr lang="en-US" baseline="0"/>
              <a:t> tel3et </a:t>
            </a:r>
            <a:r>
              <a:rPr lang="en-US" baseline="0" err="1"/>
              <a:t>natygeet</a:t>
            </a:r>
            <a:r>
              <a:rPr lang="en-US" baseline="0"/>
              <a:t> al group by </a:t>
            </a:r>
            <a:r>
              <a:rPr lang="en-US" baseline="0" err="1"/>
              <a:t>fe</a:t>
            </a:r>
            <a:r>
              <a:rPr lang="en-US" baseline="0"/>
              <a:t> al 7ala </a:t>
            </a:r>
            <a:r>
              <a:rPr lang="en-US" baseline="0" err="1"/>
              <a:t>deeh</a:t>
            </a:r>
            <a:r>
              <a:rPr lang="en-US" baseline="0"/>
              <a:t> </a:t>
            </a:r>
            <a:r>
              <a:rPr lang="en-US" baseline="0" err="1"/>
              <a:t>bma</a:t>
            </a:r>
            <a:r>
              <a:rPr lang="en-US" baseline="0"/>
              <a:t> 2enena 3amlna group by time fa </a:t>
            </a:r>
            <a:r>
              <a:rPr lang="en-US" baseline="0" err="1"/>
              <a:t>hena</a:t>
            </a:r>
            <a:r>
              <a:rPr lang="en-US" baseline="0"/>
              <a:t> al </a:t>
            </a:r>
            <a:r>
              <a:rPr lang="en-US" baseline="0" err="1"/>
              <a:t>keyam</a:t>
            </a:r>
            <a:r>
              <a:rPr lang="en-US" baseline="0"/>
              <a:t> </a:t>
            </a:r>
            <a:r>
              <a:rPr lang="en-US" baseline="0" err="1"/>
              <a:t>kanet</a:t>
            </a:r>
            <a:r>
              <a:rPr lang="en-US" baseline="0"/>
              <a:t> 2,4,6,8,10,….20 , 21 fa </a:t>
            </a:r>
            <a:r>
              <a:rPr lang="en-US" baseline="0" err="1"/>
              <a:t>dool</a:t>
            </a:r>
            <a:r>
              <a:rPr lang="en-US" baseline="0"/>
              <a:t> al groups w al </a:t>
            </a:r>
            <a:r>
              <a:rPr lang="en-US" baseline="0" err="1"/>
              <a:t>coloumn</a:t>
            </a:r>
            <a:r>
              <a:rPr lang="en-US" baseline="0"/>
              <a:t> al </a:t>
            </a:r>
            <a:r>
              <a:rPr lang="en-US" baseline="0" err="1"/>
              <a:t>tany</a:t>
            </a:r>
            <a:r>
              <a:rPr lang="en-US" baseline="0"/>
              <a:t> dah al mean aw al function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legend = T …&gt; to</a:t>
            </a:r>
            <a:r>
              <a:rPr lang="en-US" baseline="0"/>
              <a:t> display the </a:t>
            </a:r>
          </a:p>
          <a:p>
            <a:r>
              <a:rPr lang="en-US" baseline="0" err="1"/>
              <a:t>VADeaths</a:t>
            </a:r>
            <a:r>
              <a:rPr lang="en-US" baseline="0"/>
              <a:t> = death rates in Virginia in 1940</a:t>
            </a:r>
          </a:p>
          <a:p>
            <a:endParaRPr lang="en-US" baseline="0"/>
          </a:p>
          <a:p>
            <a:r>
              <a:rPr lang="en-US" baseline="0" err="1"/>
              <a:t>Hea</a:t>
            </a:r>
            <a:r>
              <a:rPr lang="en-US" baseline="0"/>
              <a:t> 3obara 3an matrix by2ol </a:t>
            </a:r>
            <a:r>
              <a:rPr lang="en-US" baseline="0" err="1"/>
              <a:t>en</a:t>
            </a:r>
            <a:r>
              <a:rPr lang="en-US" baseline="0"/>
              <a:t> been </a:t>
            </a:r>
            <a:r>
              <a:rPr lang="en-US" baseline="0" err="1"/>
              <a:t>sen</a:t>
            </a:r>
            <a:r>
              <a:rPr lang="en-US" baseline="0"/>
              <a:t> 50-54 : 11.7 male rural mat , 8.7Rural </a:t>
            </a:r>
            <a:r>
              <a:rPr lang="en-US" baseline="0" err="1"/>
              <a:t>Femal</a:t>
            </a:r>
            <a:r>
              <a:rPr lang="en-US" baseline="0"/>
              <a:t> mat </a:t>
            </a:r>
          </a:p>
          <a:p>
            <a:r>
              <a:rPr lang="en-US" baseline="0"/>
              <a:t>Al values </a:t>
            </a:r>
            <a:r>
              <a:rPr lang="en-US" baseline="0" err="1"/>
              <a:t>deeh</a:t>
            </a:r>
            <a:r>
              <a:rPr lang="en-US" baseline="0"/>
              <a:t> ma2soma 3ala 1000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Cex</a:t>
            </a:r>
            <a:r>
              <a:rPr lang="en-US"/>
              <a:t>: Character</a:t>
            </a:r>
            <a:r>
              <a:rPr lang="en-US" baseline="0"/>
              <a:t> Expansion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Groups</a:t>
            </a:r>
            <a:r>
              <a:rPr lang="en-US" baseline="0"/>
              <a:t> = group by  the column </a:t>
            </a:r>
          </a:p>
          <a:p>
            <a:r>
              <a:rPr lang="en-US" baseline="0" err="1"/>
              <a:t>Row.names</a:t>
            </a:r>
            <a:r>
              <a:rPr lang="en-US" baseline="0"/>
              <a:t> = name of the rows in the table </a:t>
            </a:r>
          </a:p>
          <a:p>
            <a:endParaRPr lang="en-US" baseline="0"/>
          </a:p>
          <a:p>
            <a:r>
              <a:rPr lang="en-US" baseline="0" err="1"/>
              <a:t>Mtcars</a:t>
            </a:r>
            <a:r>
              <a:rPr lang="en-US" baseline="0"/>
              <a:t> = dataset </a:t>
            </a:r>
            <a:r>
              <a:rPr lang="en-US" baseline="0" err="1"/>
              <a:t>betakren</a:t>
            </a:r>
            <a:r>
              <a:rPr lang="en-US" baseline="0"/>
              <a:t> been 32 3arbya </a:t>
            </a:r>
            <a:r>
              <a:rPr lang="en-US" baseline="0" err="1"/>
              <a:t>mn</a:t>
            </a:r>
            <a:r>
              <a:rPr lang="en-US" baseline="0"/>
              <a:t> 7ays </a:t>
            </a:r>
            <a:r>
              <a:rPr lang="en-US" baseline="0" err="1"/>
              <a:t>shewayt</a:t>
            </a:r>
            <a:r>
              <a:rPr lang="en-US" baseline="0"/>
              <a:t> parameters[11 parameter] …mpg[mile per Gallon] , </a:t>
            </a:r>
            <a:r>
              <a:rPr lang="en-US" baseline="0" err="1"/>
              <a:t>cyl</a:t>
            </a:r>
            <a:r>
              <a:rPr lang="en-US" baseline="0"/>
              <a:t> [number of cylinders]</a:t>
            </a:r>
          </a:p>
          <a:p>
            <a:endParaRPr lang="en-US" baseline="0"/>
          </a:p>
          <a:p>
            <a:r>
              <a:rPr lang="en-US" baseline="0"/>
              <a:t>Groups </a:t>
            </a:r>
            <a:r>
              <a:rPr lang="en-US" baseline="0" err="1"/>
              <a:t>asamhom</a:t>
            </a:r>
            <a:r>
              <a:rPr lang="en-US" baseline="0"/>
              <a:t> </a:t>
            </a:r>
            <a:r>
              <a:rPr lang="en-US" baseline="0" err="1"/>
              <a:t>fe</a:t>
            </a:r>
            <a:r>
              <a:rPr lang="en-US" baseline="0"/>
              <a:t> al </a:t>
            </a:r>
            <a:r>
              <a:rPr lang="en-US" baseline="0" err="1"/>
              <a:t>rasma</a:t>
            </a:r>
            <a:r>
              <a:rPr lang="en-US" baseline="0"/>
              <a:t> le agza2 7asab al number of gears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9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Prob</a:t>
            </a:r>
            <a:r>
              <a:rPr lang="en-US" baseline="0"/>
              <a:t> = true for the scale of the graph</a:t>
            </a:r>
          </a:p>
          <a:p>
            <a:r>
              <a:rPr lang="en-US" baseline="0"/>
              <a:t>Adjust= Smoothing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8A85-2DF2-8942-AF28-B2F4FE3F01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5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6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342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47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CF2045-9C5F-1844-B367-D5CB25D667A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AA3651-BB15-054F-930E-138CAA0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 Light"/>
                <a:cs typeface="Helvetica Light"/>
              </a:rPr>
              <a:t>Graphics in R [Cont.]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F8C5B-3A0E-450B-AE54-165F57BEBF4F}"/>
              </a:ext>
            </a:extLst>
          </p:cNvPr>
          <p:cNvSpPr txBox="1"/>
          <p:nvPr/>
        </p:nvSpPr>
        <p:spPr>
          <a:xfrm>
            <a:off x="3501173" y="5943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012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73492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Bar Plot | </a:t>
            </a:r>
            <a:r>
              <a:rPr lang="en-US" err="1">
                <a:latin typeface="Helvetica Light"/>
                <a:cs typeface="Helvetica Light"/>
              </a:rPr>
              <a:t>Practise</a:t>
            </a:r>
            <a:r>
              <a:rPr lang="en-US">
                <a:latin typeface="Helvetica Light"/>
                <a:cs typeface="Helvetica Light"/>
              </a:rPr>
              <a:t>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Helvetica Light"/>
                <a:cs typeface="Helvetica Light"/>
              </a:rPr>
              <a:t>&gt;</a:t>
            </a:r>
            <a:r>
              <a:rPr lang="en-US" sz="2400" err="1">
                <a:latin typeface="Helvetica Light"/>
                <a:cs typeface="Helvetica Light"/>
              </a:rPr>
              <a:t>barplot</a:t>
            </a:r>
            <a:r>
              <a:rPr lang="en-US" sz="2400">
                <a:latin typeface="Helvetica Light"/>
                <a:cs typeface="Helvetica Light"/>
              </a:rPr>
              <a:t>(</a:t>
            </a:r>
            <a:r>
              <a:rPr lang="en-US" sz="2400" err="1">
                <a:latin typeface="Helvetica Light"/>
                <a:cs typeface="Helvetica Light"/>
              </a:rPr>
              <a:t>VADeaths,col</a:t>
            </a:r>
            <a:r>
              <a:rPr lang="en-US" sz="2400">
                <a:latin typeface="Helvetica Light"/>
                <a:cs typeface="Helvetica Light"/>
              </a:rPr>
              <a:t>=rainbow(5), legend=</a:t>
            </a:r>
            <a:r>
              <a:rPr lang="en-US" sz="2400" err="1">
                <a:latin typeface="Helvetica Light"/>
                <a:cs typeface="Helvetica Light"/>
              </a:rPr>
              <a:t>T,beside</a:t>
            </a:r>
            <a:r>
              <a:rPr lang="en-US" sz="2400">
                <a:latin typeface="Helvetica Light"/>
                <a:cs typeface="Helvetica Light"/>
              </a:rPr>
              <a:t>=T)</a:t>
            </a:r>
          </a:p>
          <a:p>
            <a:pPr marL="0" indent="0">
              <a:buNone/>
            </a:pPr>
            <a:endParaRPr lang="en-US" sz="240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arplot4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5747"/>
            <a:ext cx="8299360" cy="41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6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0" y="182803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Dot Plots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sz="3600">
                <a:latin typeface="Helvetica Light"/>
                <a:cs typeface="Helvetica Light"/>
              </a:rPr>
              <a:t>Create </a:t>
            </a:r>
            <a:r>
              <a:rPr lang="en-US" sz="3600" err="1">
                <a:latin typeface="Helvetica Light"/>
                <a:cs typeface="Helvetica Light"/>
              </a:rPr>
              <a:t>dotplots</a:t>
            </a:r>
            <a:r>
              <a:rPr lang="en-US" sz="3600">
                <a:latin typeface="Helvetica Light"/>
                <a:cs typeface="Helvetica Light"/>
              </a:rPr>
              <a:t> with the </a:t>
            </a:r>
            <a:r>
              <a:rPr lang="en-US" sz="3600" err="1">
                <a:latin typeface="Helvetica Light"/>
                <a:cs typeface="Helvetica Light"/>
              </a:rPr>
              <a:t>dotchart</a:t>
            </a:r>
            <a:r>
              <a:rPr lang="en-US" sz="3600">
                <a:latin typeface="Helvetica Light"/>
                <a:cs typeface="Helvetica Light"/>
              </a:rPr>
              <a:t> (x, labels=) function, where x is a numeric vector and labels is a vector of labels for each point. </a:t>
            </a:r>
          </a:p>
          <a:p>
            <a:pPr>
              <a:buFont typeface="Wingdings" charset="2"/>
              <a:buChar char="§"/>
            </a:pPr>
            <a:r>
              <a:rPr lang="en-US" sz="3600">
                <a:latin typeface="Helvetica Light"/>
                <a:cs typeface="Helvetica Light"/>
              </a:rPr>
              <a:t>You can add a groups= option to designate a factor specifying how the elements of x are grouped. </a:t>
            </a:r>
          </a:p>
          <a:p>
            <a:pPr>
              <a:buFont typeface="Wingdings" charset="2"/>
              <a:buChar char="§"/>
            </a:pPr>
            <a:r>
              <a:rPr lang="en-US" sz="3600" err="1">
                <a:latin typeface="Helvetica Light"/>
                <a:cs typeface="Helvetica Light"/>
              </a:rPr>
              <a:t>cex</a:t>
            </a:r>
            <a:r>
              <a:rPr lang="en-US" sz="3600">
                <a:latin typeface="Helvetica Light"/>
                <a:cs typeface="Helvetica Light"/>
              </a:rPr>
              <a:t> controls the size of the labels.                             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4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5" y="261594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Dot Plots | Practice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686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&gt;data (</a:t>
            </a:r>
            <a:r>
              <a:rPr lang="en-US" sz="3600" err="1">
                <a:latin typeface="Helvetica Light"/>
                <a:cs typeface="Helvetica Light"/>
              </a:rPr>
              <a:t>mtcars</a:t>
            </a:r>
            <a:r>
              <a:rPr lang="en-US" sz="3600">
                <a:latin typeface="Helvetica Light"/>
                <a:cs typeface="Helvetica Light"/>
              </a:rPr>
              <a:t>)</a:t>
            </a:r>
          </a:p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</a:t>
            </a:r>
            <a:r>
              <a:rPr lang="en-US" sz="3600" err="1">
                <a:latin typeface="Helvetica Light"/>
                <a:cs typeface="Helvetica Light"/>
              </a:rPr>
              <a:t>mtcars</a:t>
            </a:r>
            <a:endParaRPr lang="en-US" sz="360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</a:t>
            </a:r>
            <a:r>
              <a:rPr lang="en-US" sz="3600" err="1">
                <a:latin typeface="Helvetica Light"/>
                <a:cs typeface="Helvetica Light"/>
              </a:rPr>
              <a:t>dotchart</a:t>
            </a:r>
            <a:r>
              <a:rPr lang="en-US" sz="3600">
                <a:latin typeface="Helvetica Light"/>
                <a:cs typeface="Helvetica Light"/>
              </a:rPr>
              <a:t>(</a:t>
            </a:r>
            <a:r>
              <a:rPr lang="en-US" sz="3600" err="1">
                <a:latin typeface="Helvetica Light"/>
                <a:cs typeface="Helvetica Light"/>
              </a:rPr>
              <a:t>mtcars$mpg</a:t>
            </a:r>
            <a:r>
              <a:rPr lang="en-US" sz="3600">
                <a:latin typeface="Helvetica Light"/>
                <a:cs typeface="Helvetica Light"/>
              </a:rPr>
              <a:t>, groups=</a:t>
            </a:r>
            <a:r>
              <a:rPr lang="en-US" sz="3600" err="1">
                <a:latin typeface="Helvetica Light"/>
                <a:cs typeface="Helvetica Light"/>
              </a:rPr>
              <a:t>mtcars$gear</a:t>
            </a:r>
            <a:r>
              <a:rPr lang="en-US" sz="3600">
                <a:latin typeface="Helvetica Light"/>
                <a:cs typeface="Helvetica Light"/>
              </a:rPr>
              <a:t>, labels = </a:t>
            </a:r>
            <a:r>
              <a:rPr lang="en-US" sz="3600" err="1">
                <a:latin typeface="Helvetica Light"/>
                <a:cs typeface="Helvetica Light"/>
              </a:rPr>
              <a:t>row.names</a:t>
            </a:r>
            <a:r>
              <a:rPr lang="en-US" sz="3600">
                <a:latin typeface="Helvetica Light"/>
                <a:cs typeface="Helvetica Light"/>
              </a:rPr>
              <a:t>(</a:t>
            </a:r>
            <a:r>
              <a:rPr lang="en-US" sz="3600" err="1">
                <a:latin typeface="Helvetica Light"/>
                <a:cs typeface="Helvetica Light"/>
              </a:rPr>
              <a:t>mtcars</a:t>
            </a:r>
            <a:r>
              <a:rPr lang="en-US" sz="3600">
                <a:latin typeface="Helvetica Light"/>
                <a:cs typeface="Helvetica Light"/>
              </a:rPr>
              <a:t>), </a:t>
            </a:r>
            <a:r>
              <a:rPr lang="en-US" sz="3600" err="1">
                <a:latin typeface="Helvetica Light"/>
                <a:cs typeface="Helvetica Light"/>
              </a:rPr>
              <a:t>cex</a:t>
            </a:r>
            <a:r>
              <a:rPr lang="en-US" sz="3600">
                <a:latin typeface="Helvetica Light"/>
                <a:cs typeface="Helvetica Light"/>
              </a:rPr>
              <a:t> =0.7, main = "Miles Per Gallon", </a:t>
            </a:r>
            <a:r>
              <a:rPr lang="en-US" sz="3600" err="1">
                <a:latin typeface="Helvetica Light"/>
                <a:cs typeface="Helvetica Light"/>
              </a:rPr>
              <a:t>xlab</a:t>
            </a:r>
            <a:r>
              <a:rPr lang="en-US" sz="3600">
                <a:latin typeface="Helvetica Light"/>
                <a:cs typeface="Helvetica Light"/>
              </a:rPr>
              <a:t>= "MPG")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2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252069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Dot Plots | Practice 5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otplo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9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5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45" y="182803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Density Plots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sz="3600" err="1">
                <a:latin typeface="Helvetica Light"/>
                <a:cs typeface="Helvetica Light"/>
              </a:rPr>
              <a:t>Kernal</a:t>
            </a:r>
            <a:r>
              <a:rPr lang="en-US" sz="3600">
                <a:latin typeface="Helvetica Light"/>
                <a:cs typeface="Helvetica Light"/>
              </a:rPr>
              <a:t> density plots are usually a much more effective way to view the distribution of a variable. </a:t>
            </a:r>
          </a:p>
          <a:p>
            <a:pPr>
              <a:buFont typeface="Wingdings" charset="2"/>
              <a:buChar char="§"/>
            </a:pPr>
            <a:r>
              <a:rPr lang="en-US" sz="3600">
                <a:latin typeface="Helvetica Light"/>
                <a:cs typeface="Helvetica Light"/>
              </a:rPr>
              <a:t>It</a:t>
            </a:r>
            <a:r>
              <a:rPr lang="fr-FR" sz="3600">
                <a:latin typeface="Helvetica Light"/>
                <a:cs typeface="Helvetica Light"/>
              </a:rPr>
              <a:t> </a:t>
            </a:r>
            <a:r>
              <a:rPr lang="fr-FR" sz="3600" err="1">
                <a:latin typeface="Helvetica Light"/>
                <a:cs typeface="Helvetica Light"/>
              </a:rPr>
              <a:t>is</a:t>
            </a:r>
            <a:r>
              <a:rPr lang="fr-FR" sz="3600">
                <a:latin typeface="Helvetica Light"/>
                <a:cs typeface="Helvetica Light"/>
              </a:rPr>
              <a:t> a </a:t>
            </a:r>
            <a:r>
              <a:rPr lang="fr-FR" sz="3600" err="1">
                <a:latin typeface="Helvetica Light"/>
                <a:cs typeface="Helvetica Light"/>
              </a:rPr>
              <a:t>way</a:t>
            </a:r>
            <a:r>
              <a:rPr lang="fr-FR" sz="3600">
                <a:latin typeface="Helvetica Light"/>
                <a:cs typeface="Helvetica Light"/>
              </a:rPr>
              <a:t> to </a:t>
            </a:r>
            <a:r>
              <a:rPr lang="fr-FR" sz="3600" err="1">
                <a:latin typeface="Helvetica Light"/>
                <a:cs typeface="Helvetica Light"/>
              </a:rPr>
              <a:t>estimate</a:t>
            </a:r>
            <a:r>
              <a:rPr lang="fr-FR" sz="3600">
                <a:latin typeface="Helvetica Light"/>
                <a:cs typeface="Helvetica Light"/>
              </a:rPr>
              <a:t> the </a:t>
            </a:r>
            <a:r>
              <a:rPr lang="fr-FR" sz="3600" err="1">
                <a:latin typeface="Helvetica Light"/>
                <a:cs typeface="Helvetica Light"/>
              </a:rPr>
              <a:t>probability</a:t>
            </a:r>
            <a:r>
              <a:rPr lang="fr-FR" sz="3600">
                <a:latin typeface="Helvetica Light"/>
                <a:cs typeface="Helvetica Light"/>
              </a:rPr>
              <a:t> </a:t>
            </a:r>
            <a:r>
              <a:rPr lang="fr-FR" sz="3600" err="1">
                <a:latin typeface="Helvetica Light"/>
                <a:cs typeface="Helvetica Light"/>
              </a:rPr>
              <a:t>density</a:t>
            </a:r>
            <a:r>
              <a:rPr lang="fr-FR" sz="3600">
                <a:latin typeface="Helvetica Light"/>
                <a:cs typeface="Helvetica Light"/>
              </a:rPr>
              <a:t> distribution of a </a:t>
            </a:r>
            <a:r>
              <a:rPr lang="fr-FR" sz="3600" err="1">
                <a:latin typeface="Helvetica Light"/>
                <a:cs typeface="Helvetica Light"/>
              </a:rPr>
              <a:t>random</a:t>
            </a:r>
            <a:r>
              <a:rPr lang="fr-FR" sz="3600">
                <a:latin typeface="Helvetica Light"/>
                <a:cs typeface="Helvetica Light"/>
              </a:rPr>
              <a:t> variable. </a:t>
            </a:r>
            <a:endParaRPr lang="en-US" sz="3600">
              <a:latin typeface="Helvetica Light"/>
              <a:cs typeface="Helvetica Light"/>
            </a:endParaRPr>
          </a:p>
          <a:p>
            <a:pPr>
              <a:buFont typeface="Wingdings" charset="2"/>
              <a:buChar char="§"/>
            </a:pPr>
            <a:r>
              <a:rPr lang="en-US" sz="3600">
                <a:latin typeface="Helvetica Light"/>
                <a:cs typeface="Helvetica Light"/>
              </a:rPr>
              <a:t>Create the plot using plot (density(x)) where x is a numeric vector.</a:t>
            </a: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83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79788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Density Plots </a:t>
            </a:r>
          </a:p>
        </p:txBody>
      </p:sp>
      <p:pic>
        <p:nvPicPr>
          <p:cNvPr id="6" name="Content Placeholder 5" descr="Histcars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" r="1254"/>
          <a:stretch>
            <a:fillRect/>
          </a:stretch>
        </p:blipFill>
        <p:spPr>
          <a:xfrm>
            <a:off x="457200" y="1417638"/>
            <a:ext cx="4893733" cy="2691365"/>
          </a:xfrm>
        </p:spPr>
      </p:pic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ensitycar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2" y="3896322"/>
            <a:ext cx="5203021" cy="27246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55733" y="3059668"/>
            <a:ext cx="358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&gt; </a:t>
            </a:r>
            <a:r>
              <a:rPr lang="en-US" err="1"/>
              <a:t>hist</a:t>
            </a:r>
            <a:r>
              <a:rPr lang="en-US"/>
              <a:t>(</a:t>
            </a:r>
            <a:r>
              <a:rPr lang="en-US" err="1"/>
              <a:t>mtcars$mpg</a:t>
            </a:r>
            <a:r>
              <a:rPr lang="en-US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5733" y="5073961"/>
            <a:ext cx="3366627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&gt; plot(density(</a:t>
            </a:r>
            <a:r>
              <a:rPr lang="en-US" err="1">
                <a:ea typeface="+mn-lt"/>
                <a:cs typeface="+mn-lt"/>
              </a:rPr>
              <a:t>mtcars$mpg</a:t>
            </a:r>
            <a:r>
              <a:rPr lang="en-US">
                <a:ea typeface="+mn-lt"/>
                <a:cs typeface="+mn-lt"/>
              </a:rPr>
              <a:t>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0" y="280644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Density Plots | Practice 6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686800" cy="539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</a:t>
            </a:r>
            <a:r>
              <a:rPr lang="en-US" sz="3600" err="1">
                <a:latin typeface="Helvetica Light"/>
                <a:cs typeface="Helvetica Light"/>
              </a:rPr>
              <a:t>hist</a:t>
            </a:r>
            <a:r>
              <a:rPr lang="en-US" sz="3600">
                <a:latin typeface="Helvetica Light"/>
                <a:cs typeface="Helvetica Light"/>
              </a:rPr>
              <a:t>(</a:t>
            </a:r>
            <a:r>
              <a:rPr lang="en-US" sz="3600" err="1">
                <a:latin typeface="Helvetica Light"/>
                <a:cs typeface="Helvetica Light"/>
              </a:rPr>
              <a:t>mtcars$mpg</a:t>
            </a:r>
            <a:r>
              <a:rPr lang="en-US" sz="3600">
                <a:latin typeface="Helvetica Light"/>
                <a:cs typeface="Helvetica Light"/>
              </a:rPr>
              <a:t>, </a:t>
            </a:r>
            <a:r>
              <a:rPr lang="en-US" sz="3600" err="1">
                <a:latin typeface="Helvetica Light"/>
                <a:cs typeface="Helvetica Light"/>
              </a:rPr>
              <a:t>prob</a:t>
            </a:r>
            <a:r>
              <a:rPr lang="en-US" sz="3600">
                <a:latin typeface="Helvetica Light"/>
                <a:cs typeface="Helvetica Light"/>
              </a:rPr>
              <a:t> = TRUE, col="grey")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# 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prob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=TRUE for probabilities not counts</a:t>
            </a:r>
          </a:p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&gt;lines(density(</a:t>
            </a:r>
            <a:r>
              <a:rPr lang="en-US" sz="3600" err="1">
                <a:latin typeface="Helvetica Light"/>
                <a:cs typeface="Helvetica Light"/>
              </a:rPr>
              <a:t>mtcars$mpg</a:t>
            </a:r>
            <a:r>
              <a:rPr lang="en-US" sz="3600">
                <a:latin typeface="Helvetica Light"/>
                <a:cs typeface="Helvetica Light"/>
              </a:rPr>
              <a:t>), col="blue", </a:t>
            </a:r>
            <a:r>
              <a:rPr lang="en-US" sz="3600" err="1">
                <a:latin typeface="Helvetica Light"/>
                <a:cs typeface="Helvetica Light"/>
              </a:rPr>
              <a:t>lwd</a:t>
            </a:r>
            <a:r>
              <a:rPr lang="en-US" sz="3600">
                <a:latin typeface="Helvetica Light"/>
                <a:cs typeface="Helvetica Light"/>
              </a:rPr>
              <a:t>=2)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# plot a probability density distribution</a:t>
            </a:r>
          </a:p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&gt;lines(density(</a:t>
            </a:r>
            <a:r>
              <a:rPr lang="en-US" sz="3600" err="1">
                <a:latin typeface="Helvetica Light"/>
                <a:cs typeface="Helvetica Light"/>
              </a:rPr>
              <a:t>mtcars$mpg</a:t>
            </a:r>
            <a:r>
              <a:rPr lang="en-US" sz="3600">
                <a:latin typeface="Helvetica Light"/>
                <a:cs typeface="Helvetica Light"/>
              </a:rPr>
              <a:t>, adjust=2), </a:t>
            </a:r>
            <a:r>
              <a:rPr lang="en-US" sz="3600" err="1">
                <a:latin typeface="Helvetica Light"/>
                <a:cs typeface="Helvetica Light"/>
              </a:rPr>
              <a:t>lty</a:t>
            </a:r>
            <a:r>
              <a:rPr lang="en-US" sz="3600">
                <a:latin typeface="Helvetica Light"/>
                <a:cs typeface="Helvetica Light"/>
              </a:rPr>
              <a:t>="dotted", col="</a:t>
            </a:r>
            <a:r>
              <a:rPr lang="en-US" sz="3600" err="1">
                <a:latin typeface="Helvetica Light"/>
                <a:cs typeface="Helvetica Light"/>
              </a:rPr>
              <a:t>darkgreen</a:t>
            </a:r>
            <a:r>
              <a:rPr lang="en-US" sz="3600">
                <a:latin typeface="Helvetica Light"/>
                <a:cs typeface="Helvetica Light"/>
              </a:rPr>
              <a:t>", </a:t>
            </a:r>
            <a:r>
              <a:rPr lang="en-US" sz="3600" err="1">
                <a:latin typeface="Helvetica Light"/>
                <a:cs typeface="Helvetica Light"/>
              </a:rPr>
              <a:t>lwd</a:t>
            </a:r>
            <a:r>
              <a:rPr lang="en-US" sz="3600">
                <a:latin typeface="Helvetica Light"/>
                <a:cs typeface="Helvetica Light"/>
              </a:rPr>
              <a:t>=2)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Helvetica Light"/>
                <a:cs typeface="Helvetica Light"/>
              </a:rPr>
              <a:t># add another "smoother" density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6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239801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Density Plots | Practice 6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ensit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867"/>
            <a:ext cx="9144000" cy="42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37794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Pie Charts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600">
                <a:latin typeface="Helvetica Light"/>
                <a:cs typeface="Helvetica Light"/>
              </a:rPr>
              <a:t>Pie charts are created with the function pie(x, labels=) where x is a non-negative numeric vector indicating the area of each slice and labels= notes a character vector of names for the slices.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04800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Pie Chart| Practice 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686800" cy="50897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 slices &lt;- c(10, 12,4, 16, 8)</a:t>
            </a:r>
          </a:p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</a:t>
            </a:r>
            <a:r>
              <a:rPr lang="en-US" sz="3600" err="1">
                <a:latin typeface="Helvetica Light"/>
                <a:cs typeface="Helvetica Light"/>
              </a:rPr>
              <a:t>lbls</a:t>
            </a:r>
            <a:r>
              <a:rPr lang="en-US" sz="3600">
                <a:latin typeface="Helvetica Light"/>
                <a:cs typeface="Helvetica Light"/>
              </a:rPr>
              <a:t> &lt;- c("US", "UK", "Australia", "Germany", "France”)</a:t>
            </a:r>
          </a:p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</a:t>
            </a:r>
            <a:r>
              <a:rPr lang="en-US" sz="3600" err="1">
                <a:latin typeface="Helvetica Light"/>
                <a:cs typeface="Helvetica Light"/>
              </a:rPr>
              <a:t>pct</a:t>
            </a:r>
            <a:r>
              <a:rPr lang="en-US" sz="3600">
                <a:latin typeface="Helvetica Light"/>
                <a:cs typeface="Helvetica Light"/>
              </a:rPr>
              <a:t> &lt;- slices/sum(slices)*100</a:t>
            </a:r>
          </a:p>
          <a:p>
            <a:pPr marL="0" indent="0">
              <a:buNone/>
            </a:pP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# calculates percentile</a:t>
            </a:r>
            <a:endParaRPr lang="en-US" sz="360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</a:t>
            </a:r>
            <a:r>
              <a:rPr lang="en-US" sz="3600" err="1">
                <a:latin typeface="Helvetica Light"/>
                <a:cs typeface="Helvetica Light"/>
              </a:rPr>
              <a:t>lbls</a:t>
            </a:r>
            <a:r>
              <a:rPr lang="en-US" sz="3600">
                <a:latin typeface="Helvetica Light"/>
                <a:cs typeface="Helvetica Light"/>
              </a:rPr>
              <a:t> &lt;- paste(</a:t>
            </a:r>
            <a:r>
              <a:rPr lang="en-US" sz="3600" err="1">
                <a:latin typeface="Helvetica Light"/>
                <a:cs typeface="Helvetica Light"/>
              </a:rPr>
              <a:t>lbls</a:t>
            </a:r>
            <a:r>
              <a:rPr lang="en-US" sz="3600">
                <a:latin typeface="Helvetica Light"/>
                <a:cs typeface="Helvetica Light"/>
              </a:rPr>
              <a:t>, </a:t>
            </a:r>
            <a:r>
              <a:rPr lang="en-US" sz="3600" err="1">
                <a:latin typeface="Helvetica Light"/>
                <a:cs typeface="Helvetica Light"/>
              </a:rPr>
              <a:t>pct</a:t>
            </a:r>
            <a:r>
              <a:rPr lang="en-US" sz="3600">
                <a:latin typeface="Helvetica Light"/>
                <a:cs typeface="Helvetica Light"/>
              </a:rPr>
              <a:t>) </a:t>
            </a:r>
          </a:p>
          <a:p>
            <a:pPr marL="0" indent="0">
              <a:buNone/>
            </a:pP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# add percent to labels  </a:t>
            </a:r>
          </a:p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</a:t>
            </a:r>
            <a:r>
              <a:rPr lang="en-US" sz="3600" err="1">
                <a:latin typeface="Helvetica Light"/>
                <a:cs typeface="Helvetica Light"/>
              </a:rPr>
              <a:t>lbls</a:t>
            </a:r>
            <a:r>
              <a:rPr lang="en-US" sz="3600">
                <a:latin typeface="Helvetica Light"/>
                <a:cs typeface="Helvetica Light"/>
              </a:rPr>
              <a:t> &lt;- paste(</a:t>
            </a:r>
            <a:r>
              <a:rPr lang="en-US" sz="3600" err="1">
                <a:latin typeface="Helvetica Light"/>
                <a:cs typeface="Helvetica Light"/>
              </a:rPr>
              <a:t>lbls</a:t>
            </a:r>
            <a:r>
              <a:rPr lang="en-US" sz="3600">
                <a:latin typeface="Helvetica Light"/>
                <a:cs typeface="Helvetica Light"/>
              </a:rPr>
              <a:t>,"%",</a:t>
            </a:r>
            <a:r>
              <a:rPr lang="en-US" sz="3600" err="1">
                <a:latin typeface="Helvetica Light"/>
                <a:cs typeface="Helvetica Light"/>
              </a:rPr>
              <a:t>sep</a:t>
            </a:r>
            <a:r>
              <a:rPr lang="en-US" sz="3600">
                <a:latin typeface="Helvetica Light"/>
                <a:cs typeface="Helvetica Light"/>
              </a:rPr>
              <a:t>="") </a:t>
            </a:r>
          </a:p>
          <a:p>
            <a:pPr marL="0" indent="0">
              <a:buNone/>
            </a:pP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# ad % to labels </a:t>
            </a:r>
          </a:p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&gt;pie(slices, labels = </a:t>
            </a:r>
            <a:r>
              <a:rPr lang="en-US" sz="3600" err="1">
                <a:latin typeface="Helvetica Light"/>
                <a:cs typeface="Helvetica Light"/>
              </a:rPr>
              <a:t>lbls</a:t>
            </a:r>
            <a:r>
              <a:rPr lang="en-US" sz="3600">
                <a:latin typeface="Helvetica Light"/>
                <a:cs typeface="Helvetica Light"/>
              </a:rPr>
              <a:t>, col= rainbow (length(</a:t>
            </a:r>
            <a:r>
              <a:rPr lang="en-US" sz="3600" err="1">
                <a:latin typeface="Helvetica Light"/>
                <a:cs typeface="Helvetica Light"/>
              </a:rPr>
              <a:t>lbls</a:t>
            </a:r>
            <a:r>
              <a:rPr lang="en-US" sz="3600">
                <a:latin typeface="Helvetica Light"/>
                <a:cs typeface="Helvetica Light"/>
              </a:rPr>
              <a:t>)), main="Pie Chart of Countries")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9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5" y="182803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Today’s 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600">
                <a:latin typeface="Helvetica Light"/>
                <a:cs typeface="Helvetica Light"/>
              </a:rPr>
              <a:t>Other Plotting Functions </a:t>
            </a:r>
          </a:p>
          <a:p>
            <a:pPr lvl="1">
              <a:buFont typeface="Wingdings" charset="2"/>
              <a:buChar char="§"/>
            </a:pPr>
            <a:r>
              <a:rPr lang="en-US">
                <a:latin typeface="Helvetica Light"/>
                <a:cs typeface="Helvetica Light"/>
              </a:rPr>
              <a:t>Bar Plot</a:t>
            </a:r>
          </a:p>
          <a:p>
            <a:pPr lvl="1">
              <a:buFont typeface="Wingdings" charset="2"/>
              <a:buChar char="§"/>
            </a:pPr>
            <a:r>
              <a:rPr lang="en-US">
                <a:latin typeface="Helvetica Light"/>
                <a:cs typeface="Helvetica Light"/>
              </a:rPr>
              <a:t>Pie Chart</a:t>
            </a:r>
          </a:p>
          <a:p>
            <a:pPr lvl="1">
              <a:buFont typeface="Wingdings" charset="2"/>
              <a:buChar char="§"/>
            </a:pPr>
            <a:r>
              <a:rPr lang="en-US">
                <a:latin typeface="Helvetica Light"/>
                <a:cs typeface="Helvetica Light"/>
              </a:rPr>
              <a:t>Dot Plot</a:t>
            </a:r>
          </a:p>
          <a:p>
            <a:pPr lvl="1">
              <a:buFont typeface="Wingdings" charset="2"/>
              <a:buChar char="§"/>
            </a:pPr>
            <a:r>
              <a:rPr lang="en-US">
                <a:latin typeface="Helvetica Light"/>
                <a:cs typeface="Helvetica Light"/>
              </a:rPr>
              <a:t>Density Plot</a:t>
            </a:r>
          </a:p>
          <a:p>
            <a:pPr>
              <a:buFont typeface="Wingdings" charset="2"/>
              <a:buChar char="§"/>
            </a:pPr>
            <a:r>
              <a:rPr lang="en-US" sz="3600">
                <a:latin typeface="Helvetica Light"/>
                <a:cs typeface="Helvetica Light"/>
              </a:rPr>
              <a:t>Data Visualization Modalities </a:t>
            </a:r>
          </a:p>
          <a:p>
            <a:pPr>
              <a:buFont typeface="Wingdings" charset="2"/>
              <a:buChar char="§"/>
            </a:pPr>
            <a:r>
              <a:rPr lang="en-US" sz="3600">
                <a:latin typeface="Helvetica Light"/>
                <a:cs typeface="Helvetica Light"/>
              </a:rPr>
              <a:t>Hands On </a:t>
            </a:r>
          </a:p>
          <a:p>
            <a:pPr marL="0" indent="0">
              <a:buNone/>
            </a:pPr>
            <a:endParaRPr lang="en-US" sz="3600">
              <a:latin typeface="Helvetica Light"/>
              <a:cs typeface="Helvetica Light"/>
            </a:endParaRPr>
          </a:p>
          <a:p>
            <a:pPr marL="514350" indent="-514350">
              <a:buFont typeface="+mj-lt"/>
              <a:buAutoNum type="arabicPeriod"/>
            </a:pP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6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45" y="248895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Pie Chart| Practice 6 </a:t>
            </a:r>
          </a:p>
        </p:txBody>
      </p:sp>
      <p:pic>
        <p:nvPicPr>
          <p:cNvPr id="6" name="Content Placeholder 5" descr="PieChart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16" r="-30016"/>
          <a:stretch>
            <a:fillRect/>
          </a:stretch>
        </p:blipFill>
        <p:spPr>
          <a:xfrm>
            <a:off x="-440270" y="1305308"/>
            <a:ext cx="9611944" cy="5286199"/>
          </a:xfrm>
        </p:spPr>
      </p:pic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3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95" y="290169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Plotting functions | Practice 7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686800" cy="539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&gt;F1 &lt;- function (n=20)</a:t>
            </a:r>
          </a:p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{x1&lt;- </a:t>
            </a:r>
            <a:r>
              <a:rPr lang="en-US" sz="2800" err="1">
                <a:latin typeface="Helvetica Light"/>
                <a:cs typeface="Helvetica Light"/>
              </a:rPr>
              <a:t>rnorm</a:t>
            </a:r>
            <a:r>
              <a:rPr lang="en-US" sz="2800">
                <a:latin typeface="Helvetica Light"/>
                <a:cs typeface="Helvetica Light"/>
              </a:rPr>
              <a:t>(n)</a:t>
            </a:r>
          </a:p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par (</a:t>
            </a:r>
            <a:r>
              <a:rPr lang="en-US" sz="2800" err="1">
                <a:latin typeface="Helvetica Light"/>
                <a:cs typeface="Helvetica Light"/>
              </a:rPr>
              <a:t>mfrow</a:t>
            </a:r>
            <a:r>
              <a:rPr lang="en-US" sz="2800">
                <a:latin typeface="Helvetica Light"/>
                <a:cs typeface="Helvetica Light"/>
              </a:rPr>
              <a:t> = c(3,2))</a:t>
            </a:r>
          </a:p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plot(x1, type= "p", main = “type: points”)</a:t>
            </a:r>
          </a:p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plot(x1, type= "l", main = “type: lines”)</a:t>
            </a:r>
          </a:p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plot(x1, type= "b", “main = “type: both”)</a:t>
            </a:r>
          </a:p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plot(x1, type= "o", main = “type: over plot”) </a:t>
            </a:r>
          </a:p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plot(x1, type= "h", main = “type: histogram”)</a:t>
            </a:r>
          </a:p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lot(x1, type= "s", main = “type: steps”)}</a:t>
            </a:r>
          </a:p>
          <a:p>
            <a:pPr marL="0" indent="0">
              <a:buNone/>
            </a:pPr>
            <a:r>
              <a:rPr lang="en-US" sz="2800">
                <a:latin typeface="Helvetica Light"/>
                <a:cs typeface="Helvetica Light"/>
              </a:rPr>
              <a:t>&gt;F1()</a:t>
            </a:r>
          </a:p>
          <a:p>
            <a:pPr marL="0" indent="0">
              <a:buNone/>
            </a:pPr>
            <a:endParaRPr lang="en-US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>
              <a:solidFill>
                <a:schemeClr val="bg1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8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2069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Plotting functions | Practice 7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unctio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5" y="1693976"/>
            <a:ext cx="8720665" cy="46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8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71119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Practice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686800" cy="539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&gt;f1&lt;- function(){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x1&lt;- rep(1:5, times=5)</a:t>
            </a:r>
          </a:p>
          <a:p>
            <a:pPr marL="0" indent="0"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#1,2,3,4,5,1,2,3,4,5,1,2,3,4,5,1,2,3,4,5,1,2,3,4,5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y1&lt;- rep(1:5,each=5)</a:t>
            </a:r>
          </a:p>
          <a:p>
            <a:pPr marL="0" indent="0"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#1,1,1,1,1,2,2,2,2,2,3,3,3,3,3,4,4,4,4,4,5,5,5,5,5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plot(x1,y1,pch=1:25,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cex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 =3,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bg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= "red", main="Data symbols 1:25")}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&gt;f1()</a:t>
            </a:r>
          </a:p>
          <a:p>
            <a:pPr marL="0" indent="0">
              <a:buNone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Note: </a:t>
            </a:r>
          </a:p>
          <a:p>
            <a:pPr marL="0" indent="0">
              <a:buNone/>
            </a:pPr>
            <a:r>
              <a:rPr lang="en-US" sz="280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Cex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=n plots a figure n times the default size</a:t>
            </a:r>
          </a:p>
          <a:p>
            <a:pPr marL="0" indent="0">
              <a:buNone/>
            </a:pPr>
            <a:r>
              <a:rPr lang="en-US" sz="280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Pch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 denotes plot symbol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4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252069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Practice</a:t>
            </a:r>
          </a:p>
        </p:txBody>
      </p:sp>
      <p:pic>
        <p:nvPicPr>
          <p:cNvPr id="5" name="Content Placeholder 4" descr="Data Symbol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82" y="2113973"/>
            <a:ext cx="3932237" cy="3932237"/>
          </a:xfrm>
        </p:spPr>
      </p:pic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3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2069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Practice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686800" cy="539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Helvetica Light"/>
                <a:cs typeface="Helvetica Light"/>
              </a:rPr>
              <a:t>&gt; x1&lt;- rep(1:5, times=5)</a:t>
            </a:r>
          </a:p>
          <a:p>
            <a:pPr marL="0" indent="0">
              <a:buNone/>
            </a:pPr>
            <a:r>
              <a:rPr lang="en-US" sz="2400">
                <a:latin typeface="Helvetica Light"/>
                <a:cs typeface="Helvetica Light"/>
              </a:rPr>
              <a:t>&gt;y1&lt;- rep(1:5,each=5)</a:t>
            </a:r>
          </a:p>
          <a:p>
            <a:pPr marL="0" indent="0">
              <a:buNone/>
            </a:pPr>
            <a:r>
              <a:rPr lang="en-US" sz="2400">
                <a:latin typeface="Helvetica Light"/>
                <a:cs typeface="Helvetica Light"/>
              </a:rPr>
              <a:t>&gt;</a:t>
            </a:r>
            <a:r>
              <a:rPr lang="fi-FI" sz="2400">
                <a:latin typeface="Helvetica Light"/>
                <a:cs typeface="Helvetica Light"/>
              </a:rPr>
              <a:t>plot(x1,y1, pch =3, lwd= x1, cex=y1, xlim=c(0,5), ylim=c(0,5))</a:t>
            </a:r>
            <a:endParaRPr lang="en-US" sz="240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 sz="3600">
              <a:solidFill>
                <a:schemeClr val="tx1">
                  <a:lumMod val="50000"/>
                  <a:lumOff val="50000"/>
                </a:schemeClr>
              </a:solidFill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Note: </a:t>
            </a:r>
          </a:p>
          <a:p>
            <a:pPr marL="0" indent="0">
              <a:buNone/>
            </a:pPr>
            <a:r>
              <a:rPr lang="en-US" sz="360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Cex</a:t>
            </a: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=n plots a figure n times the default size</a:t>
            </a:r>
          </a:p>
          <a:p>
            <a:pPr marL="0" indent="0">
              <a:buNone/>
            </a:pPr>
            <a:r>
              <a:rPr lang="en-US" sz="3600" err="1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Pch</a:t>
            </a:r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Helvetica Light"/>
                <a:cs typeface="Helvetica Light"/>
              </a:rPr>
              <a:t> denotes plot symbol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8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33019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Practice</a:t>
            </a:r>
          </a:p>
        </p:txBody>
      </p:sp>
      <p:pic>
        <p:nvPicPr>
          <p:cNvPr id="6" name="Content Placeholder 5" descr="p2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80" r="-29380"/>
          <a:stretch>
            <a:fillRect/>
          </a:stretch>
        </p:blipFill>
        <p:spPr>
          <a:xfrm>
            <a:off x="-565606" y="1600200"/>
            <a:ext cx="9252406" cy="5088467"/>
          </a:xfrm>
        </p:spPr>
      </p:pic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40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45" y="261594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Practice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35280" y="1329972"/>
            <a:ext cx="8686800" cy="539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>
                <a:latin typeface="Helvetica Light"/>
                <a:cs typeface="Helvetica Light"/>
              </a:rPr>
              <a:t>&gt;F2&lt;- function()</a:t>
            </a:r>
          </a:p>
          <a:p>
            <a:pPr marL="0" indent="0">
              <a:buNone/>
            </a:pPr>
            <a:r>
              <a:rPr lang="fi-FI">
                <a:latin typeface="Helvetica Light"/>
                <a:cs typeface="Helvetica Light"/>
              </a:rPr>
              <a:t>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i-FI">
                <a:latin typeface="Helvetica Light"/>
                <a:cs typeface="Helvetica Light"/>
              </a:rPr>
              <a:t>x &lt;- 1:10; y= rep(1,10)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i-FI" err="1">
                <a:latin typeface="Helvetica Light"/>
                <a:cs typeface="Helvetica Light"/>
              </a:rPr>
              <a:t>plot(y,x,xlab="x</a:t>
            </a:r>
            <a:r>
              <a:rPr lang="fi-FI">
                <a:latin typeface="Helvetica Light"/>
                <a:cs typeface="Helvetica Light"/>
              </a:rPr>
              <a:t>", </a:t>
            </a:r>
            <a:r>
              <a:rPr lang="fi-FI" err="1">
                <a:latin typeface="Helvetica Light"/>
                <a:cs typeface="Helvetica Light"/>
              </a:rPr>
              <a:t>ylab</a:t>
            </a:r>
            <a:r>
              <a:rPr lang="fi-FI">
                <a:latin typeface="Helvetica Light"/>
                <a:cs typeface="Helvetica Light"/>
              </a:rPr>
              <a:t> ="y", </a:t>
            </a:r>
            <a:r>
              <a:rPr lang="fi-FI" err="1">
                <a:latin typeface="Helvetica Light"/>
                <a:cs typeface="Helvetica Light"/>
              </a:rPr>
              <a:t>xlim</a:t>
            </a:r>
            <a:r>
              <a:rPr lang="fi-FI">
                <a:latin typeface="Helvetica Light"/>
                <a:cs typeface="Helvetica Light"/>
              </a:rPr>
              <a:t> = c(1,10), </a:t>
            </a:r>
            <a:r>
              <a:rPr lang="fi-FI" err="1">
                <a:latin typeface="Helvetica Light"/>
                <a:cs typeface="Helvetica Light"/>
              </a:rPr>
              <a:t>ylim</a:t>
            </a:r>
            <a:r>
              <a:rPr lang="fi-FI">
                <a:latin typeface="Helvetica Light"/>
                <a:cs typeface="Helvetica Light"/>
              </a:rPr>
              <a:t> = c(1,6.5), lty=1, main= "</a:t>
            </a:r>
            <a:r>
              <a:rPr lang="fi-FI" err="1">
                <a:latin typeface="Helvetica Light"/>
                <a:cs typeface="Helvetica Light"/>
              </a:rPr>
              <a:t>Linetypes</a:t>
            </a:r>
            <a:r>
              <a:rPr lang="fi-FI">
                <a:latin typeface="Helvetica Light"/>
                <a:cs typeface="Helvetica Light"/>
              </a:rPr>
              <a:t>")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i-FI" err="1">
                <a:latin typeface="Helvetica Light"/>
                <a:cs typeface="Helvetica Light"/>
              </a:rPr>
              <a:t>for(i</a:t>
            </a:r>
            <a:r>
              <a:rPr lang="fi-FI">
                <a:latin typeface="Helvetica Light"/>
                <a:cs typeface="Helvetica Light"/>
              </a:rPr>
              <a:t> in 1:6) {lines(x,y=rep(i,10),lty=i)}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i-FI">
                <a:latin typeface="Helvetica Light"/>
                <a:cs typeface="Helvetica Light"/>
              </a:rPr>
              <a:t>linenames &lt;- paste("Type", 1:6, ":", c("solid", "dashed", "dotted", "dotdash", "longdash", "twodash"))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i-FI" sz="3100">
                <a:latin typeface="Helvetica Light"/>
                <a:cs typeface="Helvetica Light"/>
              </a:rPr>
              <a:t>text(2,(1:6)+0.25,labels=linenames)</a:t>
            </a:r>
          </a:p>
          <a:p>
            <a:pPr marL="0" indent="0">
              <a:buNone/>
            </a:pPr>
            <a:r>
              <a:rPr lang="fi-FI">
                <a:latin typeface="Helvetica Light"/>
                <a:cs typeface="Helvetica Light"/>
              </a:rPr>
              <a:t>}</a:t>
            </a:r>
          </a:p>
          <a:p>
            <a:pPr marL="0" indent="0">
              <a:buNone/>
            </a:pPr>
            <a:r>
              <a:rPr lang="fi-FI" sz="3100">
                <a:latin typeface="Helvetica Light"/>
                <a:cs typeface="Helvetica Light"/>
              </a:rPr>
              <a:t>&gt; F2()</a:t>
            </a:r>
            <a:endParaRPr lang="en-US" sz="3100"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3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280644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Practice</a:t>
            </a:r>
          </a:p>
        </p:txBody>
      </p:sp>
      <p:pic>
        <p:nvPicPr>
          <p:cNvPr id="5" name="Content Placeholder 4" descr="Lines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94" r="-33494"/>
          <a:stretch>
            <a:fillRect/>
          </a:stretch>
        </p:blipFill>
        <p:spPr>
          <a:xfrm>
            <a:off x="-512686" y="1360928"/>
            <a:ext cx="9656686" cy="5310805"/>
          </a:xfrm>
        </p:spPr>
      </p:pic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46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1904"/>
            <a:ext cx="8229600" cy="1143000"/>
          </a:xfrm>
        </p:spPr>
        <p:txBody>
          <a:bodyPr/>
          <a:lstStyle/>
          <a:p>
            <a:r>
              <a:rPr lang="en-US" dirty="0">
                <a:latin typeface="Helvetica Light"/>
                <a:cs typeface="Helvetica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431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182803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Bar Plot | Vector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9396"/>
            <a:ext cx="8229600" cy="370000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§"/>
            </a:pPr>
            <a:r>
              <a:rPr lang="en-US" sz="4000">
                <a:latin typeface="Helvetica Light"/>
                <a:cs typeface="Helvetica Light"/>
              </a:rPr>
              <a:t>Create </a:t>
            </a:r>
            <a:r>
              <a:rPr lang="en-US" sz="4000" err="1">
                <a:latin typeface="Helvetica Light"/>
                <a:cs typeface="Helvetica Light"/>
              </a:rPr>
              <a:t>barplots</a:t>
            </a:r>
            <a:r>
              <a:rPr lang="en-US" sz="4000">
                <a:latin typeface="Helvetica Light"/>
                <a:cs typeface="Helvetica Light"/>
              </a:rPr>
              <a:t> with the </a:t>
            </a:r>
            <a:r>
              <a:rPr lang="en-US" sz="4000" err="1">
                <a:latin typeface="Helvetica Light"/>
                <a:cs typeface="Helvetica Light"/>
              </a:rPr>
              <a:t>barplot</a:t>
            </a:r>
            <a:r>
              <a:rPr lang="en-US" sz="4000">
                <a:latin typeface="Helvetica Light"/>
                <a:cs typeface="Helvetica Light"/>
              </a:rPr>
              <a:t>(height) function, where height is a vector or matrix. </a:t>
            </a:r>
          </a:p>
          <a:p>
            <a:pPr>
              <a:buFont typeface="Wingdings" charset="2"/>
              <a:buChar char="§"/>
            </a:pPr>
            <a:r>
              <a:rPr lang="en-US" sz="4000">
                <a:latin typeface="Helvetica Light"/>
                <a:cs typeface="Helvetica Light"/>
              </a:rPr>
              <a:t>If height is a vector, the values determine the heights of the bars in the plot.</a:t>
            </a:r>
          </a:p>
          <a:p>
            <a:pPr>
              <a:buFont typeface="Wingdings" charset="2"/>
              <a:buChar char="§"/>
            </a:pPr>
            <a:r>
              <a:rPr lang="en-US" sz="4000">
                <a:latin typeface="Helvetica Light"/>
                <a:cs typeface="Helvetica Light"/>
              </a:rPr>
              <a:t>Need to be based on counts, frequencies.</a:t>
            </a:r>
          </a:p>
          <a:p>
            <a:pPr>
              <a:buFont typeface="Wingdings" charset="2"/>
              <a:buChar char="§"/>
            </a:pPr>
            <a:r>
              <a:rPr lang="en-US" sz="4000">
                <a:latin typeface="Helvetica Light"/>
                <a:cs typeface="Helvetica Light"/>
              </a:rPr>
              <a:t>You can create bar plots that represent means, medians, standard deviations, etc. Use the </a:t>
            </a:r>
            <a:r>
              <a:rPr lang="en-US" sz="4000" b="1">
                <a:latin typeface="Helvetica Light"/>
                <a:cs typeface="Helvetica Light"/>
              </a:rPr>
              <a:t>aggregate( ) </a:t>
            </a:r>
            <a:r>
              <a:rPr lang="en-US" sz="4000">
                <a:latin typeface="Helvetica Light"/>
                <a:cs typeface="Helvetica Light"/>
              </a:rPr>
              <a:t>function and pass the results to the </a:t>
            </a:r>
            <a:r>
              <a:rPr lang="en-US" sz="4000" err="1">
                <a:latin typeface="Helvetica Light"/>
                <a:cs typeface="Helvetica Light"/>
              </a:rPr>
              <a:t>barplot</a:t>
            </a:r>
            <a:r>
              <a:rPr lang="en-US" sz="4000">
                <a:latin typeface="Helvetica Light"/>
                <a:cs typeface="Helvetica Light"/>
              </a:rPr>
              <a:t>( ) function.</a:t>
            </a:r>
          </a:p>
          <a:p>
            <a:pPr>
              <a:buFont typeface="Wingdings" charset="2"/>
              <a:buChar char="§"/>
            </a:pPr>
            <a:r>
              <a:rPr lang="en-US" sz="4000" err="1">
                <a:latin typeface="Helvetica Light"/>
                <a:cs typeface="Helvetica Light"/>
              </a:rPr>
              <a:t>names.arg</a:t>
            </a:r>
            <a:r>
              <a:rPr lang="en-US" sz="4000">
                <a:latin typeface="Helvetica Light"/>
                <a:cs typeface="Helvetica Light"/>
              </a:rPr>
              <a:t>: a vector of names to be plotted below each bar. </a:t>
            </a:r>
          </a:p>
          <a:p>
            <a:pPr>
              <a:buFont typeface="Wingdings" charset="2"/>
              <a:buChar char="§"/>
            </a:pPr>
            <a:endParaRPr lang="en-US" sz="4000">
              <a:latin typeface="Helvetica Light"/>
              <a:cs typeface="Helvetica Light"/>
            </a:endParaRPr>
          </a:p>
          <a:p>
            <a:pPr marL="514350" indent="-514350">
              <a:buFont typeface="+mj-lt"/>
              <a:buAutoNum type="arabicPeriod"/>
            </a:pP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6253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Bar Plot | Practice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300">
                <a:latin typeface="Helvetica Light"/>
                <a:cs typeface="Helvetica Light"/>
              </a:rPr>
              <a:t>&gt; counts &lt;- table(</a:t>
            </a:r>
            <a:r>
              <a:rPr lang="en-US" sz="3300" err="1">
                <a:latin typeface="Helvetica Light"/>
                <a:cs typeface="Helvetica Light"/>
              </a:rPr>
              <a:t>ChickWeight$weight</a:t>
            </a:r>
            <a:r>
              <a:rPr lang="en-US" sz="3300">
                <a:latin typeface="Helvetica Light"/>
                <a:cs typeface="Helvetica Light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latin typeface="Helvetica Light"/>
                <a:cs typeface="Helvetica Light"/>
              </a:rPr>
              <a:t>#Creates a table with two columns, weight value and count</a:t>
            </a:r>
          </a:p>
          <a:p>
            <a:pPr marL="0" indent="0">
              <a:buNone/>
            </a:pPr>
            <a:r>
              <a:rPr lang="en-US" sz="3300">
                <a:latin typeface="Helvetica Light"/>
                <a:cs typeface="Helvetica Light"/>
              </a:rPr>
              <a:t>&gt; </a:t>
            </a:r>
            <a:r>
              <a:rPr lang="en-US" sz="3300" err="1">
                <a:latin typeface="Helvetica Light"/>
                <a:cs typeface="Helvetica Light"/>
              </a:rPr>
              <a:t>barplot</a:t>
            </a:r>
            <a:r>
              <a:rPr lang="en-US" sz="3300">
                <a:latin typeface="Helvetica Light"/>
                <a:cs typeface="Helvetica Light"/>
              </a:rPr>
              <a:t> (counts, main= “Weight Distribution”)</a:t>
            </a:r>
          </a:p>
          <a:p>
            <a:pPr marL="0" indent="0">
              <a:buNone/>
            </a:pPr>
            <a:endParaRPr lang="en-US" sz="3600">
              <a:latin typeface="Helvetica Light"/>
              <a:cs typeface="Helvetica Light"/>
            </a:endParaRPr>
          </a:p>
          <a:p>
            <a:pPr marL="514350" indent="-514350">
              <a:buFont typeface="+mj-lt"/>
              <a:buAutoNum type="arabicPeriod"/>
            </a:pP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70" y="271119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Bar Plot | Practice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>
              <a:latin typeface="Helvetica Light"/>
              <a:cs typeface="Helvetica Light"/>
            </a:endParaRPr>
          </a:p>
          <a:p>
            <a:pPr marL="514350" indent="-514350">
              <a:buFont typeface="+mj-lt"/>
              <a:buAutoNum type="arabicPeriod"/>
            </a:pP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arplot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4" y="1646981"/>
            <a:ext cx="8804342" cy="41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403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Bar Plot | Practice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93" y="1433327"/>
            <a:ext cx="8229600" cy="5076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>
                <a:latin typeface="Helvetica Light"/>
                <a:cs typeface="Helvetica Light"/>
              </a:rPr>
              <a:t># I want to create a </a:t>
            </a:r>
            <a:r>
              <a:rPr lang="en-US" sz="3600" err="1">
                <a:latin typeface="Helvetica Light"/>
                <a:cs typeface="Helvetica Light"/>
              </a:rPr>
              <a:t>barplot</a:t>
            </a:r>
            <a:r>
              <a:rPr lang="en-US" sz="3600">
                <a:latin typeface="Helvetica Light"/>
                <a:cs typeface="Helvetica Light"/>
              </a:rPr>
              <a:t> of the average weight grouped per day for the </a:t>
            </a:r>
            <a:r>
              <a:rPr lang="en-US" sz="3600" err="1">
                <a:latin typeface="Helvetica Light"/>
                <a:cs typeface="Helvetica Light"/>
              </a:rPr>
              <a:t>ChickWeight</a:t>
            </a:r>
            <a:r>
              <a:rPr lang="en-US" sz="3600">
                <a:latin typeface="Helvetica Light"/>
                <a:cs typeface="Helvetica Light"/>
              </a:rPr>
              <a:t> data set. </a:t>
            </a:r>
          </a:p>
          <a:p>
            <a:pPr marL="0" indent="0">
              <a:buNone/>
            </a:pPr>
            <a:r>
              <a:rPr lang="en-US" sz="2400">
                <a:latin typeface="Helvetica Light"/>
                <a:cs typeface="Helvetica Light"/>
              </a:rPr>
              <a:t>&gt;</a:t>
            </a:r>
            <a:r>
              <a:rPr lang="en-US" sz="2600" err="1">
                <a:latin typeface="Helvetica Light"/>
                <a:cs typeface="Helvetica Light"/>
              </a:rPr>
              <a:t>AvgWeightPerDay</a:t>
            </a:r>
            <a:r>
              <a:rPr lang="en-US" sz="2600">
                <a:latin typeface="Helvetica Light"/>
                <a:cs typeface="Helvetica Light"/>
              </a:rPr>
              <a:t> &lt;- aggregate(</a:t>
            </a:r>
            <a:r>
              <a:rPr lang="en-US" sz="2600" err="1">
                <a:latin typeface="Helvetica Light"/>
                <a:cs typeface="Helvetica Light"/>
              </a:rPr>
              <a:t>ChickWeight</a:t>
            </a:r>
            <a:r>
              <a:rPr lang="en-US" sz="2600">
                <a:latin typeface="Helvetica Light"/>
                <a:cs typeface="Helvetica Light"/>
              </a:rPr>
              <a:t>[,1],list(</a:t>
            </a:r>
            <a:r>
              <a:rPr lang="en-US" sz="2600" err="1">
                <a:latin typeface="Helvetica Light"/>
                <a:cs typeface="Helvetica Light"/>
              </a:rPr>
              <a:t>ChickWeight$Time</a:t>
            </a:r>
            <a:r>
              <a:rPr lang="en-US" sz="2600">
                <a:latin typeface="Helvetica Light"/>
                <a:cs typeface="Helvetica Light"/>
              </a:rPr>
              <a:t>), mean)</a:t>
            </a:r>
          </a:p>
          <a:p>
            <a:pPr marL="0" indent="0">
              <a:buNone/>
            </a:pPr>
            <a:endParaRPr lang="en-US" sz="260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2600">
                <a:latin typeface="Helvetica Light"/>
                <a:cs typeface="Helvetica Light"/>
              </a:rPr>
              <a:t>&gt;</a:t>
            </a:r>
            <a:r>
              <a:rPr lang="en-US" sz="2600" err="1">
                <a:latin typeface="Helvetica Light"/>
                <a:cs typeface="Helvetica Light"/>
              </a:rPr>
              <a:t>AvgWeightPerDay</a:t>
            </a:r>
            <a:endParaRPr lang="en-US" sz="260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 sz="260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2600">
                <a:latin typeface="Helvetica Light"/>
                <a:cs typeface="Helvetica Light"/>
              </a:rPr>
              <a:t>&gt;</a:t>
            </a:r>
            <a:r>
              <a:rPr lang="en-US" sz="2600" err="1">
                <a:latin typeface="Helvetica Light"/>
                <a:cs typeface="Helvetica Light"/>
              </a:rPr>
              <a:t>barplot</a:t>
            </a:r>
            <a:r>
              <a:rPr lang="en-US" sz="2600">
                <a:latin typeface="Helvetica Light"/>
                <a:cs typeface="Helvetica Light"/>
              </a:rPr>
              <a:t>(</a:t>
            </a:r>
            <a:r>
              <a:rPr lang="en-US" sz="2600" err="1">
                <a:latin typeface="Helvetica Light"/>
                <a:cs typeface="Helvetica Light"/>
              </a:rPr>
              <a:t>AvgWeightPerDay$x</a:t>
            </a:r>
            <a:r>
              <a:rPr lang="en-US" sz="2600">
                <a:latin typeface="Helvetica Light"/>
                <a:cs typeface="Helvetica Light"/>
              </a:rPr>
              <a:t>, </a:t>
            </a:r>
            <a:r>
              <a:rPr lang="en-US" sz="2600" err="1">
                <a:latin typeface="Helvetica Light"/>
                <a:cs typeface="Helvetica Light"/>
              </a:rPr>
              <a:t>names.arg</a:t>
            </a:r>
            <a:r>
              <a:rPr lang="en-US" sz="2600">
                <a:latin typeface="Helvetica Light"/>
                <a:cs typeface="Helvetica Light"/>
              </a:rPr>
              <a:t>= AvgWeightPerDay$Group.1, main= "Average Weight Per Day")</a:t>
            </a:r>
          </a:p>
          <a:p>
            <a:pPr marL="0" indent="0">
              <a:buNone/>
            </a:pPr>
            <a:endParaRPr lang="en-US" sz="240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8765" y="1216451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28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Bar Plot | Practice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ar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751"/>
            <a:ext cx="9144000" cy="50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7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82803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Bar Plot |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600">
                <a:latin typeface="Helvetica Light"/>
                <a:cs typeface="Helvetica Light"/>
              </a:rPr>
              <a:t>If height is a matrix and the option beside=FALSE then each bar of the plot corresponds to a column of height, with the values in the column giving the heights of stacked “sub-bars”.</a:t>
            </a:r>
          </a:p>
          <a:p>
            <a:pPr>
              <a:buFont typeface="Wingdings" charset="2"/>
              <a:buChar char="§"/>
            </a:pPr>
            <a:r>
              <a:rPr lang="en-US" sz="2600">
                <a:latin typeface="Helvetica Light"/>
                <a:cs typeface="Helvetica Light"/>
              </a:rPr>
              <a:t>If legend controls if you want to show the guiding table is the table at the top right.</a:t>
            </a:r>
            <a:r>
              <a:rPr lang="en-US" sz="2600" b="1">
                <a:latin typeface="Helvetica Light"/>
                <a:cs typeface="Helvetica Light"/>
              </a:rPr>
              <a:t> T </a:t>
            </a:r>
            <a:r>
              <a:rPr lang="en-US" sz="2600">
                <a:latin typeface="Helvetica Light"/>
                <a:cs typeface="Helvetica Light"/>
              </a:rPr>
              <a:t>means true. </a:t>
            </a:r>
            <a:endParaRPr lang="en-US" sz="360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 sz="240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4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265061"/>
            <a:ext cx="7680960" cy="1371600"/>
          </a:xfrm>
        </p:spPr>
        <p:txBody>
          <a:bodyPr/>
          <a:lstStyle/>
          <a:p>
            <a:pPr algn="l"/>
            <a:r>
              <a:rPr lang="en-US">
                <a:latin typeface="Helvetica Light"/>
                <a:cs typeface="Helvetica Light"/>
              </a:rPr>
              <a:t>Bar Plot | Practice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3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Helvetica Light"/>
                <a:cs typeface="Helvetica Light"/>
              </a:rPr>
              <a:t>&gt;data(</a:t>
            </a:r>
            <a:r>
              <a:rPr lang="en-US" sz="2400" err="1">
                <a:latin typeface="Helvetica Light"/>
                <a:cs typeface="Helvetica Light"/>
              </a:rPr>
              <a:t>VADeaths</a:t>
            </a:r>
            <a:r>
              <a:rPr lang="en-US" sz="2400">
                <a:latin typeface="Helvetica Light"/>
                <a:cs typeface="Helvetica Light"/>
              </a:rPr>
              <a:t>) </a:t>
            </a:r>
          </a:p>
          <a:p>
            <a:pPr marL="0" indent="0">
              <a:buNone/>
            </a:pPr>
            <a:r>
              <a:rPr lang="en-US" sz="2400">
                <a:latin typeface="Helvetica Light"/>
                <a:cs typeface="Helvetica Light"/>
              </a:rPr>
              <a:t>&gt;</a:t>
            </a:r>
            <a:r>
              <a:rPr lang="en-US" sz="2400" err="1">
                <a:latin typeface="Helvetica Light"/>
                <a:cs typeface="Helvetica Light"/>
              </a:rPr>
              <a:t>VADeaths</a:t>
            </a:r>
            <a:r>
              <a:rPr lang="en-US" sz="2400">
                <a:latin typeface="Helvetica Light"/>
                <a:cs typeface="Helvetica Light"/>
              </a:rPr>
              <a:t> </a:t>
            </a:r>
          </a:p>
          <a:p>
            <a:pPr marL="0" indent="0">
              <a:buNone/>
            </a:pPr>
            <a:r>
              <a:rPr lang="en-US" sz="2400">
                <a:latin typeface="Helvetica Light"/>
                <a:cs typeface="Helvetica Light"/>
              </a:rPr>
              <a:t>&gt;</a:t>
            </a:r>
            <a:r>
              <a:rPr lang="en-US" sz="2400" err="1">
                <a:latin typeface="Helvetica Light"/>
                <a:cs typeface="Helvetica Light"/>
              </a:rPr>
              <a:t>barplot</a:t>
            </a:r>
            <a:r>
              <a:rPr lang="en-US" sz="2400">
                <a:latin typeface="Helvetica Light"/>
                <a:cs typeface="Helvetica Light"/>
              </a:rPr>
              <a:t>(</a:t>
            </a:r>
            <a:r>
              <a:rPr lang="en-US" sz="2400" err="1">
                <a:latin typeface="Helvetica Light"/>
                <a:cs typeface="Helvetica Light"/>
              </a:rPr>
              <a:t>VADeaths,col</a:t>
            </a:r>
            <a:r>
              <a:rPr lang="en-US" sz="2400">
                <a:latin typeface="Helvetica Light"/>
                <a:cs typeface="Helvetica Light"/>
              </a:rPr>
              <a:t>=rainbow(5),legend=T)</a:t>
            </a:r>
          </a:p>
          <a:p>
            <a:pPr marL="0" indent="0">
              <a:buNone/>
            </a:pPr>
            <a:endParaRPr lang="en-US" sz="240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>
              <a:latin typeface="Helvetica Light"/>
              <a:cs typeface="Helvetica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8393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arplot3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034551"/>
            <a:ext cx="7162800" cy="34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1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CAC6067C3BF48A7BE604FCEBF8F7F" ma:contentTypeVersion="7" ma:contentTypeDescription="Create a new document." ma:contentTypeScope="" ma:versionID="902564658885693a9d2429857b58580f">
  <xsd:schema xmlns:xsd="http://www.w3.org/2001/XMLSchema" xmlns:xs="http://www.w3.org/2001/XMLSchema" xmlns:p="http://schemas.microsoft.com/office/2006/metadata/properties" xmlns:ns2="172686d2-721b-4d5e-93c0-6ee2633ba645" xmlns:ns3="e9aa2128-6fcf-48a2-be1c-30c151866e5b" targetNamespace="http://schemas.microsoft.com/office/2006/metadata/properties" ma:root="true" ma:fieldsID="474eadc22d5381f53d97c3b04982fb44" ns2:_="" ns3:_="">
    <xsd:import namespace="172686d2-721b-4d5e-93c0-6ee2633ba645"/>
    <xsd:import namespace="e9aa2128-6fcf-48a2-be1c-30c151866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86d2-721b-4d5e-93c0-6ee2633ba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a2128-6fcf-48a2-be1c-30c151866e5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323616-6648-4F28-93B4-BC5CAF7F50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163AB1-7DB5-4A4C-BD1E-B6434B7A8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2686d2-721b-4d5e-93c0-6ee2633ba645"/>
    <ds:schemaRef ds:uri="e9aa2128-6fcf-48a2-be1c-30c151866e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FE441F-A133-49D8-9B4E-328C101E64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Application>Microsoft Office PowerPoint</Application>
  <PresentationFormat>On-screen Show (4:3)</PresentationFormat>
  <Slides>29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Savon</vt:lpstr>
      <vt:lpstr>Graphics in R [Cont.] </vt:lpstr>
      <vt:lpstr>Today’s Lab </vt:lpstr>
      <vt:lpstr>Bar Plot | Vector  </vt:lpstr>
      <vt:lpstr>Bar Plot | Practice 1 </vt:lpstr>
      <vt:lpstr>Bar Plot | Practice 1</vt:lpstr>
      <vt:lpstr>Bar Plot | Practice 2 </vt:lpstr>
      <vt:lpstr>Bar Plot | Practice 2 </vt:lpstr>
      <vt:lpstr>Bar Plot | Matrix</vt:lpstr>
      <vt:lpstr>Bar Plot | Practice 3</vt:lpstr>
      <vt:lpstr>Bar Plot | Practise 3 </vt:lpstr>
      <vt:lpstr>Dot Plots </vt:lpstr>
      <vt:lpstr>Dot Plots | Practice 5 </vt:lpstr>
      <vt:lpstr>Dot Plots | Practice 5 </vt:lpstr>
      <vt:lpstr>Density Plots </vt:lpstr>
      <vt:lpstr>Density Plots </vt:lpstr>
      <vt:lpstr>Density Plots | Practice 6 </vt:lpstr>
      <vt:lpstr>Density Plots | Practice 6 </vt:lpstr>
      <vt:lpstr>Pie Charts </vt:lpstr>
      <vt:lpstr>Pie Chart| Practice 6 </vt:lpstr>
      <vt:lpstr>Pie Chart| Practice 6 </vt:lpstr>
      <vt:lpstr>Plotting functions | Practice 7</vt:lpstr>
      <vt:lpstr>Plotting functions | Practice 7</vt:lpstr>
      <vt:lpstr>Practice</vt:lpstr>
      <vt:lpstr>Practice</vt:lpstr>
      <vt:lpstr>Practice</vt:lpstr>
      <vt:lpstr>Practice</vt:lpstr>
      <vt:lpstr>Practice</vt:lpstr>
      <vt:lpstr>Practice</vt:lpstr>
      <vt:lpstr>THANK YOU</vt:lpstr>
    </vt:vector>
  </TitlesOfParts>
  <Company>Sirkil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Environment</dc:title>
  <dc:creator>Basma Albanna</dc:creator>
  <cp:revision>16</cp:revision>
  <dcterms:created xsi:type="dcterms:W3CDTF">2016-03-01T20:39:04Z</dcterms:created>
  <dcterms:modified xsi:type="dcterms:W3CDTF">2022-01-04T16:55:54Z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0x0101003A2CAC6067C3BF48A7BE604FCEBF8F7F</vt:lpwstr>
  </property>
</Properties>
</file>