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E3B08-4F39-8BC9-5F37-0E59FEA7DD40}" v="3" dt="2021-12-24T21:18:13.398"/>
    <p1510:client id="{74F8764F-4AB2-4DAC-A501-D0AFC63BAA6F}" v="2" dt="2021-12-25T22:31:41.667"/>
    <p1510:client id="{ABC42CBA-EC9D-47FE-8057-94255C4E97FD}" v="6" dt="2021-12-24T22:02:17.313"/>
    <p1510:client id="{F73F5519-B5E5-4B0A-BDED-2F020B035E91}" v="1" dt="2021-12-24T15:31:18.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عمر شريف عبدالمعطى عبد المعطى جوده" userId="S::omr20191700411@cis.asu.edu.eg::7b9748c0-aebe-4d9f-88d3-94b0ab6822c4" providerId="AD" clId="Web-{0785F1B6-EF47-4EBC-97B5-61AB1709D0F5}"/>
    <pc:docChg chg="modSld">
      <pc:chgData name="عمر شريف عبدالمعطى عبد المعطى جوده" userId="S::omr20191700411@cis.asu.edu.eg::7b9748c0-aebe-4d9f-88d3-94b0ab6822c4" providerId="AD" clId="Web-{0785F1B6-EF47-4EBC-97B5-61AB1709D0F5}" dt="2021-12-21T20:06:54.147" v="1" actId="1076"/>
      <pc:docMkLst>
        <pc:docMk/>
      </pc:docMkLst>
      <pc:sldChg chg="modSp">
        <pc:chgData name="عمر شريف عبدالمعطى عبد المعطى جوده" userId="S::omr20191700411@cis.asu.edu.eg::7b9748c0-aebe-4d9f-88d3-94b0ab6822c4" providerId="AD" clId="Web-{0785F1B6-EF47-4EBC-97B5-61AB1709D0F5}" dt="2021-12-21T20:06:54.147" v="1" actId="1076"/>
        <pc:sldMkLst>
          <pc:docMk/>
          <pc:sldMk cId="2483053235" sldId="270"/>
        </pc:sldMkLst>
        <pc:spChg chg="mod">
          <ac:chgData name="عمر شريف عبدالمعطى عبد المعطى جوده" userId="S::omr20191700411@cis.asu.edu.eg::7b9748c0-aebe-4d9f-88d3-94b0ab6822c4" providerId="AD" clId="Web-{0785F1B6-EF47-4EBC-97B5-61AB1709D0F5}" dt="2021-12-21T20:06:54.147" v="1" actId="1076"/>
          <ac:spMkLst>
            <pc:docMk/>
            <pc:sldMk cId="2483053235" sldId="270"/>
            <ac:spMk id="2" creationId="{AFD27B0D-D2A2-4525-B5E1-2CF3F3EC2F94}"/>
          </ac:spMkLst>
        </pc:spChg>
      </pc:sldChg>
    </pc:docChg>
  </pc:docChgLst>
  <pc:docChgLst>
    <pc:chgData name="اية السيد عبد الجواد الفقى" userId="S::20191700877@cis.asu.edu.eg::de5396d3-5fd7-49c7-bae2-ab3ab5384471" providerId="AD" clId="Web-{4DDED0A1-1AF2-4F01-B851-D4A7DBA881BF}"/>
    <pc:docChg chg="modSld">
      <pc:chgData name="اية السيد عبد الجواد الفقى" userId="S::20191700877@cis.asu.edu.eg::de5396d3-5fd7-49c7-bae2-ab3ab5384471" providerId="AD" clId="Web-{4DDED0A1-1AF2-4F01-B851-D4A7DBA881BF}" dt="2021-12-21T11:42:43.332" v="0"/>
      <pc:docMkLst>
        <pc:docMk/>
      </pc:docMkLst>
      <pc:sldChg chg="addSp">
        <pc:chgData name="اية السيد عبد الجواد الفقى" userId="S::20191700877@cis.asu.edu.eg::de5396d3-5fd7-49c7-bae2-ab3ab5384471" providerId="AD" clId="Web-{4DDED0A1-1AF2-4F01-B851-D4A7DBA881BF}" dt="2021-12-21T11:42:43.332" v="0"/>
        <pc:sldMkLst>
          <pc:docMk/>
          <pc:sldMk cId="2483053235" sldId="270"/>
        </pc:sldMkLst>
        <pc:spChg chg="add">
          <ac:chgData name="اية السيد عبد الجواد الفقى" userId="S::20191700877@cis.asu.edu.eg::de5396d3-5fd7-49c7-bae2-ab3ab5384471" providerId="AD" clId="Web-{4DDED0A1-1AF2-4F01-B851-D4A7DBA881BF}" dt="2021-12-21T11:42:43.332" v="0"/>
          <ac:spMkLst>
            <pc:docMk/>
            <pc:sldMk cId="2483053235" sldId="270"/>
            <ac:spMk id="2" creationId="{AFD27B0D-D2A2-4525-B5E1-2CF3F3EC2F94}"/>
          </ac:spMkLst>
        </pc:spChg>
      </pc:sldChg>
    </pc:docChg>
  </pc:docChgLst>
  <pc:docChgLst>
    <pc:chgData name="كريم زايد عبدالكريم برعى" userId="S::karim20191700451@cis.asu.edu.eg::e96f618f-712f-422f-8e6f-04fac95497bc" providerId="AD" clId="Web-{8C3850BF-20CA-4772-ACC4-7C0AF7A4105A}"/>
    <pc:docChg chg="modSld">
      <pc:chgData name="كريم زايد عبدالكريم برعى" userId="S::karim20191700451@cis.asu.edu.eg::e96f618f-712f-422f-8e6f-04fac95497bc" providerId="AD" clId="Web-{8C3850BF-20CA-4772-ACC4-7C0AF7A4105A}" dt="2021-12-22T19:12:40.014" v="1" actId="1076"/>
      <pc:docMkLst>
        <pc:docMk/>
      </pc:docMkLst>
      <pc:sldChg chg="modSp">
        <pc:chgData name="كريم زايد عبدالكريم برعى" userId="S::karim20191700451@cis.asu.edu.eg::e96f618f-712f-422f-8e6f-04fac95497bc" providerId="AD" clId="Web-{8C3850BF-20CA-4772-ACC4-7C0AF7A4105A}" dt="2021-12-22T19:12:40.014" v="1" actId="1076"/>
        <pc:sldMkLst>
          <pc:docMk/>
          <pc:sldMk cId="3972378918" sldId="261"/>
        </pc:sldMkLst>
        <pc:picChg chg="mod">
          <ac:chgData name="كريم زايد عبدالكريم برعى" userId="S::karim20191700451@cis.asu.edu.eg::e96f618f-712f-422f-8e6f-04fac95497bc" providerId="AD" clId="Web-{8C3850BF-20CA-4772-ACC4-7C0AF7A4105A}" dt="2021-12-22T19:12:40.014" v="1" actId="1076"/>
          <ac:picMkLst>
            <pc:docMk/>
            <pc:sldMk cId="3972378918" sldId="261"/>
            <ac:picMk id="5" creationId="{4DF460D5-0633-41EF-A777-64FA04FBC9E7}"/>
          </ac:picMkLst>
        </pc:picChg>
      </pc:sldChg>
    </pc:docChg>
  </pc:docChgLst>
  <pc:docChgLst>
    <pc:chgData name="شهاب عادل عبد الجليل بيبرس" userId="S::shehab20191700316@cis.asu.edu.eg::cc67e941-7ccd-40ae-b434-160ef470ed74" providerId="AD" clId="Web-{659E3B08-4F39-8BC9-5F37-0E59FEA7DD40}"/>
    <pc:docChg chg="modSld">
      <pc:chgData name="شهاب عادل عبد الجليل بيبرس" userId="S::shehab20191700316@cis.asu.edu.eg::cc67e941-7ccd-40ae-b434-160ef470ed74" providerId="AD" clId="Web-{659E3B08-4F39-8BC9-5F37-0E59FEA7DD40}" dt="2021-12-24T21:18:13.398" v="2" actId="1076"/>
      <pc:docMkLst>
        <pc:docMk/>
      </pc:docMkLst>
      <pc:sldChg chg="modSp">
        <pc:chgData name="شهاب عادل عبد الجليل بيبرس" userId="S::shehab20191700316@cis.asu.edu.eg::cc67e941-7ccd-40ae-b434-160ef470ed74" providerId="AD" clId="Web-{659E3B08-4F39-8BC9-5F37-0E59FEA7DD40}" dt="2021-12-24T21:18:13.398" v="2" actId="1076"/>
        <pc:sldMkLst>
          <pc:docMk/>
          <pc:sldMk cId="3862950014" sldId="263"/>
        </pc:sldMkLst>
        <pc:picChg chg="mod">
          <ac:chgData name="شهاب عادل عبد الجليل بيبرس" userId="S::shehab20191700316@cis.asu.edu.eg::cc67e941-7ccd-40ae-b434-160ef470ed74" providerId="AD" clId="Web-{659E3B08-4F39-8BC9-5F37-0E59FEA7DD40}" dt="2021-12-24T21:18:13.398" v="2" actId="1076"/>
          <ac:picMkLst>
            <pc:docMk/>
            <pc:sldMk cId="3862950014" sldId="263"/>
            <ac:picMk id="5" creationId="{98865316-C0F7-43D9-8B22-0E180B3598B5}"/>
          </ac:picMkLst>
        </pc:picChg>
      </pc:sldChg>
    </pc:docChg>
  </pc:docChgLst>
  <pc:docChgLst>
    <pc:chgData name="عبد القادر طلعت عبد القادر رزق" userId="S::abdulkader20191700351@cis.asu.edu.eg::5ff40dff-69da-453d-9e8e-5255229b1d24" providerId="AD" clId="Web-{F73F5519-B5E5-4B0A-BDED-2F020B035E91}"/>
    <pc:docChg chg="modSld">
      <pc:chgData name="عبد القادر طلعت عبد القادر رزق" userId="S::abdulkader20191700351@cis.asu.edu.eg::5ff40dff-69da-453d-9e8e-5255229b1d24" providerId="AD" clId="Web-{F73F5519-B5E5-4B0A-BDED-2F020B035E91}" dt="2021-12-24T15:31:18.020" v="0" actId="1076"/>
      <pc:docMkLst>
        <pc:docMk/>
      </pc:docMkLst>
      <pc:sldChg chg="modSp">
        <pc:chgData name="عبد القادر طلعت عبد القادر رزق" userId="S::abdulkader20191700351@cis.asu.edu.eg::5ff40dff-69da-453d-9e8e-5255229b1d24" providerId="AD" clId="Web-{F73F5519-B5E5-4B0A-BDED-2F020B035E91}" dt="2021-12-24T15:31:18.020" v="0" actId="1076"/>
        <pc:sldMkLst>
          <pc:docMk/>
          <pc:sldMk cId="3972378918" sldId="261"/>
        </pc:sldMkLst>
        <pc:picChg chg="mod">
          <ac:chgData name="عبد القادر طلعت عبد القادر رزق" userId="S::abdulkader20191700351@cis.asu.edu.eg::5ff40dff-69da-453d-9e8e-5255229b1d24" providerId="AD" clId="Web-{F73F5519-B5E5-4B0A-BDED-2F020B035E91}" dt="2021-12-24T15:31:18.020" v="0" actId="1076"/>
          <ac:picMkLst>
            <pc:docMk/>
            <pc:sldMk cId="3972378918" sldId="261"/>
            <ac:picMk id="5" creationId="{4DF460D5-0633-41EF-A777-64FA04FBC9E7}"/>
          </ac:picMkLst>
        </pc:picChg>
      </pc:sldChg>
    </pc:docChg>
  </pc:docChgLst>
  <pc:docChgLst>
    <pc:chgData name="شهاب عادل عبد الجليل بيبرس" userId="cc67e941-7ccd-40ae-b434-160ef470ed74" providerId="ADAL" clId="{ABC42CBA-EC9D-47FE-8057-94255C4E97FD}"/>
    <pc:docChg chg="modSld sldOrd">
      <pc:chgData name="شهاب عادل عبد الجليل بيبرس" userId="cc67e941-7ccd-40ae-b434-160ef470ed74" providerId="ADAL" clId="{ABC42CBA-EC9D-47FE-8057-94255C4E97FD}" dt="2021-12-24T22:02:17.313" v="7"/>
      <pc:docMkLst>
        <pc:docMk/>
      </pc:docMkLst>
      <pc:sldChg chg="ord">
        <pc:chgData name="شهاب عادل عبد الجليل بيبرس" userId="cc67e941-7ccd-40ae-b434-160ef470ed74" providerId="ADAL" clId="{ABC42CBA-EC9D-47FE-8057-94255C4E97FD}" dt="2021-12-24T22:02:17.313" v="7"/>
        <pc:sldMkLst>
          <pc:docMk/>
          <pc:sldMk cId="4196448832" sldId="275"/>
        </pc:sldMkLst>
      </pc:sldChg>
      <pc:sldChg chg="ord">
        <pc:chgData name="شهاب عادل عبد الجليل بيبرس" userId="cc67e941-7ccd-40ae-b434-160ef470ed74" providerId="ADAL" clId="{ABC42CBA-EC9D-47FE-8057-94255C4E97FD}" dt="2021-12-24T22:02:13.233" v="3"/>
        <pc:sldMkLst>
          <pc:docMk/>
          <pc:sldMk cId="8059097" sldId="276"/>
        </pc:sldMkLst>
      </pc:sldChg>
    </pc:docChg>
  </pc:docChgLst>
  <pc:docChgLst>
    <pc:chgData name="محمود ناصر عبد الباقى خلاف" userId="S::mahmoud20191700610@cis.asu.edu.eg::5054fbe6-4036-4c78-adbf-aaf9f1581580" providerId="AD" clId="Web-{74F8764F-4AB2-4DAC-A501-D0AFC63BAA6F}"/>
    <pc:docChg chg="modSld">
      <pc:chgData name="محمود ناصر عبد الباقى خلاف" userId="S::mahmoud20191700610@cis.asu.edu.eg::5054fbe6-4036-4c78-adbf-aaf9f1581580" providerId="AD" clId="Web-{74F8764F-4AB2-4DAC-A501-D0AFC63BAA6F}" dt="2021-12-25T22:31:41.667" v="1" actId="20577"/>
      <pc:docMkLst>
        <pc:docMk/>
      </pc:docMkLst>
      <pc:sldChg chg="modSp">
        <pc:chgData name="محمود ناصر عبد الباقى خلاف" userId="S::mahmoud20191700610@cis.asu.edu.eg::5054fbe6-4036-4c78-adbf-aaf9f1581580" providerId="AD" clId="Web-{74F8764F-4AB2-4DAC-A501-D0AFC63BAA6F}" dt="2021-12-25T22:31:41.667" v="1" actId="20577"/>
        <pc:sldMkLst>
          <pc:docMk/>
          <pc:sldMk cId="2483053235" sldId="270"/>
        </pc:sldMkLst>
        <pc:spChg chg="mod">
          <ac:chgData name="محمود ناصر عبد الباقى خلاف" userId="S::mahmoud20191700610@cis.asu.edu.eg::5054fbe6-4036-4c78-adbf-aaf9f1581580" providerId="AD" clId="Web-{74F8764F-4AB2-4DAC-A501-D0AFC63BAA6F}" dt="2021-12-25T22:31:41.667" v="1" actId="20577"/>
          <ac:spMkLst>
            <pc:docMk/>
            <pc:sldMk cId="2483053235" sldId="270"/>
            <ac:spMk id="3" creationId="{4FEAEA70-C3F9-4075-AE91-924FCAF2AF1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4B88FD2-95CE-40B1-A433-B0D98B6A3C65}" type="datetimeFigureOut">
              <a:rPr lang="en-US" smtClean="0"/>
              <a:t>12/25/2021</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CDBE3B8F-39BA-4E78-AF1B-0668E8C64022}" type="slidenum">
              <a:rPr lang="en-US" smtClean="0"/>
              <a:t>‹#›</a:t>
            </a:fld>
            <a:endParaRPr lang="en-US"/>
          </a:p>
        </p:txBody>
      </p:sp>
    </p:spTree>
    <p:extLst>
      <p:ext uri="{BB962C8B-B14F-4D97-AF65-F5344CB8AC3E}">
        <p14:creationId xmlns:p14="http://schemas.microsoft.com/office/powerpoint/2010/main" val="1029386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88FD2-95CE-40B1-A433-B0D98B6A3C6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E3B8F-39BA-4E78-AF1B-0668E8C64022}" type="slidenum">
              <a:rPr lang="en-US" smtClean="0"/>
              <a:t>‹#›</a:t>
            </a:fld>
            <a:endParaRPr lang="en-US"/>
          </a:p>
        </p:txBody>
      </p:sp>
    </p:spTree>
    <p:extLst>
      <p:ext uri="{BB962C8B-B14F-4D97-AF65-F5344CB8AC3E}">
        <p14:creationId xmlns:p14="http://schemas.microsoft.com/office/powerpoint/2010/main" val="262377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88FD2-95CE-40B1-A433-B0D98B6A3C65}"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E3B8F-39BA-4E78-AF1B-0668E8C64022}" type="slidenum">
              <a:rPr lang="en-US" smtClean="0"/>
              <a:t>‹#›</a:t>
            </a:fld>
            <a:endParaRPr lang="en-US"/>
          </a:p>
        </p:txBody>
      </p:sp>
    </p:spTree>
    <p:extLst>
      <p:ext uri="{BB962C8B-B14F-4D97-AF65-F5344CB8AC3E}">
        <p14:creationId xmlns:p14="http://schemas.microsoft.com/office/powerpoint/2010/main" val="188098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B88FD2-95CE-40B1-A433-B0D98B6A3C65}"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E3B8F-39BA-4E78-AF1B-0668E8C64022}" type="slidenum">
              <a:rPr lang="en-US" smtClean="0"/>
              <a:t>‹#›</a:t>
            </a:fld>
            <a:endParaRPr lang="en-US"/>
          </a:p>
        </p:txBody>
      </p:sp>
    </p:spTree>
    <p:extLst>
      <p:ext uri="{BB962C8B-B14F-4D97-AF65-F5344CB8AC3E}">
        <p14:creationId xmlns:p14="http://schemas.microsoft.com/office/powerpoint/2010/main" val="182754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54B88FD2-95CE-40B1-A433-B0D98B6A3C65}" type="datetimeFigureOut">
              <a:rPr lang="en-US" smtClean="0"/>
              <a:t>12/25/2021</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CDBE3B8F-39BA-4E78-AF1B-0668E8C64022}" type="slidenum">
              <a:rPr lang="en-US" smtClean="0"/>
              <a:t>‹#›</a:t>
            </a:fld>
            <a:endParaRPr lang="en-US"/>
          </a:p>
        </p:txBody>
      </p:sp>
    </p:spTree>
    <p:extLst>
      <p:ext uri="{BB962C8B-B14F-4D97-AF65-F5344CB8AC3E}">
        <p14:creationId xmlns:p14="http://schemas.microsoft.com/office/powerpoint/2010/main" val="3390085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B88FD2-95CE-40B1-A433-B0D98B6A3C65}"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E3B8F-39BA-4E78-AF1B-0668E8C64022}" type="slidenum">
              <a:rPr lang="en-US" smtClean="0"/>
              <a:t>‹#›</a:t>
            </a:fld>
            <a:endParaRPr lang="en-US"/>
          </a:p>
        </p:txBody>
      </p:sp>
    </p:spTree>
    <p:extLst>
      <p:ext uri="{BB962C8B-B14F-4D97-AF65-F5344CB8AC3E}">
        <p14:creationId xmlns:p14="http://schemas.microsoft.com/office/powerpoint/2010/main" val="347701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B88FD2-95CE-40B1-A433-B0D98B6A3C65}"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E3B8F-39BA-4E78-AF1B-0668E8C64022}" type="slidenum">
              <a:rPr lang="en-US" smtClean="0"/>
              <a:t>‹#›</a:t>
            </a:fld>
            <a:endParaRPr lang="en-US"/>
          </a:p>
        </p:txBody>
      </p:sp>
    </p:spTree>
    <p:extLst>
      <p:ext uri="{BB962C8B-B14F-4D97-AF65-F5344CB8AC3E}">
        <p14:creationId xmlns:p14="http://schemas.microsoft.com/office/powerpoint/2010/main" val="267051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B88FD2-95CE-40B1-A433-B0D98B6A3C65}"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E3B8F-39BA-4E78-AF1B-0668E8C64022}" type="slidenum">
              <a:rPr lang="en-US" smtClean="0"/>
              <a:t>‹#›</a:t>
            </a:fld>
            <a:endParaRPr lang="en-US"/>
          </a:p>
        </p:txBody>
      </p:sp>
    </p:spTree>
    <p:extLst>
      <p:ext uri="{BB962C8B-B14F-4D97-AF65-F5344CB8AC3E}">
        <p14:creationId xmlns:p14="http://schemas.microsoft.com/office/powerpoint/2010/main" val="422186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88FD2-95CE-40B1-A433-B0D98B6A3C65}" type="datetimeFigureOut">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E3B8F-39BA-4E78-AF1B-0668E8C64022}" type="slidenum">
              <a:rPr lang="en-US" smtClean="0"/>
              <a:t>‹#›</a:t>
            </a:fld>
            <a:endParaRPr lang="en-US"/>
          </a:p>
        </p:txBody>
      </p:sp>
    </p:spTree>
    <p:extLst>
      <p:ext uri="{BB962C8B-B14F-4D97-AF65-F5344CB8AC3E}">
        <p14:creationId xmlns:p14="http://schemas.microsoft.com/office/powerpoint/2010/main" val="215945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4B88FD2-95CE-40B1-A433-B0D98B6A3C65}" type="datetimeFigureOut">
              <a:rPr lang="en-US" smtClean="0"/>
              <a:t>12/25/2021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CDBE3B8F-39BA-4E78-AF1B-0668E8C64022}"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199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4B88FD2-95CE-40B1-A433-B0D98B6A3C65}" type="datetimeFigureOut">
              <a:rPr lang="en-US" smtClean="0"/>
              <a:t>12/25/2021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CDBE3B8F-39BA-4E78-AF1B-0668E8C64022}"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860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4B88FD2-95CE-40B1-A433-B0D98B6A3C65}" type="datetimeFigureOut">
              <a:rPr lang="en-US" smtClean="0"/>
              <a:t>12/25/2021</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CDBE3B8F-39BA-4E78-AF1B-0668E8C64022}" type="slidenum">
              <a:rPr lang="en-US" smtClean="0"/>
              <a:t>‹#›</a:t>
            </a:fld>
            <a:endParaRPr lang="en-US"/>
          </a:p>
        </p:txBody>
      </p:sp>
    </p:spTree>
    <p:extLst>
      <p:ext uri="{BB962C8B-B14F-4D97-AF65-F5344CB8AC3E}">
        <p14:creationId xmlns:p14="http://schemas.microsoft.com/office/powerpoint/2010/main" val="28260318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BB07-2B16-43BF-8818-4199B16F1013}"/>
              </a:ext>
            </a:extLst>
          </p:cNvPr>
          <p:cNvSpPr>
            <a:spLocks noGrp="1"/>
          </p:cNvSpPr>
          <p:nvPr>
            <p:ph type="ctrTitle"/>
          </p:nvPr>
        </p:nvSpPr>
        <p:spPr/>
        <p:txBody>
          <a:bodyPr/>
          <a:lstStyle/>
          <a:p>
            <a:r>
              <a:rPr lang="en-US"/>
              <a:t>Statistical Inference</a:t>
            </a:r>
          </a:p>
        </p:txBody>
      </p:sp>
      <p:sp>
        <p:nvSpPr>
          <p:cNvPr id="3" name="Subtitle 2">
            <a:extLst>
              <a:ext uri="{FF2B5EF4-FFF2-40B4-BE49-F238E27FC236}">
                <a16:creationId xmlns:a16="http://schemas.microsoft.com/office/drawing/2014/main" id="{96A73D44-1A83-4A0C-8973-82D2D76B3789}"/>
              </a:ext>
            </a:extLst>
          </p:cNvPr>
          <p:cNvSpPr>
            <a:spLocks noGrp="1"/>
          </p:cNvSpPr>
          <p:nvPr>
            <p:ph type="subTitle" idx="1"/>
          </p:nvPr>
        </p:nvSpPr>
        <p:spPr/>
        <p:txBody>
          <a:bodyPr/>
          <a:lstStyle/>
          <a:p>
            <a:r>
              <a:rPr lang="en-US"/>
              <a:t>Lab 7</a:t>
            </a:r>
          </a:p>
        </p:txBody>
      </p:sp>
    </p:spTree>
    <p:extLst>
      <p:ext uri="{BB962C8B-B14F-4D97-AF65-F5344CB8AC3E}">
        <p14:creationId xmlns:p14="http://schemas.microsoft.com/office/powerpoint/2010/main" val="227039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A8FC-6056-4458-AD8B-C96BF3880E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6B2FBB-135D-4EA2-836D-9D5E72B75040}"/>
              </a:ext>
            </a:extLst>
          </p:cNvPr>
          <p:cNvSpPr>
            <a:spLocks noGrp="1"/>
          </p:cNvSpPr>
          <p:nvPr>
            <p:ph idx="1"/>
          </p:nvPr>
        </p:nvSpPr>
        <p:spPr/>
        <p:txBody>
          <a:bodyPr>
            <a:normAutofit/>
          </a:bodyPr>
          <a:lstStyle/>
          <a:p>
            <a:r>
              <a:rPr lang="en-US" sz="2400"/>
              <a:t>More Details of the model : </a:t>
            </a:r>
          </a:p>
          <a:p>
            <a:r>
              <a:rPr lang="en-US" sz="2400"/>
              <a:t># to get the coefficients and the attributes </a:t>
            </a:r>
          </a:p>
          <a:p>
            <a:r>
              <a:rPr lang="en-US" sz="2400"/>
              <a:t>&gt;attributes(fit) </a:t>
            </a:r>
          </a:p>
          <a:p>
            <a:r>
              <a:rPr lang="en-US" sz="2400"/>
              <a:t>$names [1] "coefficients" "residuals" "effects" "rank“ "</a:t>
            </a:r>
            <a:r>
              <a:rPr lang="en-US" sz="2400" err="1"/>
              <a:t>fitted.values</a:t>
            </a:r>
            <a:r>
              <a:rPr lang="en-US" sz="2400"/>
              <a:t>" "assign" [7] "</a:t>
            </a:r>
            <a:r>
              <a:rPr lang="en-US" sz="2400" err="1"/>
              <a:t>qr</a:t>
            </a:r>
            <a:r>
              <a:rPr lang="en-US" sz="2400"/>
              <a:t>" "</a:t>
            </a:r>
            <a:r>
              <a:rPr lang="en-US" sz="2400" err="1"/>
              <a:t>df.residual</a:t>
            </a:r>
            <a:r>
              <a:rPr lang="en-US" sz="2400"/>
              <a:t>" "</a:t>
            </a:r>
            <a:r>
              <a:rPr lang="en-US" sz="2400" err="1"/>
              <a:t>xlevels</a:t>
            </a:r>
            <a:r>
              <a:rPr lang="en-US" sz="2400"/>
              <a:t>" "call" "terms" "model"</a:t>
            </a:r>
          </a:p>
        </p:txBody>
      </p:sp>
    </p:spTree>
    <p:extLst>
      <p:ext uri="{BB962C8B-B14F-4D97-AF65-F5344CB8AC3E}">
        <p14:creationId xmlns:p14="http://schemas.microsoft.com/office/powerpoint/2010/main" val="1106696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9AD0-7078-40AA-BF37-D84D644F1E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E1E5D9-27B8-456D-915B-B94CCCC8CEED}"/>
              </a:ext>
            </a:extLst>
          </p:cNvPr>
          <p:cNvSpPr>
            <a:spLocks noGrp="1"/>
          </p:cNvSpPr>
          <p:nvPr>
            <p:ph idx="1"/>
          </p:nvPr>
        </p:nvSpPr>
        <p:spPr/>
        <p:txBody>
          <a:bodyPr>
            <a:normAutofit/>
          </a:bodyPr>
          <a:lstStyle/>
          <a:p>
            <a:r>
              <a:rPr lang="en-US" sz="2400"/>
              <a:t>#to get coefficients of the function </a:t>
            </a:r>
          </a:p>
          <a:p>
            <a:r>
              <a:rPr lang="en-US" sz="2400"/>
              <a:t>&gt;</a:t>
            </a:r>
            <a:r>
              <a:rPr lang="en-US" sz="2400" err="1"/>
              <a:t>fit$coefficients</a:t>
            </a:r>
            <a:r>
              <a:rPr lang="en-US" sz="2400"/>
              <a:t> </a:t>
            </a:r>
          </a:p>
          <a:p>
            <a:r>
              <a:rPr lang="en-US" sz="2400"/>
              <a:t>(Intercept) year quarter -7644.487500 3.887500 1.166667 </a:t>
            </a:r>
          </a:p>
          <a:p>
            <a:r>
              <a:rPr lang="en-US" sz="2400"/>
              <a:t>&gt;residuals(fit) </a:t>
            </a:r>
          </a:p>
          <a:p>
            <a:r>
              <a:rPr lang="en-US" sz="2400"/>
              <a:t># to get the differences between observed values and fitted values</a:t>
            </a:r>
          </a:p>
        </p:txBody>
      </p:sp>
    </p:spTree>
    <p:extLst>
      <p:ext uri="{BB962C8B-B14F-4D97-AF65-F5344CB8AC3E}">
        <p14:creationId xmlns:p14="http://schemas.microsoft.com/office/powerpoint/2010/main" val="277472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AAC7-1D97-446E-9613-DB2E3EE3A4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F918A7-13A1-431A-B36C-47AA4A8C8E5C}"/>
              </a:ext>
            </a:extLst>
          </p:cNvPr>
          <p:cNvSpPr>
            <a:spLocks noGrp="1"/>
          </p:cNvSpPr>
          <p:nvPr>
            <p:ph idx="1"/>
          </p:nvPr>
        </p:nvSpPr>
        <p:spPr/>
        <p:txBody>
          <a:bodyPr>
            <a:normAutofit/>
          </a:bodyPr>
          <a:lstStyle/>
          <a:p>
            <a:r>
              <a:rPr lang="en-US" sz="2400"/>
              <a:t>Then Check the correlation between CPI and the other variables, year and quarter</a:t>
            </a:r>
          </a:p>
          <a:p>
            <a:r>
              <a:rPr lang="en-US" sz="2400"/>
              <a:t> &gt;</a:t>
            </a:r>
            <a:r>
              <a:rPr lang="en-US" sz="2400" err="1"/>
              <a:t>cor</a:t>
            </a:r>
            <a:r>
              <a:rPr lang="en-US" sz="2400"/>
              <a:t>(</a:t>
            </a:r>
            <a:r>
              <a:rPr lang="en-US" sz="2400" err="1"/>
              <a:t>year,cpi</a:t>
            </a:r>
            <a:r>
              <a:rPr lang="en-US" sz="2400"/>
              <a:t>) </a:t>
            </a:r>
          </a:p>
          <a:p>
            <a:r>
              <a:rPr lang="en-US" sz="2400"/>
              <a:t>0.9096316 </a:t>
            </a:r>
          </a:p>
          <a:p>
            <a:r>
              <a:rPr lang="en-US" sz="2400"/>
              <a:t>&gt;</a:t>
            </a:r>
            <a:r>
              <a:rPr lang="en-US" sz="2400" err="1"/>
              <a:t>cor</a:t>
            </a:r>
            <a:r>
              <a:rPr lang="en-US" sz="2400"/>
              <a:t>(</a:t>
            </a:r>
            <a:r>
              <a:rPr lang="en-US" sz="2400" err="1"/>
              <a:t>quarter,cpi</a:t>
            </a:r>
            <a:r>
              <a:rPr lang="en-US" sz="2400"/>
              <a:t>) </a:t>
            </a:r>
          </a:p>
          <a:p>
            <a:r>
              <a:rPr lang="en-US" sz="2400"/>
              <a:t>0.3738028</a:t>
            </a:r>
          </a:p>
        </p:txBody>
      </p:sp>
    </p:spTree>
    <p:extLst>
      <p:ext uri="{BB962C8B-B14F-4D97-AF65-F5344CB8AC3E}">
        <p14:creationId xmlns:p14="http://schemas.microsoft.com/office/powerpoint/2010/main" val="112706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D400-7866-46DB-BF6D-A57A0F920F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82B81B-2892-4E43-8496-5DB04950739F}"/>
              </a:ext>
            </a:extLst>
          </p:cNvPr>
          <p:cNvSpPr>
            <a:spLocks noGrp="1"/>
          </p:cNvSpPr>
          <p:nvPr>
            <p:ph idx="1"/>
          </p:nvPr>
        </p:nvSpPr>
        <p:spPr/>
        <p:txBody>
          <a:bodyPr>
            <a:normAutofit/>
          </a:bodyPr>
          <a:lstStyle/>
          <a:p>
            <a:r>
              <a:rPr lang="en-US" sz="2400"/>
              <a:t>If we want to get the CPIs in 2011 we can do one of the following : </a:t>
            </a:r>
          </a:p>
          <a:p>
            <a:r>
              <a:rPr lang="en-US" sz="2400"/>
              <a:t>1]Use the fit function: </a:t>
            </a:r>
          </a:p>
          <a:p>
            <a:r>
              <a:rPr lang="en-US" sz="2400"/>
              <a:t>&gt;cpi2011 &lt;- </a:t>
            </a:r>
            <a:r>
              <a:rPr lang="en-US" sz="2400" err="1"/>
              <a:t>fit$coefficients</a:t>
            </a:r>
            <a:r>
              <a:rPr lang="en-US" sz="2400"/>
              <a:t>[1] + </a:t>
            </a:r>
            <a:r>
              <a:rPr lang="en-US" sz="2400" err="1"/>
              <a:t>fit$coefficients</a:t>
            </a:r>
            <a:r>
              <a:rPr lang="en-US" sz="2400"/>
              <a:t>[2]*2011 + </a:t>
            </a:r>
            <a:r>
              <a:rPr lang="en-US" sz="2400" err="1"/>
              <a:t>fit$coefficients</a:t>
            </a:r>
            <a:r>
              <a:rPr lang="en-US" sz="2400"/>
              <a:t>[3]*(1:4) </a:t>
            </a:r>
          </a:p>
          <a:p>
            <a:r>
              <a:rPr lang="en-US" sz="2400"/>
              <a:t>&gt;cpi2011 </a:t>
            </a:r>
          </a:p>
          <a:p>
            <a:r>
              <a:rPr lang="en-US" sz="2400"/>
              <a:t>[1] 174.4417 175.6083 176.7750 177.9417</a:t>
            </a:r>
          </a:p>
        </p:txBody>
      </p:sp>
    </p:spTree>
    <p:extLst>
      <p:ext uri="{BB962C8B-B14F-4D97-AF65-F5344CB8AC3E}">
        <p14:creationId xmlns:p14="http://schemas.microsoft.com/office/powerpoint/2010/main" val="211022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638D5-E359-4C1C-A081-1073FF17A0BD}"/>
              </a:ext>
            </a:extLst>
          </p:cNvPr>
          <p:cNvSpPr>
            <a:spLocks noGrp="1"/>
          </p:cNvSpPr>
          <p:nvPr>
            <p:ph idx="1"/>
          </p:nvPr>
        </p:nvSpPr>
        <p:spPr>
          <a:xfrm>
            <a:off x="825623" y="763480"/>
            <a:ext cx="10299577" cy="5271560"/>
          </a:xfrm>
        </p:spPr>
        <p:txBody>
          <a:bodyPr>
            <a:normAutofit lnSpcReduction="10000"/>
          </a:bodyPr>
          <a:lstStyle/>
          <a:p>
            <a:r>
              <a:rPr lang="en-US" sz="2400"/>
              <a:t>&gt;year &lt;- rep(2008:2010, each=4) </a:t>
            </a:r>
          </a:p>
          <a:p>
            <a:r>
              <a:rPr lang="en-US" sz="2400"/>
              <a:t>&gt;quarter &lt;- rep(1:4, 3) </a:t>
            </a:r>
          </a:p>
          <a:p>
            <a:r>
              <a:rPr lang="en-US" sz="2400"/>
              <a:t>&gt;cpi &lt;- c(162.2, 164.6, 166.5, 166.0, 166.2, 167.0, 168.6, 169.5,171.0, 172.1, 173.3, 174.0)</a:t>
            </a:r>
          </a:p>
          <a:p>
            <a:r>
              <a:rPr lang="en-US" sz="2400"/>
              <a:t>&gt;plot(cpi, </a:t>
            </a:r>
            <a:r>
              <a:rPr lang="en-US" sz="2400" err="1"/>
              <a:t>xaxt</a:t>
            </a:r>
            <a:r>
              <a:rPr lang="en-US" sz="2400"/>
              <a:t>="n", </a:t>
            </a:r>
            <a:r>
              <a:rPr lang="en-US" sz="2400" err="1"/>
              <a:t>ylab</a:t>
            </a:r>
            <a:r>
              <a:rPr lang="en-US" sz="2400"/>
              <a:t>="CPI", </a:t>
            </a:r>
            <a:r>
              <a:rPr lang="en-US" sz="2400" err="1"/>
              <a:t>xlab</a:t>
            </a:r>
            <a:r>
              <a:rPr lang="en-US" sz="2400"/>
              <a:t>="") </a:t>
            </a:r>
          </a:p>
          <a:p>
            <a:r>
              <a:rPr lang="en-US" sz="2400"/>
              <a:t>&gt;axis(1,labels=paste(year, quarter, </a:t>
            </a:r>
            <a:r>
              <a:rPr lang="en-US" sz="2400" err="1"/>
              <a:t>sep</a:t>
            </a:r>
            <a:r>
              <a:rPr lang="en-US" sz="2400"/>
              <a:t>="Q"), at=1:12, las=3) </a:t>
            </a:r>
          </a:p>
          <a:p>
            <a:r>
              <a:rPr lang="en-US" sz="2400"/>
              <a:t>&gt;fit &lt;- </a:t>
            </a:r>
            <a:r>
              <a:rPr lang="en-US" sz="2400" err="1"/>
              <a:t>lm</a:t>
            </a:r>
            <a:r>
              <a:rPr lang="en-US" sz="2400"/>
              <a:t>(cpi ~ year + quarter) </a:t>
            </a:r>
          </a:p>
          <a:p>
            <a:r>
              <a:rPr lang="en-US" sz="2400"/>
              <a:t>&gt;fit </a:t>
            </a:r>
          </a:p>
          <a:p>
            <a:r>
              <a:rPr lang="en-US" sz="2400"/>
              <a:t>&gt;</a:t>
            </a:r>
            <a:r>
              <a:rPr lang="en-US" sz="2400" err="1"/>
              <a:t>cor</a:t>
            </a:r>
            <a:r>
              <a:rPr lang="en-US" sz="2400"/>
              <a:t>(</a:t>
            </a:r>
            <a:r>
              <a:rPr lang="en-US" sz="2400" err="1"/>
              <a:t>year,cpi</a:t>
            </a:r>
            <a:r>
              <a:rPr lang="en-US" sz="2400"/>
              <a:t>) 0.9096316 </a:t>
            </a:r>
          </a:p>
          <a:p>
            <a:r>
              <a:rPr lang="en-US" sz="2400"/>
              <a:t>&gt;</a:t>
            </a:r>
            <a:r>
              <a:rPr lang="en-US" sz="2400" err="1"/>
              <a:t>cor</a:t>
            </a:r>
            <a:r>
              <a:rPr lang="en-US" sz="2400"/>
              <a:t>(</a:t>
            </a:r>
            <a:r>
              <a:rPr lang="en-US" sz="2400" err="1"/>
              <a:t>quarter,cpi</a:t>
            </a:r>
            <a:r>
              <a:rPr lang="en-US" sz="2400"/>
              <a:t>) 0.3738028 </a:t>
            </a:r>
          </a:p>
          <a:p>
            <a:r>
              <a:rPr lang="en-US" sz="2400"/>
              <a:t>cpi2011 &lt;- </a:t>
            </a:r>
            <a:r>
              <a:rPr lang="en-US" sz="2400" err="1"/>
              <a:t>fit$coefficients</a:t>
            </a:r>
            <a:r>
              <a:rPr lang="en-US" sz="2400"/>
              <a:t>[1] + </a:t>
            </a:r>
            <a:r>
              <a:rPr lang="en-US" sz="2400" err="1"/>
              <a:t>fit$coefficients</a:t>
            </a:r>
            <a:r>
              <a:rPr lang="en-US" sz="2400"/>
              <a:t>[2]*2011 + </a:t>
            </a:r>
            <a:r>
              <a:rPr lang="en-US" sz="2400" err="1"/>
              <a:t>fit$coefficients</a:t>
            </a:r>
            <a:r>
              <a:rPr lang="en-US" sz="2400"/>
              <a:t>[3]*(1:4)</a:t>
            </a:r>
          </a:p>
        </p:txBody>
      </p:sp>
    </p:spTree>
    <p:extLst>
      <p:ext uri="{BB962C8B-B14F-4D97-AF65-F5344CB8AC3E}">
        <p14:creationId xmlns:p14="http://schemas.microsoft.com/office/powerpoint/2010/main" val="332382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EAEA70-C3F9-4075-AE91-924FCAF2AF1D}"/>
              </a:ext>
            </a:extLst>
          </p:cNvPr>
          <p:cNvSpPr>
            <a:spLocks noGrp="1"/>
          </p:cNvSpPr>
          <p:nvPr>
            <p:ph idx="1"/>
          </p:nvPr>
        </p:nvSpPr>
        <p:spPr>
          <a:xfrm>
            <a:off x="852256" y="1162975"/>
            <a:ext cx="10272944" cy="4872065"/>
          </a:xfrm>
        </p:spPr>
        <p:txBody>
          <a:bodyPr vert="horz" lIns="91440" tIns="45720" rIns="91440" bIns="45720" rtlCol="0" anchor="t">
            <a:normAutofit/>
          </a:bodyPr>
          <a:lstStyle/>
          <a:p>
            <a:r>
              <a:rPr lang="en-US" sz="2400" dirty="0"/>
              <a:t>2] Use the predict function : </a:t>
            </a:r>
            <a:endParaRPr lang="en-US" sz="2400"/>
          </a:p>
          <a:p>
            <a:r>
              <a:rPr lang="en-US" sz="2400" dirty="0"/>
              <a:t>&gt; data2011 &lt;- </a:t>
            </a:r>
            <a:r>
              <a:rPr lang="en-US" sz="2400" dirty="0" err="1"/>
              <a:t>data.frame</a:t>
            </a:r>
            <a:r>
              <a:rPr lang="en-US" sz="2400" dirty="0"/>
              <a:t>(year=2011, quarter=1:4) </a:t>
            </a:r>
          </a:p>
          <a:p>
            <a:pPr>
              <a:buClr>
                <a:srgbClr val="262626"/>
              </a:buClr>
            </a:pPr>
            <a:r>
              <a:rPr lang="en-US" sz="2400" dirty="0"/>
              <a:t>&gt; cpi2011 &lt;- predict(fit, </a:t>
            </a:r>
            <a:r>
              <a:rPr lang="en-US" sz="2400" dirty="0" err="1"/>
              <a:t>newdata</a:t>
            </a:r>
            <a:r>
              <a:rPr lang="en-US" sz="2400" dirty="0"/>
              <a:t>=data2011) </a:t>
            </a:r>
            <a:endParaRPr lang="en-US"/>
          </a:p>
          <a:p>
            <a:r>
              <a:rPr lang="en-US" sz="2400" dirty="0"/>
              <a:t>#Predict(Object , new data set to be added) </a:t>
            </a:r>
          </a:p>
          <a:p>
            <a:r>
              <a:rPr lang="en-US" sz="2400" dirty="0"/>
              <a:t>&gt; style &lt;- c(rep(1,12), rep(2,4)) </a:t>
            </a:r>
          </a:p>
          <a:p>
            <a:r>
              <a:rPr lang="en-US" sz="2400" dirty="0"/>
              <a:t>#repeat 1 (12) times and 2 (4) times </a:t>
            </a:r>
          </a:p>
          <a:p>
            <a:r>
              <a:rPr lang="en-US" sz="2400" dirty="0"/>
              <a:t>&gt; plot(c(cpi, cpi2011), </a:t>
            </a:r>
            <a:r>
              <a:rPr lang="en-US" sz="2400" dirty="0" err="1"/>
              <a:t>xaxt</a:t>
            </a:r>
            <a:r>
              <a:rPr lang="en-US" sz="2400" dirty="0"/>
              <a:t>="n", </a:t>
            </a:r>
            <a:r>
              <a:rPr lang="en-US" sz="2400" dirty="0" err="1"/>
              <a:t>ylab</a:t>
            </a:r>
            <a:r>
              <a:rPr lang="en-US" sz="2400" dirty="0"/>
              <a:t>="CPI", </a:t>
            </a:r>
            <a:r>
              <a:rPr lang="en-US" sz="2400" dirty="0" err="1"/>
              <a:t>xlab</a:t>
            </a:r>
            <a:r>
              <a:rPr lang="en-US" sz="2400" dirty="0"/>
              <a:t>="", </a:t>
            </a:r>
            <a:r>
              <a:rPr lang="en-US" sz="2400" dirty="0" err="1"/>
              <a:t>pch</a:t>
            </a:r>
            <a:r>
              <a:rPr lang="en-US" sz="2400" dirty="0"/>
              <a:t>=style, col=style) </a:t>
            </a:r>
          </a:p>
          <a:p>
            <a:r>
              <a:rPr lang="en-US" sz="2400" dirty="0"/>
              <a:t>&gt; axis(1, at=1:16, las=3, labels=c(paste(</a:t>
            </a:r>
            <a:r>
              <a:rPr lang="en-US" sz="2400" dirty="0" err="1"/>
              <a:t>year,quarter,sep</a:t>
            </a:r>
            <a:r>
              <a:rPr lang="en-US" sz="2400" dirty="0"/>
              <a:t>="Q"), "2011Q1", "2011Q2", "2011Q3", "2011Q4")</a:t>
            </a:r>
          </a:p>
        </p:txBody>
      </p:sp>
      <p:sp>
        <p:nvSpPr>
          <p:cNvPr id="2" name="TextBox 1">
            <a:extLst>
              <a:ext uri="{FF2B5EF4-FFF2-40B4-BE49-F238E27FC236}">
                <a16:creationId xmlns:a16="http://schemas.microsoft.com/office/drawing/2014/main" id="{AFD27B0D-D2A2-4525-B5E1-2CF3F3EC2F94}"/>
              </a:ext>
            </a:extLst>
          </p:cNvPr>
          <p:cNvSpPr txBox="1"/>
          <p:nvPr/>
        </p:nvSpPr>
        <p:spPr>
          <a:xfrm>
            <a:off x="4682066" y="4148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248305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F886-F84D-465B-A460-8A6D110B495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A332BD9-B0F7-4CAD-966F-C9E5B2CC4F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1738" y="2103438"/>
            <a:ext cx="7068523" cy="3932237"/>
          </a:xfrm>
        </p:spPr>
      </p:pic>
    </p:spTree>
    <p:extLst>
      <p:ext uri="{BB962C8B-B14F-4D97-AF65-F5344CB8AC3E}">
        <p14:creationId xmlns:p14="http://schemas.microsoft.com/office/powerpoint/2010/main" val="287476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FE76-3484-43BE-BF85-53B20AE5A5C2}"/>
              </a:ext>
            </a:extLst>
          </p:cNvPr>
          <p:cNvSpPr>
            <a:spLocks noGrp="1"/>
          </p:cNvSpPr>
          <p:nvPr>
            <p:ph type="title"/>
          </p:nvPr>
        </p:nvSpPr>
        <p:spPr/>
        <p:txBody>
          <a:bodyPr/>
          <a:lstStyle/>
          <a:p>
            <a:r>
              <a:rPr lang="en-US"/>
              <a:t>Logistic Regression</a:t>
            </a:r>
          </a:p>
        </p:txBody>
      </p:sp>
      <p:sp>
        <p:nvSpPr>
          <p:cNvPr id="3" name="Content Placeholder 2">
            <a:extLst>
              <a:ext uri="{FF2B5EF4-FFF2-40B4-BE49-F238E27FC236}">
                <a16:creationId xmlns:a16="http://schemas.microsoft.com/office/drawing/2014/main" id="{8BE40B9A-7145-4C87-8437-8B66CDCE0179}"/>
              </a:ext>
            </a:extLst>
          </p:cNvPr>
          <p:cNvSpPr>
            <a:spLocks noGrp="1"/>
          </p:cNvSpPr>
          <p:nvPr>
            <p:ph idx="1"/>
          </p:nvPr>
        </p:nvSpPr>
        <p:spPr/>
        <p:txBody>
          <a:bodyPr>
            <a:normAutofit/>
          </a:bodyPr>
          <a:lstStyle/>
          <a:p>
            <a:r>
              <a:rPr lang="en-US" sz="2000"/>
              <a:t>• Logistic regression is used to predict the probability of occurrence of an event by fitting data to a logistic curve. A logistic regression model is built as the following equation: </a:t>
            </a:r>
          </a:p>
          <a:p>
            <a:r>
              <a:rPr lang="en-US" sz="2000"/>
              <a:t>logit(y) = c0 + c1x1 + c2x2 + ……+ </a:t>
            </a:r>
            <a:r>
              <a:rPr lang="en-US" sz="2000" err="1"/>
              <a:t>ckxk</a:t>
            </a:r>
            <a:r>
              <a:rPr lang="en-US" sz="2000"/>
              <a:t>; </a:t>
            </a:r>
          </a:p>
          <a:p>
            <a:r>
              <a:rPr lang="en-US" sz="2000"/>
              <a:t>• Logistic Regression, also known as Logit, is typically used in models where the dependent variables have a binary outcome (True/False, which is coded with 1/0). </a:t>
            </a:r>
          </a:p>
          <a:p>
            <a:r>
              <a:rPr lang="en-US" sz="2000"/>
              <a:t>• You model the log odds of the outcome as a linear combination of predictor variables</a:t>
            </a:r>
          </a:p>
        </p:txBody>
      </p:sp>
    </p:spTree>
    <p:extLst>
      <p:ext uri="{BB962C8B-B14F-4D97-AF65-F5344CB8AC3E}">
        <p14:creationId xmlns:p14="http://schemas.microsoft.com/office/powerpoint/2010/main" val="23125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2F6B-E6B4-4763-9343-660F54AC03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6C88D8-9A9E-4145-B35D-959B06D5C57A}"/>
              </a:ext>
            </a:extLst>
          </p:cNvPr>
          <p:cNvSpPr>
            <a:spLocks noGrp="1"/>
          </p:cNvSpPr>
          <p:nvPr>
            <p:ph idx="1"/>
          </p:nvPr>
        </p:nvSpPr>
        <p:spPr/>
        <p:txBody>
          <a:bodyPr>
            <a:normAutofit/>
          </a:bodyPr>
          <a:lstStyle/>
          <a:p>
            <a:r>
              <a:rPr lang="en-US" sz="2400"/>
              <a:t>Example : </a:t>
            </a:r>
          </a:p>
          <a:p>
            <a:r>
              <a:rPr lang="en-US" sz="2400"/>
              <a:t>A researcher is interested in how variables, such as GRE (Graduate Record Exam scores), GPA (grade point average) and prestige of the undergraduate institution, effect admission into graduate school. The response variable, admit/don't admit, is a binary variable.</a:t>
            </a:r>
          </a:p>
        </p:txBody>
      </p:sp>
    </p:spTree>
    <p:extLst>
      <p:ext uri="{BB962C8B-B14F-4D97-AF65-F5344CB8AC3E}">
        <p14:creationId xmlns:p14="http://schemas.microsoft.com/office/powerpoint/2010/main" val="2287026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03A9-3688-4EBE-A292-1E7B61612E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4538E9-CFA7-4F3E-9763-F6446DACA3E3}"/>
              </a:ext>
            </a:extLst>
          </p:cNvPr>
          <p:cNvSpPr>
            <a:spLocks noGrp="1"/>
          </p:cNvSpPr>
          <p:nvPr>
            <p:ph idx="1"/>
          </p:nvPr>
        </p:nvSpPr>
        <p:spPr/>
        <p:txBody>
          <a:bodyPr/>
          <a:lstStyle/>
          <a:p>
            <a:r>
              <a:rPr lang="en-US"/>
              <a:t>1] check the description of the data : &gt;</a:t>
            </a:r>
            <a:r>
              <a:rPr lang="en-US" err="1"/>
              <a:t>mydata</a:t>
            </a:r>
            <a:r>
              <a:rPr lang="en-US"/>
              <a:t> &lt;- read.csv("D:/College/Courses/2016/Second term/binary.csv") &gt;Head(</a:t>
            </a:r>
            <a:r>
              <a:rPr lang="en-US" err="1"/>
              <a:t>mydata</a:t>
            </a:r>
            <a:endParaRPr lang="en-US"/>
          </a:p>
        </p:txBody>
      </p:sp>
      <p:pic>
        <p:nvPicPr>
          <p:cNvPr id="5" name="Picture 4">
            <a:extLst>
              <a:ext uri="{FF2B5EF4-FFF2-40B4-BE49-F238E27FC236}">
                <a16:creationId xmlns:a16="http://schemas.microsoft.com/office/drawing/2014/main" id="{CE2E24D4-DA42-4425-8092-62A1F92B6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347" y="3289072"/>
            <a:ext cx="6698560" cy="2926334"/>
          </a:xfrm>
          <a:prstGeom prst="rect">
            <a:avLst/>
          </a:prstGeom>
        </p:spPr>
      </p:pic>
    </p:spTree>
    <p:extLst>
      <p:ext uri="{BB962C8B-B14F-4D97-AF65-F5344CB8AC3E}">
        <p14:creationId xmlns:p14="http://schemas.microsoft.com/office/powerpoint/2010/main" val="337875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8FE7-3D30-4547-9F3C-8BE607E76C88}"/>
              </a:ext>
            </a:extLst>
          </p:cNvPr>
          <p:cNvSpPr>
            <a:spLocks noGrp="1"/>
          </p:cNvSpPr>
          <p:nvPr>
            <p:ph type="title"/>
          </p:nvPr>
        </p:nvSpPr>
        <p:spPr/>
        <p:txBody>
          <a:bodyPr/>
          <a:lstStyle/>
          <a:p>
            <a:r>
              <a:rPr lang="en-US"/>
              <a:t>Regression Models</a:t>
            </a:r>
          </a:p>
        </p:txBody>
      </p:sp>
      <p:sp>
        <p:nvSpPr>
          <p:cNvPr id="3" name="Content Placeholder 2">
            <a:extLst>
              <a:ext uri="{FF2B5EF4-FFF2-40B4-BE49-F238E27FC236}">
                <a16:creationId xmlns:a16="http://schemas.microsoft.com/office/drawing/2014/main" id="{EA9C0FC1-2E57-4C98-A8DF-60829467104F}"/>
              </a:ext>
            </a:extLst>
          </p:cNvPr>
          <p:cNvSpPr>
            <a:spLocks noGrp="1"/>
          </p:cNvSpPr>
          <p:nvPr>
            <p:ph idx="1"/>
          </p:nvPr>
        </p:nvSpPr>
        <p:spPr/>
        <p:txBody>
          <a:bodyPr>
            <a:normAutofit/>
          </a:bodyPr>
          <a:lstStyle/>
          <a:p>
            <a:pPr marL="0" indent="0">
              <a:buNone/>
            </a:pPr>
            <a:r>
              <a:rPr lang="en-US" sz="3200"/>
              <a:t>Agenda </a:t>
            </a:r>
          </a:p>
          <a:p>
            <a:r>
              <a:rPr lang="en-US" sz="3200"/>
              <a:t>• Linear Regression </a:t>
            </a:r>
          </a:p>
          <a:p>
            <a:r>
              <a:rPr lang="en-US" sz="3200"/>
              <a:t>• Logistic Regression</a:t>
            </a:r>
          </a:p>
          <a:p>
            <a:r>
              <a:rPr lang="en-US" sz="3200"/>
              <a:t>• Multiple Regression</a:t>
            </a:r>
          </a:p>
        </p:txBody>
      </p:sp>
    </p:spTree>
    <p:extLst>
      <p:ext uri="{BB962C8B-B14F-4D97-AF65-F5344CB8AC3E}">
        <p14:creationId xmlns:p14="http://schemas.microsoft.com/office/powerpoint/2010/main" val="3021226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B3C7-E522-4CAB-A2E2-8F9F8BEBE6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1175FC-1C54-4541-803C-AFAD607A8FC2}"/>
              </a:ext>
            </a:extLst>
          </p:cNvPr>
          <p:cNvSpPr>
            <a:spLocks noGrp="1"/>
          </p:cNvSpPr>
          <p:nvPr>
            <p:ph idx="1"/>
          </p:nvPr>
        </p:nvSpPr>
        <p:spPr/>
        <p:txBody>
          <a:bodyPr>
            <a:normAutofit/>
          </a:bodyPr>
          <a:lstStyle/>
          <a:p>
            <a:r>
              <a:rPr lang="en-US" sz="2400"/>
              <a:t>&gt;summary(</a:t>
            </a:r>
            <a:r>
              <a:rPr lang="en-US" sz="2400" err="1"/>
              <a:t>mydata</a:t>
            </a:r>
            <a:r>
              <a:rPr lang="en-US" sz="2400"/>
              <a:t>) </a:t>
            </a:r>
          </a:p>
          <a:p>
            <a:r>
              <a:rPr lang="en-US" sz="2400"/>
              <a:t>&gt;</a:t>
            </a:r>
            <a:r>
              <a:rPr lang="en-US" sz="2400" err="1"/>
              <a:t>sapply</a:t>
            </a:r>
            <a:r>
              <a:rPr lang="en-US" sz="2400"/>
              <a:t>(</a:t>
            </a:r>
            <a:r>
              <a:rPr lang="en-US" sz="2400" err="1"/>
              <a:t>mydata,sd</a:t>
            </a:r>
            <a:r>
              <a:rPr lang="en-US" sz="2400"/>
              <a:t>) </a:t>
            </a:r>
          </a:p>
          <a:p>
            <a:r>
              <a:rPr lang="en-US" sz="2400"/>
              <a:t>#Apply standard deviation on the dataset </a:t>
            </a:r>
          </a:p>
          <a:p>
            <a:r>
              <a:rPr lang="en-US" sz="2400"/>
              <a:t>&gt;</a:t>
            </a:r>
            <a:r>
              <a:rPr lang="en-US" sz="2400" err="1"/>
              <a:t>mydata$rank</a:t>
            </a:r>
            <a:r>
              <a:rPr lang="en-US" sz="2400"/>
              <a:t>&lt;- factor(</a:t>
            </a:r>
            <a:r>
              <a:rPr lang="en-US" sz="2400" err="1"/>
              <a:t>mydata$rank</a:t>
            </a:r>
            <a:r>
              <a:rPr lang="en-US" sz="2400"/>
              <a:t>) </a:t>
            </a:r>
          </a:p>
          <a:p>
            <a:r>
              <a:rPr lang="en-US" sz="2400"/>
              <a:t>#we convert rank to a factor to indicate that rank should be treated as a categorical variable. </a:t>
            </a:r>
          </a:p>
          <a:p>
            <a:r>
              <a:rPr lang="en-US" sz="2400"/>
              <a:t>&gt;</a:t>
            </a:r>
            <a:r>
              <a:rPr lang="en-US" sz="2400" err="1"/>
              <a:t>mylogit</a:t>
            </a:r>
            <a:r>
              <a:rPr lang="en-US" sz="2400"/>
              <a:t>&lt;-</a:t>
            </a:r>
            <a:r>
              <a:rPr lang="en-US" sz="2400" err="1"/>
              <a:t>glm</a:t>
            </a:r>
            <a:r>
              <a:rPr lang="en-US" sz="2400"/>
              <a:t>(admit~ </a:t>
            </a:r>
            <a:r>
              <a:rPr lang="en-US" sz="2400" err="1"/>
              <a:t>gre+gpa+rank</a:t>
            </a:r>
            <a:r>
              <a:rPr lang="en-US" sz="2400"/>
              <a:t> , data=</a:t>
            </a:r>
            <a:r>
              <a:rPr lang="en-US" sz="2400" err="1"/>
              <a:t>mydata</a:t>
            </a:r>
            <a:r>
              <a:rPr lang="en-US" sz="2400"/>
              <a:t>) </a:t>
            </a:r>
          </a:p>
          <a:p>
            <a:r>
              <a:rPr lang="en-US" sz="2400"/>
              <a:t>&gt;Summary(</a:t>
            </a:r>
            <a:r>
              <a:rPr lang="en-US" sz="2400" err="1"/>
              <a:t>mylogit</a:t>
            </a:r>
            <a:r>
              <a:rPr lang="en-US" sz="2400"/>
              <a:t> )</a:t>
            </a:r>
          </a:p>
        </p:txBody>
      </p:sp>
    </p:spTree>
    <p:extLst>
      <p:ext uri="{BB962C8B-B14F-4D97-AF65-F5344CB8AC3E}">
        <p14:creationId xmlns:p14="http://schemas.microsoft.com/office/powerpoint/2010/main" val="4196448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11CA-4332-47EC-A24F-740B8344DBA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02B9FC6-E5C2-4F9C-8631-0426B85581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4563" y="2103438"/>
            <a:ext cx="8182874" cy="3932237"/>
          </a:xfrm>
        </p:spPr>
      </p:pic>
    </p:spTree>
    <p:extLst>
      <p:ext uri="{BB962C8B-B14F-4D97-AF65-F5344CB8AC3E}">
        <p14:creationId xmlns:p14="http://schemas.microsoft.com/office/powerpoint/2010/main" val="8059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A44C-530D-419E-8EEE-DABCF41509AB}"/>
              </a:ext>
            </a:extLst>
          </p:cNvPr>
          <p:cNvSpPr>
            <a:spLocks noGrp="1"/>
          </p:cNvSpPr>
          <p:nvPr>
            <p:ph type="title"/>
          </p:nvPr>
        </p:nvSpPr>
        <p:spPr/>
        <p:txBody>
          <a:bodyPr>
            <a:normAutofit fontScale="90000"/>
          </a:bodyPr>
          <a:lstStyle/>
          <a:p>
            <a:r>
              <a:rPr lang="en-US"/>
              <a:t>Predict the acceptance of a certain student</a:t>
            </a:r>
          </a:p>
        </p:txBody>
      </p:sp>
      <p:sp>
        <p:nvSpPr>
          <p:cNvPr id="3" name="Content Placeholder 2">
            <a:extLst>
              <a:ext uri="{FF2B5EF4-FFF2-40B4-BE49-F238E27FC236}">
                <a16:creationId xmlns:a16="http://schemas.microsoft.com/office/drawing/2014/main" id="{28B1BB95-14CF-41FE-A034-25C6DD0A4EA3}"/>
              </a:ext>
            </a:extLst>
          </p:cNvPr>
          <p:cNvSpPr>
            <a:spLocks noGrp="1"/>
          </p:cNvSpPr>
          <p:nvPr>
            <p:ph idx="1"/>
          </p:nvPr>
        </p:nvSpPr>
        <p:spPr/>
        <p:txBody>
          <a:bodyPr>
            <a:normAutofit/>
          </a:bodyPr>
          <a:lstStyle/>
          <a:p>
            <a:r>
              <a:rPr lang="en-US" sz="2400"/>
              <a:t>• If we want to get the probability of admission of a student with the below criteria : </a:t>
            </a:r>
          </a:p>
          <a:p>
            <a:r>
              <a:rPr lang="en-US" sz="2400"/>
              <a:t>• </a:t>
            </a:r>
            <a:r>
              <a:rPr lang="en-US" sz="2400" err="1"/>
              <a:t>Gre</a:t>
            </a:r>
            <a:r>
              <a:rPr lang="en-US" sz="2400"/>
              <a:t> : 800 and GPA=4 and rank=1 </a:t>
            </a:r>
          </a:p>
          <a:p>
            <a:r>
              <a:rPr lang="en-US" sz="2400"/>
              <a:t>&gt;admit &lt;- </a:t>
            </a:r>
            <a:r>
              <a:rPr lang="en-US" sz="2400" err="1"/>
              <a:t>mylogit</a:t>
            </a:r>
            <a:r>
              <a:rPr lang="en-US" sz="2400"/>
              <a:t> $coefficients[[1]] + </a:t>
            </a:r>
            <a:r>
              <a:rPr lang="en-US" sz="2400" err="1"/>
              <a:t>mylogit</a:t>
            </a:r>
            <a:r>
              <a:rPr lang="en-US" sz="2400"/>
              <a:t> $coefficients[[2]]*800 + </a:t>
            </a:r>
            <a:r>
              <a:rPr lang="en-US" sz="2400" err="1"/>
              <a:t>mylogit</a:t>
            </a:r>
            <a:r>
              <a:rPr lang="en-US" sz="2400"/>
              <a:t> $coefficients[[3]]*4+ </a:t>
            </a:r>
            <a:r>
              <a:rPr lang="en-US" sz="2400" err="1"/>
              <a:t>mylogit</a:t>
            </a:r>
            <a:r>
              <a:rPr lang="en-US" sz="2400"/>
              <a:t> $coefficients[[4]]*0+ </a:t>
            </a:r>
            <a:r>
              <a:rPr lang="en-US" sz="2400" err="1"/>
              <a:t>mylogit</a:t>
            </a:r>
            <a:r>
              <a:rPr lang="en-US" sz="2400"/>
              <a:t> $coefficients[[5]]*0+ </a:t>
            </a:r>
            <a:r>
              <a:rPr lang="en-US" sz="2400" err="1"/>
              <a:t>mylogit</a:t>
            </a:r>
            <a:r>
              <a:rPr lang="en-US" sz="2400"/>
              <a:t> $coefficients[[6]]*0 </a:t>
            </a:r>
          </a:p>
          <a:p>
            <a:r>
              <a:rPr lang="en-US" sz="2400"/>
              <a:t>&gt;admit</a:t>
            </a:r>
          </a:p>
        </p:txBody>
      </p:sp>
    </p:spTree>
    <p:extLst>
      <p:ext uri="{BB962C8B-B14F-4D97-AF65-F5344CB8AC3E}">
        <p14:creationId xmlns:p14="http://schemas.microsoft.com/office/powerpoint/2010/main" val="2268768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BB9E5-C32E-4D05-A43B-627702D83F87}"/>
              </a:ext>
            </a:extLst>
          </p:cNvPr>
          <p:cNvSpPr>
            <a:spLocks noGrp="1"/>
          </p:cNvSpPr>
          <p:nvPr>
            <p:ph idx="1"/>
          </p:nvPr>
        </p:nvSpPr>
        <p:spPr/>
        <p:txBody>
          <a:bodyPr>
            <a:normAutofit/>
          </a:bodyPr>
          <a:lstStyle/>
          <a:p>
            <a:pPr marL="0" indent="0" algn="ctr">
              <a:buNone/>
            </a:pPr>
            <a:r>
              <a:rPr lang="en-US" sz="11100"/>
              <a:t>Thank You</a:t>
            </a:r>
          </a:p>
        </p:txBody>
      </p:sp>
    </p:spTree>
    <p:extLst>
      <p:ext uri="{BB962C8B-B14F-4D97-AF65-F5344CB8AC3E}">
        <p14:creationId xmlns:p14="http://schemas.microsoft.com/office/powerpoint/2010/main" val="117470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21FB-37DC-453D-8656-14A3C3292971}"/>
              </a:ext>
            </a:extLst>
          </p:cNvPr>
          <p:cNvSpPr>
            <a:spLocks noGrp="1"/>
          </p:cNvSpPr>
          <p:nvPr>
            <p:ph type="title"/>
          </p:nvPr>
        </p:nvSpPr>
        <p:spPr/>
        <p:txBody>
          <a:bodyPr/>
          <a:lstStyle/>
          <a:p>
            <a:r>
              <a:rPr lang="en-US"/>
              <a:t>What is regression</a:t>
            </a:r>
          </a:p>
        </p:txBody>
      </p:sp>
      <p:sp>
        <p:nvSpPr>
          <p:cNvPr id="3" name="Content Placeholder 2">
            <a:extLst>
              <a:ext uri="{FF2B5EF4-FFF2-40B4-BE49-F238E27FC236}">
                <a16:creationId xmlns:a16="http://schemas.microsoft.com/office/drawing/2014/main" id="{1D8E30D8-D616-41D6-9576-A543AD01773F}"/>
              </a:ext>
            </a:extLst>
          </p:cNvPr>
          <p:cNvSpPr>
            <a:spLocks noGrp="1"/>
          </p:cNvSpPr>
          <p:nvPr>
            <p:ph idx="1"/>
          </p:nvPr>
        </p:nvSpPr>
        <p:spPr/>
        <p:txBody>
          <a:bodyPr>
            <a:normAutofit/>
          </a:bodyPr>
          <a:lstStyle/>
          <a:p>
            <a:r>
              <a:rPr lang="en-US" sz="2000"/>
              <a:t>• Regression focuses on the relationship between an outcome and its input variables. </a:t>
            </a:r>
          </a:p>
          <a:p>
            <a:r>
              <a:rPr lang="en-US" sz="2000"/>
              <a:t>• Provides an estimate of the outcome based on the input values. </a:t>
            </a:r>
          </a:p>
          <a:p>
            <a:r>
              <a:rPr lang="en-US" sz="2000"/>
              <a:t>• Models how changes in the input variables affect the outcome. </a:t>
            </a:r>
          </a:p>
          <a:p>
            <a:r>
              <a:rPr lang="en-US" sz="2000"/>
              <a:t>Types of Regression : 1] Linear Regression 2] Logistic Regression</a:t>
            </a:r>
          </a:p>
        </p:txBody>
      </p:sp>
    </p:spTree>
    <p:extLst>
      <p:ext uri="{BB962C8B-B14F-4D97-AF65-F5344CB8AC3E}">
        <p14:creationId xmlns:p14="http://schemas.microsoft.com/office/powerpoint/2010/main" val="260403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DEE3-35B2-4111-8C77-4D91196B80B4}"/>
              </a:ext>
            </a:extLst>
          </p:cNvPr>
          <p:cNvSpPr>
            <a:spLocks noGrp="1"/>
          </p:cNvSpPr>
          <p:nvPr>
            <p:ph type="title"/>
          </p:nvPr>
        </p:nvSpPr>
        <p:spPr/>
        <p:txBody>
          <a:bodyPr/>
          <a:lstStyle/>
          <a:p>
            <a:r>
              <a:rPr lang="en-US"/>
              <a:t>Linear Regression</a:t>
            </a:r>
          </a:p>
        </p:txBody>
      </p:sp>
      <p:sp>
        <p:nvSpPr>
          <p:cNvPr id="3" name="Content Placeholder 2">
            <a:extLst>
              <a:ext uri="{FF2B5EF4-FFF2-40B4-BE49-F238E27FC236}">
                <a16:creationId xmlns:a16="http://schemas.microsoft.com/office/drawing/2014/main" id="{436540B8-DF7A-4DE2-8515-E57879CB48F8}"/>
              </a:ext>
            </a:extLst>
          </p:cNvPr>
          <p:cNvSpPr>
            <a:spLocks noGrp="1"/>
          </p:cNvSpPr>
          <p:nvPr>
            <p:ph idx="1"/>
          </p:nvPr>
        </p:nvSpPr>
        <p:spPr/>
        <p:txBody>
          <a:bodyPr>
            <a:normAutofit/>
          </a:bodyPr>
          <a:lstStyle/>
          <a:p>
            <a:r>
              <a:rPr lang="en-US" sz="2000"/>
              <a:t>•In statistics, linear regression is an approach for modeling the relationship between a scalar dependent variable y and one or more explanatory variables (or independent variables) denoted X. The case of one explanatory variable is called simple linear regression. </a:t>
            </a:r>
          </a:p>
          <a:p>
            <a:r>
              <a:rPr lang="en-US" sz="2000"/>
              <a:t>•Linear regression is to predict response(y) with a linear function of predictors(x) as follows: </a:t>
            </a:r>
          </a:p>
          <a:p>
            <a:r>
              <a:rPr lang="en-US" sz="2000"/>
              <a:t>y = c0 + c1x1 + c2x2 + …. + </a:t>
            </a:r>
            <a:r>
              <a:rPr lang="en-US" sz="2000" err="1"/>
              <a:t>ckxk</a:t>
            </a:r>
            <a:r>
              <a:rPr lang="en-US" sz="2000"/>
              <a:t>; where x1; x2; </a:t>
            </a:r>
            <a:r>
              <a:rPr lang="en-US" sz="2000" err="1"/>
              <a:t>xk</a:t>
            </a:r>
            <a:r>
              <a:rPr lang="en-US" sz="2000"/>
              <a:t> are predictors and y is the response to predict and C1 is the impact of x1 on Y</a:t>
            </a:r>
          </a:p>
        </p:txBody>
      </p:sp>
    </p:spTree>
    <p:extLst>
      <p:ext uri="{BB962C8B-B14F-4D97-AF65-F5344CB8AC3E}">
        <p14:creationId xmlns:p14="http://schemas.microsoft.com/office/powerpoint/2010/main" val="79932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01B0-6E91-49A5-A1DF-557C9F95E1B2}"/>
              </a:ext>
            </a:extLst>
          </p:cNvPr>
          <p:cNvSpPr>
            <a:spLocks noGrp="1"/>
          </p:cNvSpPr>
          <p:nvPr>
            <p:ph type="title"/>
          </p:nvPr>
        </p:nvSpPr>
        <p:spPr/>
        <p:txBody>
          <a:bodyPr/>
          <a:lstStyle/>
          <a:p>
            <a:r>
              <a:rPr lang="en-US"/>
              <a:t>Linear Regression –Practice -</a:t>
            </a:r>
          </a:p>
        </p:txBody>
      </p:sp>
      <p:sp>
        <p:nvSpPr>
          <p:cNvPr id="3" name="Content Placeholder 2">
            <a:extLst>
              <a:ext uri="{FF2B5EF4-FFF2-40B4-BE49-F238E27FC236}">
                <a16:creationId xmlns:a16="http://schemas.microsoft.com/office/drawing/2014/main" id="{44FE53A9-3403-4DC6-AD50-6C9B7B48EC93}"/>
              </a:ext>
            </a:extLst>
          </p:cNvPr>
          <p:cNvSpPr>
            <a:spLocks noGrp="1"/>
          </p:cNvSpPr>
          <p:nvPr>
            <p:ph idx="1"/>
          </p:nvPr>
        </p:nvSpPr>
        <p:spPr/>
        <p:txBody>
          <a:bodyPr>
            <a:normAutofit/>
          </a:bodyPr>
          <a:lstStyle/>
          <a:p>
            <a:r>
              <a:rPr lang="en-US" sz="2000"/>
              <a:t>• Linear regression is demonstrated below with function </a:t>
            </a:r>
            <a:r>
              <a:rPr lang="en-US" sz="2000" err="1"/>
              <a:t>lm</a:t>
            </a:r>
            <a:r>
              <a:rPr lang="en-US" sz="2000"/>
              <a:t> on the Australian CPI (Consumer Price Index) data, which are CPIs in four quarters in every year from 2008 to 2010 </a:t>
            </a:r>
          </a:p>
          <a:p>
            <a:r>
              <a:rPr lang="en-US" sz="2000"/>
              <a:t>&gt;year &lt;- rep(2008:2010, each=4) 2008,2008,2008,2008,2009,2009,2009,2009,2010,2010,2010,2010 </a:t>
            </a:r>
          </a:p>
          <a:p>
            <a:r>
              <a:rPr lang="en-US" sz="2000"/>
              <a:t>&gt;quarter &lt;- rep(1:4, 3) 1,2,3,4,1,2,3,4,1,2,3,4 &gt; cpi &lt;- c(162.2, 164.6, 166.5, 166.0, 166.2, 167.0, 168.6, 169.5,171.0, 172.1, 173.3, 174.0 )</a:t>
            </a:r>
          </a:p>
        </p:txBody>
      </p:sp>
    </p:spTree>
    <p:extLst>
      <p:ext uri="{BB962C8B-B14F-4D97-AF65-F5344CB8AC3E}">
        <p14:creationId xmlns:p14="http://schemas.microsoft.com/office/powerpoint/2010/main" val="101375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1EF6-E7D0-4B91-8A1C-5D2134A6B74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DF460D5-0633-41EF-A777-64FA04FBC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728" y="2502341"/>
            <a:ext cx="7666405" cy="3932237"/>
          </a:xfrm>
        </p:spPr>
      </p:pic>
    </p:spTree>
    <p:extLst>
      <p:ext uri="{BB962C8B-B14F-4D97-AF65-F5344CB8AC3E}">
        <p14:creationId xmlns:p14="http://schemas.microsoft.com/office/powerpoint/2010/main" val="3972378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9E6F-8008-4D2F-97A3-9551D77915D1}"/>
              </a:ext>
            </a:extLst>
          </p:cNvPr>
          <p:cNvSpPr>
            <a:spLocks noGrp="1"/>
          </p:cNvSpPr>
          <p:nvPr>
            <p:ph type="title"/>
          </p:nvPr>
        </p:nvSpPr>
        <p:spPr/>
        <p:txBody>
          <a:bodyPr>
            <a:normAutofit fontScale="90000"/>
          </a:bodyPr>
          <a:lstStyle/>
          <a:p>
            <a:r>
              <a:rPr lang="en-US"/>
              <a:t>Linear Regression –Practice 1- (cont.)</a:t>
            </a:r>
          </a:p>
        </p:txBody>
      </p:sp>
      <p:pic>
        <p:nvPicPr>
          <p:cNvPr id="5" name="Content Placeholder 4">
            <a:extLst>
              <a:ext uri="{FF2B5EF4-FFF2-40B4-BE49-F238E27FC236}">
                <a16:creationId xmlns:a16="http://schemas.microsoft.com/office/drawing/2014/main" id="{939411F4-A0C2-4888-BD77-D1D544D56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024" y="2103438"/>
            <a:ext cx="8691952" cy="3932237"/>
          </a:xfrm>
        </p:spPr>
      </p:pic>
    </p:spTree>
    <p:extLst>
      <p:ext uri="{BB962C8B-B14F-4D97-AF65-F5344CB8AC3E}">
        <p14:creationId xmlns:p14="http://schemas.microsoft.com/office/powerpoint/2010/main" val="1423925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AD18-50C9-4C03-AEB8-15FA796ED65E}"/>
              </a:ext>
            </a:extLst>
          </p:cNvPr>
          <p:cNvSpPr>
            <a:spLocks noGrp="1"/>
          </p:cNvSpPr>
          <p:nvPr>
            <p:ph type="title"/>
          </p:nvPr>
        </p:nvSpPr>
        <p:spPr/>
        <p:txBody>
          <a:bodyPr>
            <a:normAutofit fontScale="90000"/>
          </a:bodyPr>
          <a:lstStyle/>
          <a:p>
            <a:r>
              <a:rPr lang="en-US"/>
              <a:t>Linear Regression –Practice- (cont.)</a:t>
            </a:r>
          </a:p>
        </p:txBody>
      </p:sp>
      <p:pic>
        <p:nvPicPr>
          <p:cNvPr id="5" name="Content Placeholder 4">
            <a:extLst>
              <a:ext uri="{FF2B5EF4-FFF2-40B4-BE49-F238E27FC236}">
                <a16:creationId xmlns:a16="http://schemas.microsoft.com/office/drawing/2014/main" id="{98865316-C0F7-43D9-8B22-0E180B3598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3090" y="2112509"/>
            <a:ext cx="8192677" cy="3932237"/>
          </a:xfrm>
        </p:spPr>
      </p:pic>
    </p:spTree>
    <p:extLst>
      <p:ext uri="{BB962C8B-B14F-4D97-AF65-F5344CB8AC3E}">
        <p14:creationId xmlns:p14="http://schemas.microsoft.com/office/powerpoint/2010/main" val="386295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04A9-2F9E-4E2A-AB61-8A427476AA5D}"/>
              </a:ext>
            </a:extLst>
          </p:cNvPr>
          <p:cNvSpPr>
            <a:spLocks noGrp="1"/>
          </p:cNvSpPr>
          <p:nvPr>
            <p:ph type="title"/>
          </p:nvPr>
        </p:nvSpPr>
        <p:spPr/>
        <p:txBody>
          <a:bodyPr>
            <a:normAutofit fontScale="90000"/>
          </a:bodyPr>
          <a:lstStyle/>
          <a:p>
            <a:r>
              <a:rPr lang="en-US"/>
              <a:t>Linear Regression –Practice - (cont.)</a:t>
            </a:r>
          </a:p>
        </p:txBody>
      </p:sp>
      <p:sp>
        <p:nvSpPr>
          <p:cNvPr id="3" name="Content Placeholder 2">
            <a:extLst>
              <a:ext uri="{FF2B5EF4-FFF2-40B4-BE49-F238E27FC236}">
                <a16:creationId xmlns:a16="http://schemas.microsoft.com/office/drawing/2014/main" id="{32BFC23D-58B9-4109-A03C-94B1A9A2A063}"/>
              </a:ext>
            </a:extLst>
          </p:cNvPr>
          <p:cNvSpPr>
            <a:spLocks noGrp="1"/>
          </p:cNvSpPr>
          <p:nvPr>
            <p:ph idx="1"/>
          </p:nvPr>
        </p:nvSpPr>
        <p:spPr>
          <a:xfrm>
            <a:off x="1066800" y="1881178"/>
            <a:ext cx="10058400" cy="4510744"/>
          </a:xfrm>
        </p:spPr>
        <p:txBody>
          <a:bodyPr>
            <a:normAutofit/>
          </a:bodyPr>
          <a:lstStyle/>
          <a:p>
            <a:r>
              <a:rPr lang="en-US"/>
              <a:t>• build a linear regression model on the above data using the year and quarter as predictors and CPI as response .</a:t>
            </a:r>
          </a:p>
          <a:p>
            <a:r>
              <a:rPr lang="en-US"/>
              <a:t> &gt;fit &lt;- </a:t>
            </a:r>
            <a:r>
              <a:rPr lang="en-US" err="1"/>
              <a:t>lm</a:t>
            </a:r>
            <a:r>
              <a:rPr lang="en-US"/>
              <a:t>(cpi ~ year + quarter) </a:t>
            </a:r>
          </a:p>
          <a:p>
            <a:r>
              <a:rPr lang="en-US" err="1"/>
              <a:t>Lm</a:t>
            </a:r>
            <a:r>
              <a:rPr lang="en-US"/>
              <a:t>: Linear regression function (formula) </a:t>
            </a:r>
          </a:p>
          <a:p>
            <a:r>
              <a:rPr lang="en-US"/>
              <a:t>&gt;fit </a:t>
            </a:r>
          </a:p>
          <a:p>
            <a:r>
              <a:rPr lang="en-US"/>
              <a:t>Call: </a:t>
            </a:r>
          </a:p>
          <a:p>
            <a:r>
              <a:rPr lang="en-US" err="1"/>
              <a:t>lm</a:t>
            </a:r>
            <a:r>
              <a:rPr lang="en-US"/>
              <a:t>(formula = cpi ~ year + quarter) </a:t>
            </a:r>
          </a:p>
          <a:p>
            <a:r>
              <a:rPr lang="en-US"/>
              <a:t>Coefficients: </a:t>
            </a:r>
          </a:p>
          <a:p>
            <a:r>
              <a:rPr lang="en-US"/>
              <a:t>(Intercept) year quarter </a:t>
            </a:r>
          </a:p>
          <a:p>
            <a:r>
              <a:rPr lang="en-US"/>
              <a:t>-7644.487 3.887 1.16 </a:t>
            </a:r>
          </a:p>
          <a:p>
            <a:r>
              <a:rPr lang="en-US"/>
              <a:t>Note : With the above linear model, CPI is calculated as cpi = c0 + c1 year + c2 quarter ; where c0, c1 and c2 are coefficients from model fit.</a:t>
            </a:r>
          </a:p>
        </p:txBody>
      </p:sp>
    </p:spTree>
    <p:extLst>
      <p:ext uri="{BB962C8B-B14F-4D97-AF65-F5344CB8AC3E}">
        <p14:creationId xmlns:p14="http://schemas.microsoft.com/office/powerpoint/2010/main" val="2718133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2CAC6067C3BF48A7BE604FCEBF8F7F" ma:contentTypeVersion="7" ma:contentTypeDescription="Create a new document." ma:contentTypeScope="" ma:versionID="902564658885693a9d2429857b58580f">
  <xsd:schema xmlns:xsd="http://www.w3.org/2001/XMLSchema" xmlns:xs="http://www.w3.org/2001/XMLSchema" xmlns:p="http://schemas.microsoft.com/office/2006/metadata/properties" xmlns:ns2="172686d2-721b-4d5e-93c0-6ee2633ba645" xmlns:ns3="e9aa2128-6fcf-48a2-be1c-30c151866e5b" targetNamespace="http://schemas.microsoft.com/office/2006/metadata/properties" ma:root="true" ma:fieldsID="474eadc22d5381f53d97c3b04982fb44" ns2:_="" ns3:_="">
    <xsd:import namespace="172686d2-721b-4d5e-93c0-6ee2633ba645"/>
    <xsd:import namespace="e9aa2128-6fcf-48a2-be1c-30c151866e5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2686d2-721b-4d5e-93c0-6ee2633ba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aa2128-6fcf-48a2-be1c-30c151866e5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F4A63B-FC54-4529-890D-DB6902301C03}"/>
</file>

<file path=customXml/itemProps2.xml><?xml version="1.0" encoding="utf-8"?>
<ds:datastoreItem xmlns:ds="http://schemas.openxmlformats.org/officeDocument/2006/customXml" ds:itemID="{7D8A7912-BB22-468D-901E-263F1462E16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F3EB457-1EBE-454A-9787-2628BDBC80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Savon</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Savon</vt:lpstr>
      <vt:lpstr>Statistical Inference</vt:lpstr>
      <vt:lpstr>Regression Models</vt:lpstr>
      <vt:lpstr>What is regression</vt:lpstr>
      <vt:lpstr>Linear Regression</vt:lpstr>
      <vt:lpstr>Linear Regression –Practice -</vt:lpstr>
      <vt:lpstr>PowerPoint Presentation</vt:lpstr>
      <vt:lpstr>Linear Regression –Practice 1- (cont.)</vt:lpstr>
      <vt:lpstr>Linear Regression –Practice- (cont.)</vt:lpstr>
      <vt:lpstr>Linear Regression –Practice -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Logistic Regression</vt:lpstr>
      <vt:lpstr>PowerPoint Presentation</vt:lpstr>
      <vt:lpstr>PowerPoint Presentation</vt:lpstr>
      <vt:lpstr>PowerPoint Presentation</vt:lpstr>
      <vt:lpstr>PowerPoint Presentation</vt:lpstr>
      <vt:lpstr>Predict the acceptance of a certain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Inference</dc:title>
  <dc:creator>شيرين محمد ابراهيم</dc:creator>
  <cp:revision>3</cp:revision>
  <dcterms:created xsi:type="dcterms:W3CDTF">2021-10-31T14:15:18Z</dcterms:created>
  <dcterms:modified xsi:type="dcterms:W3CDTF">2021-12-25T22:31:42Z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0x0101003A2CAC6067C3BF48A7BE604FCEBF8F7F</vt:lpwstr>
  </property>
</Properties>
</file>