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70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[EXCEL PR.xlsx]Q..1)Q.6)!PivotTable8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ln>
                  <a:gradFill flip="none" rotWithShape="1">
                    <a:gsLst>
                      <a:gs pos="0">
                        <a:schemeClr val="accent6">
                          <a:lumMod val="89000"/>
                        </a:schemeClr>
                      </a:gs>
                      <a:gs pos="23000">
                        <a:schemeClr val="accent6">
                          <a:lumMod val="89000"/>
                        </a:schemeClr>
                      </a:gs>
                      <a:gs pos="69000">
                        <a:schemeClr val="accent6">
                          <a:lumMod val="75000"/>
                        </a:schemeClr>
                      </a:gs>
                      <a:gs pos="97000">
                        <a:schemeClr val="accent6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ln>
                <a:gradFill flip="none" rotWithShape="1">
                  <a:gsLst>
                    <a:gs pos="0">
                      <a:schemeClr val="accent6">
                        <a:lumMod val="5000"/>
                        <a:lumOff val="95000"/>
                      </a:schemeClr>
                    </a:gs>
                    <a:gs pos="74000">
                      <a:schemeClr val="accent6">
                        <a:lumMod val="45000"/>
                        <a:lumOff val="55000"/>
                      </a:schemeClr>
                    </a:gs>
                    <a:gs pos="83000">
                      <a:schemeClr val="accent6">
                        <a:lumMod val="45000"/>
                        <a:lumOff val="55000"/>
                      </a:schemeClr>
                    </a:gs>
                    <a:gs pos="100000">
                      <a:schemeClr val="accent6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atin typeface="+mn-lt"/>
                <a:ea typeface="+mn-ea"/>
                <a:cs typeface="+mn-cs"/>
              </a:defRPr>
            </a:pPr>
            <a:r>
              <a:rPr lang="en-US">
                <a:ln>
                  <a:gradFill flip="none" rotWithShape="1">
                    <a:gsLst>
                      <a:gs pos="0">
                        <a:schemeClr val="accent6">
                          <a:lumMod val="89000"/>
                        </a:schemeClr>
                      </a:gs>
                      <a:gs pos="23000">
                        <a:schemeClr val="accent6">
                          <a:lumMod val="89000"/>
                        </a:schemeClr>
                      </a:gs>
                      <a:gs pos="69000">
                        <a:schemeClr val="accent6">
                          <a:lumMod val="75000"/>
                        </a:schemeClr>
                      </a:gs>
                      <a:gs pos="97000">
                        <a:schemeClr val="accent6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ln>
                <a:gradFill flip="none" rotWithShape="1">
                  <a:gsLst>
                    <a:gs pos="0">
                      <a:schemeClr val="accent6">
                        <a:lumMod val="5000"/>
                        <a:lumOff val="95000"/>
                      </a:schemeClr>
                    </a:gs>
                    <a:gs pos="74000">
                      <a:schemeClr val="accent6">
                        <a:lumMod val="45000"/>
                        <a:lumOff val="55000"/>
                      </a:schemeClr>
                    </a:gs>
                    <a:gs pos="83000">
                      <a:schemeClr val="accent6">
                        <a:lumMod val="45000"/>
                        <a:lumOff val="55000"/>
                      </a:schemeClr>
                    </a:gs>
                    <a:gs pos="100000">
                      <a:schemeClr val="accent6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</a:rPr>
              <a:t>HIGHEST AND LOWEST SALES</a:t>
            </a:r>
          </a:p>
        </c:rich>
      </c:tx>
      <c:overlay val="0"/>
      <c:spPr>
        <a:solidFill>
          <a:schemeClr val="accent6">
            <a:lumMod val="60000"/>
            <a:lumOff val="40000"/>
          </a:schemeClr>
        </a:solidFill>
        <a:ln w="25400"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ln>
                <a:gradFill flip="none" rotWithShape="1">
                  <a:gsLst>
                    <a:gs pos="0">
                      <a:schemeClr val="accent6">
                        <a:lumMod val="89000"/>
                      </a:schemeClr>
                    </a:gs>
                    <a:gs pos="23000">
                      <a:schemeClr val="accent6">
                        <a:lumMod val="89000"/>
                      </a:schemeClr>
                    </a:gs>
                    <a:gs pos="69000">
                      <a:schemeClr val="accent6">
                        <a:lumMod val="75000"/>
                      </a:schemeClr>
                    </a:gs>
                    <a:gs pos="97000">
                      <a:schemeClr val="accent6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  <a:gradFill flip="none" rotWithShape="1">
                <a:gsLst>
                  <a:gs pos="0">
                    <a:schemeClr val="accent6">
                      <a:lumMod val="5000"/>
                      <a:lumOff val="95000"/>
                    </a:schemeClr>
                  </a:gs>
                  <a:gs pos="74000">
                    <a:schemeClr val="accent6">
                      <a:lumMod val="45000"/>
                      <a:lumOff val="55000"/>
                    </a:schemeClr>
                  </a:gs>
                  <a:gs pos="8300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6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'Q..1)Q.6)'!$E$3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6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'Q..1)Q.6)'!$D$4:$D$13</c:f>
              <c:strCache>
                <c:ptCount val="9"/>
                <c:pt idx="0">
                  <c:v>1985</c:v>
                </c:pt>
                <c:pt idx="1">
                  <c:v>2004</c:v>
                </c:pt>
                <c:pt idx="2">
                  <c:v>1999</c:v>
                </c:pt>
                <c:pt idx="3">
                  <c:v>2007</c:v>
                </c:pt>
                <c:pt idx="4">
                  <c:v>1987</c:v>
                </c:pt>
                <c:pt idx="5">
                  <c:v>1997</c:v>
                </c:pt>
                <c:pt idx="6">
                  <c:v>2002</c:v>
                </c:pt>
                <c:pt idx="7">
                  <c:v>2009</c:v>
                </c:pt>
                <c:pt idx="8">
                  <c:v>1998</c:v>
                </c:pt>
              </c:strCache>
            </c:strRef>
          </c:cat>
          <c:val>
            <c:numRef>
              <c:f>'Q..1)Q.6)'!$E$4:$E$13</c:f>
              <c:numCache>
                <c:formatCode>0.00%</c:formatCode>
                <c:ptCount val="9"/>
                <c:pt idx="0">
                  <c:v>0.19544969808772578</c:v>
                </c:pt>
                <c:pt idx="1">
                  <c:v>0.12200006648320315</c:v>
                </c:pt>
                <c:pt idx="2">
                  <c:v>0.11747431387021424</c:v>
                </c:pt>
                <c:pt idx="3">
                  <c:v>0.11658582717960286</c:v>
                </c:pt>
                <c:pt idx="4">
                  <c:v>0.11525229030869615</c:v>
                </c:pt>
                <c:pt idx="5">
                  <c:v>0.11394575551544331</c:v>
                </c:pt>
                <c:pt idx="6">
                  <c:v>0.10955350719874314</c:v>
                </c:pt>
                <c:pt idx="7">
                  <c:v>9.9608028804224286E-2</c:v>
                </c:pt>
                <c:pt idx="8">
                  <c:v>1.013051255214709E-2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90-4966-B6FC-53E1FA8D065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422778991"/>
        <c:axId val="1282495263"/>
      </c:barChart>
      <c:catAx>
        <c:axId val="14227789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accent6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2495263"/>
        <c:crosses val="autoZero"/>
        <c:auto val="1"/>
        <c:lblAlgn val="ctr"/>
        <c:lblOffset val="100"/>
        <c:noMultiLvlLbl val="0"/>
      </c:catAx>
      <c:valAx>
        <c:axId val="1282495263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1422778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[EXCEL PR.xlsx]Q10)!PivotTable11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ln>
                  <a:gradFill flip="none" rotWithShape="1">
                    <a:gsLst>
                      <a:gs pos="0">
                        <a:schemeClr val="accent6">
                          <a:lumMod val="5000"/>
                          <a:lumOff val="95000"/>
                        </a:schemeClr>
                      </a:gs>
                      <a:gs pos="74000">
                        <a:schemeClr val="accent6">
                          <a:lumMod val="45000"/>
                          <a:lumOff val="55000"/>
                        </a:schemeClr>
                      </a:gs>
                      <a:gs pos="83000">
                        <a:schemeClr val="accent6">
                          <a:lumMod val="45000"/>
                          <a:lumOff val="55000"/>
                        </a:schemeClr>
                      </a:gs>
                      <a:gs pos="91500">
                        <a:srgbClr val="C9E2B8"/>
                      </a:gs>
                      <a:gs pos="100000">
                        <a:schemeClr val="accent6">
                          <a:lumMod val="60000"/>
                          <a:lumOff val="40000"/>
                        </a:schemeClr>
                      </a:gs>
                    </a:gsLst>
                    <a:lin ang="5400000" scaled="1"/>
                    <a:tileRect/>
                  </a:gradFill>
                </a:ln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ln>
                  <a:gradFill flip="none" rotWithShape="1">
                    <a:gsLst>
                      <a:gs pos="0">
                        <a:schemeClr val="accent6">
                          <a:lumMod val="5000"/>
                          <a:lumOff val="95000"/>
                        </a:schemeClr>
                      </a:gs>
                      <a:gs pos="74000">
                        <a:schemeClr val="accent6">
                          <a:lumMod val="45000"/>
                          <a:lumOff val="55000"/>
                        </a:schemeClr>
                      </a:gs>
                      <a:gs pos="83000">
                        <a:schemeClr val="accent6">
                          <a:lumMod val="45000"/>
                          <a:lumOff val="55000"/>
                        </a:schemeClr>
                      </a:gs>
                      <a:gs pos="91500">
                        <a:srgbClr val="C9E2B8"/>
                      </a:gs>
                      <a:gs pos="100000">
                        <a:schemeClr val="accent6">
                          <a:lumMod val="60000"/>
                          <a:lumOff val="40000"/>
                        </a:schemeClr>
                      </a:gs>
                    </a:gsLst>
                    <a:lin ang="5400000" scaled="1"/>
                    <a:tileRect/>
                  </a:gradFill>
                </a:ln>
                <a:solidFill>
                  <a:schemeClr val="accent6">
                    <a:lumMod val="50000"/>
                  </a:schemeClr>
                </a:solidFill>
              </a:rPr>
              <a:t>TOTAL SALES LOCATION WISE</a:t>
            </a:r>
          </a:p>
        </c:rich>
      </c:tx>
      <c:overlay val="0"/>
      <c:spPr>
        <a:solidFill>
          <a:schemeClr val="accent6">
            <a:lumMod val="60000"/>
            <a:lumOff val="40000"/>
          </a:schemeClr>
        </a:solidFill>
        <a:ln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87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ln>
                <a:gradFill flip="none" rotWithShape="1">
                  <a:gsLst>
                    <a:gs pos="0">
                      <a:schemeClr val="accent6">
                        <a:lumMod val="5000"/>
                        <a:lumOff val="95000"/>
                      </a:schemeClr>
                    </a:gs>
                    <a:gs pos="74000">
                      <a:schemeClr val="accent6">
                        <a:lumMod val="45000"/>
                        <a:lumOff val="55000"/>
                      </a:schemeClr>
                    </a:gs>
                    <a:gs pos="83000">
                      <a:schemeClr val="accent6">
                        <a:lumMod val="45000"/>
                        <a:lumOff val="55000"/>
                      </a:schemeClr>
                    </a:gs>
                    <a:gs pos="91500">
                      <a:srgbClr val="C9E2B8"/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5400000" scaled="1"/>
                  <a:tileRect/>
                </a:gradFill>
              </a:ln>
              <a:solidFill>
                <a:schemeClr val="accent6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circle"/>
          <c:size val="6"/>
        </c:marker>
        <c:dLbl>
          <c:idx val="0"/>
          <c:numFmt formatCode="0.0,,&quot;M&quot;" sourceLinked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numFmt formatCode="0.0,,&quot;M&quot;" sourceLinked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>
              <a:shade val="65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3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4"/>
        <c:spPr>
          <a:solidFill>
            <a:schemeClr val="accent6">
              <a:tint val="65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5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numFmt formatCode="0.0,,&quot;M&quot;" sourceLinked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>
              <a:shade val="65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7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8"/>
        <c:spPr>
          <a:solidFill>
            <a:schemeClr val="accent6">
              <a:tint val="65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</c:pivotFmts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'Q10)'!$C$3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6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B1D9-4C7F-A2CE-3717528368F8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B1D9-4C7F-A2CE-3717528368F8}"/>
              </c:ext>
            </c:extLst>
          </c:dPt>
          <c:dPt>
            <c:idx val="2"/>
            <c:bubble3D val="0"/>
            <c:spPr>
              <a:solidFill>
                <a:schemeClr val="accent6">
                  <a:tint val="6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B1D9-4C7F-A2CE-3717528368F8}"/>
              </c:ext>
            </c:extLst>
          </c:dPt>
          <c:dLbls>
            <c:numFmt formatCode="0.0,,&quot;M&quot;" sourceLinked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accent6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'Q10)'!$B$4:$B$7</c:f>
              <c:strCache>
                <c:ptCount val="3"/>
                <c:pt idx="0">
                  <c:v>Tier 1</c:v>
                </c:pt>
                <c:pt idx="1">
                  <c:v>Tier 2</c:v>
                </c:pt>
                <c:pt idx="2">
                  <c:v>Tier 3</c:v>
                </c:pt>
              </c:strCache>
            </c:strRef>
          </c:cat>
          <c:val>
            <c:numRef>
              <c:f>'Q10)'!$C$4:$C$7</c:f>
              <c:numCache>
                <c:formatCode>_ * #,##0_ ;_ * \-#,##0_ ;_ * "-"??_ ;_ @_ </c:formatCode>
                <c:ptCount val="3"/>
                <c:pt idx="0">
                  <c:v>4482069</c:v>
                </c:pt>
                <c:pt idx="1">
                  <c:v>6472316</c:v>
                </c:pt>
                <c:pt idx="2">
                  <c:v>7636777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1D9-4C7F-A2CE-3717528368F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[EXCEL PR.xlsx]Q.9)!PivotTable10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ln>
                  <a:gradFill flip="none" rotWithShape="1">
                    <a:gsLst>
                      <a:gs pos="0">
                        <a:schemeClr val="accent6">
                          <a:lumMod val="20000"/>
                          <a:lumOff val="80000"/>
                        </a:schemeClr>
                      </a:gs>
                      <a:gs pos="74000">
                        <a:schemeClr val="accent6">
                          <a:lumMod val="45000"/>
                          <a:lumOff val="55000"/>
                        </a:schemeClr>
                      </a:gs>
                      <a:gs pos="83000">
                        <a:schemeClr val="accent6">
                          <a:lumMod val="45000"/>
                          <a:lumOff val="55000"/>
                        </a:schemeClr>
                      </a:gs>
                      <a:gs pos="100000">
                        <a:schemeClr val="accent6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</a:ln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ln>
                  <a:gradFill flip="none" rotWithShape="1">
                    <a:gsLst>
                      <a:gs pos="0">
                        <a:schemeClr val="accent6">
                          <a:lumMod val="20000"/>
                          <a:lumOff val="80000"/>
                        </a:schemeClr>
                      </a:gs>
                      <a:gs pos="74000">
                        <a:schemeClr val="accent6">
                          <a:lumMod val="45000"/>
                          <a:lumOff val="55000"/>
                        </a:schemeClr>
                      </a:gs>
                      <a:gs pos="83000">
                        <a:schemeClr val="accent6">
                          <a:lumMod val="45000"/>
                          <a:lumOff val="55000"/>
                        </a:schemeClr>
                      </a:gs>
                      <a:gs pos="100000">
                        <a:schemeClr val="accent6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</a:ln>
                <a:solidFill>
                  <a:schemeClr val="accent6">
                    <a:lumMod val="50000"/>
                  </a:schemeClr>
                </a:solidFill>
              </a:rPr>
              <a:t>TOTAL COUNT OF</a:t>
            </a:r>
            <a:r>
              <a:rPr lang="en-US" baseline="0">
                <a:ln>
                  <a:gradFill flip="none" rotWithShape="1">
                    <a:gsLst>
                      <a:gs pos="0">
                        <a:schemeClr val="accent6">
                          <a:lumMod val="20000"/>
                          <a:lumOff val="80000"/>
                        </a:schemeClr>
                      </a:gs>
                      <a:gs pos="74000">
                        <a:schemeClr val="accent6">
                          <a:lumMod val="45000"/>
                          <a:lumOff val="55000"/>
                        </a:schemeClr>
                      </a:gs>
                      <a:gs pos="83000">
                        <a:schemeClr val="accent6">
                          <a:lumMod val="45000"/>
                          <a:lumOff val="55000"/>
                        </a:schemeClr>
                      </a:gs>
                      <a:gs pos="100000">
                        <a:schemeClr val="accent6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</a:ln>
                <a:solidFill>
                  <a:schemeClr val="accent6">
                    <a:lumMod val="50000"/>
                  </a:schemeClr>
                </a:solidFill>
              </a:rPr>
              <a:t> OUTLETS</a:t>
            </a:r>
            <a:endParaRPr lang="en-US">
              <a:ln>
                <a:gradFill flip="none" rotWithShape="1">
                  <a:gsLst>
                    <a:gs pos="0">
                      <a:schemeClr val="accent6">
                        <a:lumMod val="20000"/>
                        <a:lumOff val="80000"/>
                      </a:schemeClr>
                    </a:gs>
                    <a:gs pos="74000">
                      <a:schemeClr val="accent6">
                        <a:lumMod val="45000"/>
                        <a:lumOff val="55000"/>
                      </a:schemeClr>
                    </a:gs>
                    <a:gs pos="83000">
                      <a:schemeClr val="accent6">
                        <a:lumMod val="45000"/>
                        <a:lumOff val="55000"/>
                      </a:schemeClr>
                    </a:gs>
                    <a:gs pos="100000">
                      <a:schemeClr val="accent6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</a:ln>
              <a:solidFill>
                <a:schemeClr val="accent6">
                  <a:lumMod val="50000"/>
                </a:schemeClr>
              </a:solidFill>
            </a:endParaRPr>
          </a:p>
        </c:rich>
      </c:tx>
      <c:overlay val="0"/>
      <c:spPr>
        <a:solidFill>
          <a:schemeClr val="accent6">
            <a:lumMod val="60000"/>
            <a:lumOff val="40000"/>
          </a:schemeClr>
        </a:solidFill>
        <a:ln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3500">
                <a:srgbClr val="3C5D26"/>
              </a:gs>
              <a:gs pos="90000">
                <a:srgbClr val="3F6228"/>
              </a:gs>
              <a:gs pos="83000">
                <a:srgbClr val="466D2C"/>
              </a:gs>
              <a:gs pos="97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ln>
                <a:gradFill flip="none" rotWithShape="1">
                  <a:gsLst>
                    <a:gs pos="0">
                      <a:schemeClr val="accent6">
                        <a:lumMod val="20000"/>
                        <a:lumOff val="80000"/>
                      </a:schemeClr>
                    </a:gs>
                    <a:gs pos="74000">
                      <a:schemeClr val="accent6">
                        <a:lumMod val="45000"/>
                        <a:lumOff val="55000"/>
                      </a:schemeClr>
                    </a:gs>
                    <a:gs pos="83000">
                      <a:schemeClr val="accent6">
                        <a:lumMod val="45000"/>
                        <a:lumOff val="55000"/>
                      </a:schemeClr>
                    </a:gs>
                    <a:gs pos="100000">
                      <a:schemeClr val="accent6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</a:ln>
              <a:solidFill>
                <a:schemeClr val="accent6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6">
              <a:shade val="58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5.8333333333333334E-2"/>
              <c:y val="5.0925925925925923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>
                    <a:gd name="adj1" fmla="val -79478"/>
                    <a:gd name="adj2" fmla="val 49920"/>
                  </a:avLst>
                </a:prstGeom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6">
              <a:tint val="58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8.3333333333333329E-2"/>
              <c:y val="7.870370370370372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>
                    <a:gd name="adj1" fmla="val 102523"/>
                    <a:gd name="adj2" fmla="val 39584"/>
                  </a:avLst>
                </a:prstGeom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</c15:spPr>
            </c:ext>
          </c:extLst>
        </c:dLbl>
      </c:pivotFmt>
      <c:pivotFmt>
        <c:idx val="3"/>
        <c:spPr>
          <a:solidFill>
            <a:schemeClr val="accent6">
              <a:tint val="86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6.3888888888888898E-2"/>
              <c:y val="0.1296296296296296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>
                    <a:gd name="adj1" fmla="val 104915"/>
                    <a:gd name="adj2" fmla="val -15471"/>
                  </a:avLst>
                </a:prstGeom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</c15:spPr>
            </c:ext>
          </c:extLst>
        </c:dLbl>
      </c:pivotFmt>
      <c:pivotFmt>
        <c:idx val="4"/>
        <c:spPr>
          <a:solidFill>
            <a:schemeClr val="accent6">
              <a:shade val="86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249999999999999"/>
              <c:y val="-9.2592592592592587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>
                    <a:gd name="adj1" fmla="val -98430"/>
                    <a:gd name="adj2" fmla="val -32584"/>
                  </a:avLst>
                </a:prstGeom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</c15:spPr>
            </c:ext>
          </c:extLst>
        </c:dLbl>
      </c:pivotFmt>
      <c:pivotFmt>
        <c:idx val="5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</c15:spPr>
            </c:ext>
          </c:extLst>
        </c:dLbl>
      </c:pivotFmt>
      <c:pivotFmt>
        <c:idx val="6"/>
        <c:spPr>
          <a:solidFill>
            <a:schemeClr val="accent6">
              <a:shade val="58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5.8333333333333334E-2"/>
              <c:y val="5.0925925925925923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>
                    <a:gd name="adj1" fmla="val -79478"/>
                    <a:gd name="adj2" fmla="val 49920"/>
                  </a:avLst>
                </a:prstGeom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</c15:spPr>
            </c:ext>
          </c:extLst>
        </c:dLbl>
      </c:pivotFmt>
      <c:pivotFmt>
        <c:idx val="7"/>
        <c:spPr>
          <a:solidFill>
            <a:schemeClr val="accent6">
              <a:shade val="86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249999999999999"/>
              <c:y val="-9.2592592592592587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>
                    <a:gd name="adj1" fmla="val -98430"/>
                    <a:gd name="adj2" fmla="val -32584"/>
                  </a:avLst>
                </a:prstGeom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</c15:spPr>
            </c:ext>
          </c:extLst>
        </c:dLbl>
      </c:pivotFmt>
      <c:pivotFmt>
        <c:idx val="8"/>
        <c:spPr>
          <a:solidFill>
            <a:schemeClr val="accent6">
              <a:tint val="86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6.3888888888888898E-2"/>
              <c:y val="0.1296296296296296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>
                    <a:gd name="adj1" fmla="val 104915"/>
                    <a:gd name="adj2" fmla="val -15471"/>
                  </a:avLst>
                </a:prstGeom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</c15:spPr>
            </c:ext>
          </c:extLst>
        </c:dLbl>
      </c:pivotFmt>
      <c:pivotFmt>
        <c:idx val="9"/>
        <c:spPr>
          <a:solidFill>
            <a:schemeClr val="accent6">
              <a:tint val="58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8.3333333333333329E-2"/>
              <c:y val="7.870370370370372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>
                    <a:gd name="adj1" fmla="val 102523"/>
                    <a:gd name="adj2" fmla="val 39584"/>
                  </a:avLst>
                </a:prstGeom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</c15:spPr>
            </c:ext>
          </c:extLst>
        </c:dLbl>
      </c:pivotFmt>
      <c:pivotFmt>
        <c:idx val="10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</c15:spPr>
            </c:ext>
          </c:extLst>
        </c:dLbl>
      </c:pivotFmt>
      <c:pivotFmt>
        <c:idx val="11"/>
        <c:spPr>
          <a:solidFill>
            <a:schemeClr val="accent6">
              <a:shade val="58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5.8333333333333334E-2"/>
              <c:y val="5.0925925925925923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>
                    <a:gd name="adj1" fmla="val -79478"/>
                    <a:gd name="adj2" fmla="val 49920"/>
                  </a:avLst>
                </a:prstGeom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</c15:spPr>
            </c:ext>
          </c:extLst>
        </c:dLbl>
      </c:pivotFmt>
      <c:pivotFmt>
        <c:idx val="12"/>
        <c:spPr>
          <a:solidFill>
            <a:schemeClr val="accent6">
              <a:shade val="86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249999999999999"/>
              <c:y val="-9.2592592592592587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>
                    <a:gd name="adj1" fmla="val -98430"/>
                    <a:gd name="adj2" fmla="val -32584"/>
                  </a:avLst>
                </a:prstGeom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</c15:spPr>
            </c:ext>
          </c:extLst>
        </c:dLbl>
      </c:pivotFmt>
      <c:pivotFmt>
        <c:idx val="13"/>
        <c:spPr>
          <a:solidFill>
            <a:schemeClr val="accent6">
              <a:tint val="86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6.3888888888888898E-2"/>
              <c:y val="0.1296296296296296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>
                    <a:gd name="adj1" fmla="val 104915"/>
                    <a:gd name="adj2" fmla="val -15471"/>
                  </a:avLst>
                </a:prstGeom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</c15:spPr>
            </c:ext>
          </c:extLst>
        </c:dLbl>
      </c:pivotFmt>
      <c:pivotFmt>
        <c:idx val="14"/>
        <c:spPr>
          <a:solidFill>
            <a:schemeClr val="accent6">
              <a:tint val="58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8.3333333333333329E-2"/>
              <c:y val="7.870370370370372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>
                    <a:gd name="adj1" fmla="val 102523"/>
                    <a:gd name="adj2" fmla="val 39584"/>
                  </a:avLst>
                </a:prstGeom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</c15:spPr>
            </c:ext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'Q.9)'!$C$3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D1C-495C-9EFC-9006E2AD34E5}"/>
              </c:ext>
            </c:extLst>
          </c:dPt>
          <c:dPt>
            <c:idx val="1"/>
            <c:bubble3D val="0"/>
            <c:spPr>
              <a:solidFill>
                <a:schemeClr val="accent6">
                  <a:shade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D1C-495C-9EFC-9006E2AD34E5}"/>
              </c:ext>
            </c:extLst>
          </c:dPt>
          <c:dPt>
            <c:idx val="2"/>
            <c:bubble3D val="0"/>
            <c:spPr>
              <a:solidFill>
                <a:schemeClr val="accent6">
                  <a:tint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D1C-495C-9EFC-9006E2AD34E5}"/>
              </c:ext>
            </c:extLst>
          </c:dPt>
          <c:dPt>
            <c:idx val="3"/>
            <c:bubble3D val="0"/>
            <c:spPr>
              <a:solidFill>
                <a:schemeClr val="accent6">
                  <a:tint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D1C-495C-9EFC-9006E2AD34E5}"/>
              </c:ext>
            </c:extLst>
          </c:dPt>
          <c:dLbls>
            <c:dLbl>
              <c:idx val="0"/>
              <c:layout>
                <c:manualLayout>
                  <c:x val="5.8333333333333334E-2"/>
                  <c:y val="5.0925925925925923E-2"/>
                </c:manualLayout>
              </c:layout>
              <c:spPr>
                <a:pattFill prst="pct75">
                  <a:fgClr>
                    <a:sysClr val="windowText" lastClr="000000">
                      <a:lumMod val="75000"/>
                      <a:lumOff val="25000"/>
                    </a:sysClr>
                  </a:fgClr>
                  <a:bgClr>
                    <a:sysClr val="windowText" lastClr="000000">
                      <a:lumMod val="65000"/>
                      <a:lumOff val="35000"/>
                    </a:sys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79478"/>
                        <a:gd name="adj2" fmla="val 49920"/>
                      </a:avLst>
                    </a:prstGeom>
                    <a:pattFill prst="pct75">
                      <a:fgClr>
                        <a:schemeClr val="dk1">
                          <a:lumMod val="75000"/>
                          <a:lumOff val="25000"/>
                        </a:schemeClr>
                      </a:fgClr>
                      <a:bgClr>
                        <a:schemeClr val="dk1">
                          <a:lumMod val="65000"/>
                          <a:lumOff val="35000"/>
                        </a:schemeClr>
                      </a:bgClr>
                    </a:pattFill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3D1C-495C-9EFC-9006E2AD34E5}"/>
                </c:ext>
              </c:extLst>
            </c:dLbl>
            <c:dLbl>
              <c:idx val="1"/>
              <c:layout>
                <c:manualLayout>
                  <c:x val="0.1249999999999999"/>
                  <c:y val="-9.2592592592592587E-2"/>
                </c:manualLayout>
              </c:layout>
              <c:spPr>
                <a:pattFill prst="pct75">
                  <a:fgClr>
                    <a:sysClr val="windowText" lastClr="000000">
                      <a:lumMod val="75000"/>
                      <a:lumOff val="25000"/>
                    </a:sysClr>
                  </a:fgClr>
                  <a:bgClr>
                    <a:sysClr val="windowText" lastClr="000000">
                      <a:lumMod val="65000"/>
                      <a:lumOff val="35000"/>
                    </a:sys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98430"/>
                        <a:gd name="adj2" fmla="val -32584"/>
                      </a:avLst>
                    </a:prstGeom>
                    <a:pattFill prst="pct75">
                      <a:fgClr>
                        <a:schemeClr val="dk1">
                          <a:lumMod val="75000"/>
                          <a:lumOff val="25000"/>
                        </a:schemeClr>
                      </a:fgClr>
                      <a:bgClr>
                        <a:schemeClr val="dk1">
                          <a:lumMod val="65000"/>
                          <a:lumOff val="35000"/>
                        </a:schemeClr>
                      </a:bgClr>
                    </a:pattFill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3-3D1C-495C-9EFC-9006E2AD34E5}"/>
                </c:ext>
              </c:extLst>
            </c:dLbl>
            <c:dLbl>
              <c:idx val="2"/>
              <c:layout>
                <c:manualLayout>
                  <c:x val="-6.3888888888888898E-2"/>
                  <c:y val="0.12962962962962962"/>
                </c:manualLayout>
              </c:layout>
              <c:spPr>
                <a:pattFill prst="pct75">
                  <a:fgClr>
                    <a:sysClr val="windowText" lastClr="000000">
                      <a:lumMod val="75000"/>
                      <a:lumOff val="25000"/>
                    </a:sysClr>
                  </a:fgClr>
                  <a:bgClr>
                    <a:sysClr val="windowText" lastClr="000000">
                      <a:lumMod val="65000"/>
                      <a:lumOff val="35000"/>
                    </a:sys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104915"/>
                        <a:gd name="adj2" fmla="val -15471"/>
                      </a:avLst>
                    </a:prstGeom>
                    <a:pattFill prst="pct75">
                      <a:fgClr>
                        <a:schemeClr val="dk1">
                          <a:lumMod val="75000"/>
                          <a:lumOff val="25000"/>
                        </a:schemeClr>
                      </a:fgClr>
                      <a:bgClr>
                        <a:schemeClr val="dk1">
                          <a:lumMod val="65000"/>
                          <a:lumOff val="35000"/>
                        </a:schemeClr>
                      </a:bgClr>
                    </a:pattFill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5-3D1C-495C-9EFC-9006E2AD34E5}"/>
                </c:ext>
              </c:extLst>
            </c:dLbl>
            <c:dLbl>
              <c:idx val="3"/>
              <c:layout>
                <c:manualLayout>
                  <c:x val="-8.3333333333333329E-2"/>
                  <c:y val="7.870370370370372E-2"/>
                </c:manualLayout>
              </c:layout>
              <c:spPr>
                <a:pattFill prst="pct75">
                  <a:fgClr>
                    <a:sysClr val="windowText" lastClr="000000">
                      <a:lumMod val="75000"/>
                      <a:lumOff val="25000"/>
                    </a:sysClr>
                  </a:fgClr>
                  <a:bgClr>
                    <a:sysClr val="windowText" lastClr="000000">
                      <a:lumMod val="65000"/>
                      <a:lumOff val="35000"/>
                    </a:sys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102523"/>
                        <a:gd name="adj2" fmla="val 39584"/>
                      </a:avLst>
                    </a:prstGeom>
                    <a:pattFill prst="pct75">
                      <a:fgClr>
                        <a:schemeClr val="dk1">
                          <a:lumMod val="75000"/>
                          <a:lumOff val="25000"/>
                        </a:schemeClr>
                      </a:fgClr>
                      <a:bgClr>
                        <a:schemeClr val="dk1">
                          <a:lumMod val="65000"/>
                          <a:lumOff val="35000"/>
                        </a:schemeClr>
                      </a:bgClr>
                    </a:pattFill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7-3D1C-495C-9EFC-9006E2AD34E5}"/>
                </c:ext>
              </c:extLst>
            </c:dLbl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pattFill prst="pct75">
                    <a:fgClr>
                      <a:schemeClr val="dk1">
                        <a:lumMod val="75000"/>
                        <a:lumOff val="25000"/>
                      </a:schemeClr>
                    </a:fgClr>
                    <a:bgClr>
                      <a:schemeClr val="dk1">
                        <a:lumMod val="65000"/>
                        <a:lumOff val="35000"/>
                      </a:schemeClr>
                    </a:bgClr>
                  </a:pattFill>
                  <a:ln>
                    <a:noFill/>
                  </a:ln>
                </c15:spPr>
              </c:ext>
            </c:extLst>
          </c:dLbls>
          <c:cat>
            <c:strRef>
              <c:f>'Q.9)'!$B$4:$B$8</c:f>
              <c:strCache>
                <c:ptCount val="4"/>
                <c:pt idx="0">
                  <c:v>Grocery Store</c:v>
                </c:pt>
                <c:pt idx="1">
                  <c:v>Supermarket Type1</c:v>
                </c:pt>
                <c:pt idx="2">
                  <c:v>Supermarket Type2</c:v>
                </c:pt>
                <c:pt idx="3">
                  <c:v>Supermarket Type3</c:v>
                </c:pt>
              </c:strCache>
            </c:strRef>
          </c:cat>
          <c:val>
            <c:numRef>
              <c:f>'Q.9)'!$C$4:$C$8</c:f>
              <c:numCache>
                <c:formatCode>General</c:formatCode>
                <c:ptCount val="4"/>
                <c:pt idx="0">
                  <c:v>1083</c:v>
                </c:pt>
                <c:pt idx="1">
                  <c:v>5577</c:v>
                </c:pt>
                <c:pt idx="2">
                  <c:v>928</c:v>
                </c:pt>
                <c:pt idx="3">
                  <c:v>935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D1C-495C-9EFC-9006E2AD3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[EXCEL PR.xlsx]Q..1)Q.6)!PivotTable1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accent6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SALES YEAR WISE</a:t>
            </a:r>
          </a:p>
        </c:rich>
      </c:tx>
      <c:overlay val="0"/>
      <c:spPr>
        <a:solidFill>
          <a:schemeClr val="accent6">
            <a:lumMod val="60000"/>
            <a:lumOff val="40000"/>
          </a:schemeClr>
        </a:solidFill>
        <a:ln w="25400"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accent6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6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numFmt formatCode="0.0,,&quot;M&quot;" sourceLinked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0"/>
              <c:y val="-0.37500000000000006"/>
            </c:manualLayout>
          </c:layout>
          <c:numFmt formatCode="0.0,,&quot;M&quot;" sourceLinked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2.1517748295245059E-17"/>
              <c:y val="-0.25462962962962971"/>
            </c:manualLayout>
          </c:layout>
          <c:numFmt formatCode="0.0,,&quot;M&quot;" sourceLinked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2.3474178403755869E-3"/>
              <c:y val="-0.2638888888888889"/>
            </c:manualLayout>
          </c:layout>
          <c:numFmt formatCode="0.0,,&quot;M&quot;" sourceLinked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0"/>
              <c:y val="-0.24074074074074073"/>
            </c:manualLayout>
          </c:layout>
          <c:numFmt formatCode="0.0,,&quot;M&quot;" sourceLinked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0"/>
              <c:y val="-0.26851851851851855"/>
            </c:manualLayout>
          </c:layout>
          <c:numFmt formatCode="0.0,,&quot;M&quot;" sourceLinked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2.3474178403755869E-3"/>
              <c:y val="-0.24537037037037046"/>
            </c:manualLayout>
          </c:layout>
          <c:numFmt formatCode="0.0,,&quot;M&quot;" sourceLinked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6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0"/>
              <c:y val="-0.2361111111111111"/>
            </c:manualLayout>
          </c:layout>
          <c:numFmt formatCode="0.0,,&quot;M&quot;" sourceLinked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0"/>
              <c:y val="-0.23611111111111102"/>
            </c:manualLayout>
          </c:layout>
          <c:numFmt formatCode="0.0,,&quot;M&quot;" sourceLinked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6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0"/>
              <c:y val="-7.407407407407407E-2"/>
            </c:manualLayout>
          </c:layout>
          <c:numFmt formatCode="0.0,,&quot;M&quot;" sourceLinked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6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numFmt formatCode="0.0,,&quot;M&quot;" sourceLinked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6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0"/>
              <c:y val="-0.37500000000000006"/>
            </c:manualLayout>
          </c:layout>
          <c:numFmt formatCode="0.0,,&quot;M&quot;" sourceLinked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6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2.1517748295245059E-17"/>
              <c:y val="-0.25462962962962971"/>
            </c:manualLayout>
          </c:layout>
          <c:numFmt formatCode="0.0,,&quot;M&quot;" sourceLinked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6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2.3474178403755869E-3"/>
              <c:y val="-0.2638888888888889"/>
            </c:manualLayout>
          </c:layout>
          <c:numFmt formatCode="0.0,,&quot;M&quot;" sourceLinked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6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0"/>
              <c:y val="-0.24074074074074073"/>
            </c:manualLayout>
          </c:layout>
          <c:numFmt formatCode="0.0,,&quot;M&quot;" sourceLinked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6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0"/>
              <c:y val="-0.26851851851851855"/>
            </c:manualLayout>
          </c:layout>
          <c:numFmt formatCode="0.0,,&quot;M&quot;" sourceLinked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6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2.3474178403755869E-3"/>
              <c:y val="-0.24537037037037046"/>
            </c:manualLayout>
          </c:layout>
          <c:numFmt formatCode="0.0,,&quot;M&quot;" sourceLinked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6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0"/>
              <c:y val="-0.2361111111111111"/>
            </c:manualLayout>
          </c:layout>
          <c:numFmt formatCode="0.0,,&quot;M&quot;" sourceLinked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6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0"/>
              <c:y val="-0.23611111111111102"/>
            </c:manualLayout>
          </c:layout>
          <c:numFmt formatCode="0.0,,&quot;M&quot;" sourceLinked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6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0"/>
              <c:y val="-7.407407407407407E-2"/>
            </c:manualLayout>
          </c:layout>
          <c:numFmt formatCode="0.0,,&quot;M&quot;" sourceLinked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6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numFmt formatCode="0.0,,&quot;M&quot;" sourceLinked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6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0"/>
              <c:y val="-0.37500000000000006"/>
            </c:manualLayout>
          </c:layout>
          <c:numFmt formatCode="0.0,,&quot;M&quot;" sourceLinked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6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2.1517748295245059E-17"/>
              <c:y val="-0.25462962962962971"/>
            </c:manualLayout>
          </c:layout>
          <c:numFmt formatCode="0.0,,&quot;M&quot;" sourceLinked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6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2.3474178403755869E-3"/>
              <c:y val="-0.2638888888888889"/>
            </c:manualLayout>
          </c:layout>
          <c:numFmt formatCode="0.0,,&quot;M&quot;" sourceLinked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6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0"/>
              <c:y val="-0.24074074074074073"/>
            </c:manualLayout>
          </c:layout>
          <c:numFmt formatCode="0.0,,&quot;M&quot;" sourceLinked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6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0"/>
              <c:y val="-0.26851851851851855"/>
            </c:manualLayout>
          </c:layout>
          <c:numFmt formatCode="0.0,,&quot;M&quot;" sourceLinked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6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2.3474178403755869E-3"/>
              <c:y val="-0.24537037037037046"/>
            </c:manualLayout>
          </c:layout>
          <c:numFmt formatCode="0.0,,&quot;M&quot;" sourceLinked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6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0"/>
              <c:y val="-0.2361111111111111"/>
            </c:manualLayout>
          </c:layout>
          <c:numFmt formatCode="0.0,,&quot;M&quot;" sourceLinked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6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0"/>
              <c:y val="-0.23611111111111102"/>
            </c:manualLayout>
          </c:layout>
          <c:numFmt formatCode="0.0,,&quot;M&quot;" sourceLinked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6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0"/>
              <c:y val="-7.407407407407407E-2"/>
            </c:manualLayout>
          </c:layout>
          <c:numFmt formatCode="0.0,,&quot;M&quot;" sourceLinked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'Q..1)Q.6)'!$C$3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0.3750000000000000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4DE-4C46-9601-85C5FEBACAFC}"/>
                </c:ext>
              </c:extLst>
            </c:dLbl>
            <c:dLbl>
              <c:idx val="1"/>
              <c:layout>
                <c:manualLayout>
                  <c:x val="2.1517748295245059E-17"/>
                  <c:y val="-0.2546296296296297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4DE-4C46-9601-85C5FEBACAFC}"/>
                </c:ext>
              </c:extLst>
            </c:dLbl>
            <c:dLbl>
              <c:idx val="2"/>
              <c:layout>
                <c:manualLayout>
                  <c:x val="2.3474178403755869E-3"/>
                  <c:y val="-0.263888888888888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4DE-4C46-9601-85C5FEBACAFC}"/>
                </c:ext>
              </c:extLst>
            </c:dLbl>
            <c:dLbl>
              <c:idx val="3"/>
              <c:layout>
                <c:manualLayout>
                  <c:x val="0"/>
                  <c:y val="-0.2407407407407407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4DE-4C46-9601-85C5FEBACAFC}"/>
                </c:ext>
              </c:extLst>
            </c:dLbl>
            <c:dLbl>
              <c:idx val="4"/>
              <c:layout>
                <c:manualLayout>
                  <c:x val="0"/>
                  <c:y val="-0.2685185185185185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4DE-4C46-9601-85C5FEBACAFC}"/>
                </c:ext>
              </c:extLst>
            </c:dLbl>
            <c:dLbl>
              <c:idx val="5"/>
              <c:layout>
                <c:manualLayout>
                  <c:x val="2.3474178403755869E-3"/>
                  <c:y val="-0.2453703703703704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4DE-4C46-9601-85C5FEBACAFC}"/>
                </c:ext>
              </c:extLst>
            </c:dLbl>
            <c:dLbl>
              <c:idx val="6"/>
              <c:layout>
                <c:manualLayout>
                  <c:x val="0"/>
                  <c:y val="-0.236111111111111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4DE-4C46-9601-85C5FEBACAFC}"/>
                </c:ext>
              </c:extLst>
            </c:dLbl>
            <c:dLbl>
              <c:idx val="7"/>
              <c:layout>
                <c:manualLayout>
                  <c:x val="0"/>
                  <c:y val="-0.2361111111111110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4DE-4C46-9601-85C5FEBACAFC}"/>
                </c:ext>
              </c:extLst>
            </c:dLbl>
            <c:dLbl>
              <c:idx val="8"/>
              <c:layout>
                <c:manualLayout>
                  <c:x val="0"/>
                  <c:y val="-7.40740740740740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4DE-4C46-9601-85C5FEBACAFC}"/>
                </c:ext>
              </c:extLst>
            </c:dLbl>
            <c:numFmt formatCode="0.0,,&quot;M&quot;" sourceLinked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accent6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'Q..1)Q.6)'!$B$4:$B$13</c:f>
              <c:strCache>
                <c:ptCount val="9"/>
                <c:pt idx="0">
                  <c:v>1985</c:v>
                </c:pt>
                <c:pt idx="1">
                  <c:v>2004</c:v>
                </c:pt>
                <c:pt idx="2">
                  <c:v>1999</c:v>
                </c:pt>
                <c:pt idx="3">
                  <c:v>2007</c:v>
                </c:pt>
                <c:pt idx="4">
                  <c:v>1987</c:v>
                </c:pt>
                <c:pt idx="5">
                  <c:v>1997</c:v>
                </c:pt>
                <c:pt idx="6">
                  <c:v>2002</c:v>
                </c:pt>
                <c:pt idx="7">
                  <c:v>2009</c:v>
                </c:pt>
                <c:pt idx="8">
                  <c:v>1998</c:v>
                </c:pt>
              </c:strCache>
            </c:strRef>
          </c:cat>
          <c:val>
            <c:numRef>
              <c:f>'Q..1)Q.6)'!$C$4:$C$13</c:f>
              <c:numCache>
                <c:formatCode>_ * #,##0_ ;_ * \-#,##0_ ;_ * "-"??_ ;_ @_ </c:formatCode>
                <c:ptCount val="9"/>
                <c:pt idx="0">
                  <c:v>3633637</c:v>
                </c:pt>
                <c:pt idx="1">
                  <c:v>2268123</c:v>
                </c:pt>
                <c:pt idx="2">
                  <c:v>2183984</c:v>
                </c:pt>
                <c:pt idx="3">
                  <c:v>2167466</c:v>
                </c:pt>
                <c:pt idx="4">
                  <c:v>2142674</c:v>
                </c:pt>
                <c:pt idx="5">
                  <c:v>2118384</c:v>
                </c:pt>
                <c:pt idx="6">
                  <c:v>2036727</c:v>
                </c:pt>
                <c:pt idx="7">
                  <c:v>1851829</c:v>
                </c:pt>
                <c:pt idx="8">
                  <c:v>188338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4DE-4C46-9601-85C5FEBACAF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515484623"/>
        <c:axId val="1130638799"/>
      </c:barChart>
      <c:catAx>
        <c:axId val="5154846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accent6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0638799"/>
        <c:crosses val="autoZero"/>
        <c:auto val="1"/>
        <c:lblAlgn val="ctr"/>
        <c:lblOffset val="100"/>
        <c:noMultiLvlLbl val="0"/>
      </c:catAx>
      <c:valAx>
        <c:axId val="1130638799"/>
        <c:scaling>
          <c:orientation val="minMax"/>
        </c:scaling>
        <c:delete val="1"/>
        <c:axPos val="l"/>
        <c:numFmt formatCode="_ * #,##0_ ;_ * \-#,##0_ ;_ * &quot;-&quot;??_ ;_ @_ " sourceLinked="1"/>
        <c:majorTickMark val="none"/>
        <c:minorTickMark val="none"/>
        <c:tickLblPos val="nextTo"/>
        <c:crossAx val="5154846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>
          <a:solidFill>
            <a:schemeClr val="accent6">
              <a:lumMod val="20000"/>
              <a:lumOff val="80000"/>
            </a:schemeClr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[EXCEL PR.xlsx]Q.2)!PivotTable2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ln>
                  <a:gradFill flip="none" rotWithShape="1">
                    <a:gsLst>
                      <a:gs pos="0">
                        <a:schemeClr val="accent6">
                          <a:lumMod val="5000"/>
                          <a:lumOff val="95000"/>
                        </a:schemeClr>
                      </a:gs>
                      <a:gs pos="74000">
                        <a:schemeClr val="accent6">
                          <a:lumMod val="45000"/>
                          <a:lumOff val="55000"/>
                        </a:schemeClr>
                      </a:gs>
                      <a:gs pos="83000">
                        <a:schemeClr val="accent6">
                          <a:lumMod val="45000"/>
                          <a:lumOff val="55000"/>
                        </a:schemeClr>
                      </a:gs>
                      <a:gs pos="100000">
                        <a:schemeClr val="accent6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</a:ln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ln>
                  <a:gradFill flip="none" rotWithShape="1">
                    <a:gsLst>
                      <a:gs pos="0">
                        <a:schemeClr val="accent6">
                          <a:lumMod val="5000"/>
                          <a:lumOff val="95000"/>
                        </a:schemeClr>
                      </a:gs>
                      <a:gs pos="74000">
                        <a:schemeClr val="accent6">
                          <a:lumMod val="45000"/>
                          <a:lumOff val="55000"/>
                        </a:schemeClr>
                      </a:gs>
                      <a:gs pos="83000">
                        <a:schemeClr val="accent6">
                          <a:lumMod val="45000"/>
                          <a:lumOff val="55000"/>
                        </a:schemeClr>
                      </a:gs>
                      <a:gs pos="100000">
                        <a:schemeClr val="accent6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</a:ln>
                <a:solidFill>
                  <a:schemeClr val="accent6">
                    <a:lumMod val="50000"/>
                  </a:schemeClr>
                </a:solidFill>
              </a:rPr>
              <a:t>TOTAL</a:t>
            </a:r>
            <a:r>
              <a:rPr lang="en-US" baseline="0">
                <a:ln>
                  <a:gradFill flip="none" rotWithShape="1">
                    <a:gsLst>
                      <a:gs pos="0">
                        <a:schemeClr val="accent6">
                          <a:lumMod val="5000"/>
                          <a:lumOff val="95000"/>
                        </a:schemeClr>
                      </a:gs>
                      <a:gs pos="74000">
                        <a:schemeClr val="accent6">
                          <a:lumMod val="45000"/>
                          <a:lumOff val="55000"/>
                        </a:schemeClr>
                      </a:gs>
                      <a:gs pos="83000">
                        <a:schemeClr val="accent6">
                          <a:lumMod val="45000"/>
                          <a:lumOff val="55000"/>
                        </a:schemeClr>
                      </a:gs>
                      <a:gs pos="100000">
                        <a:schemeClr val="accent6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</a:ln>
                <a:solidFill>
                  <a:schemeClr val="accent6">
                    <a:lumMod val="50000"/>
                  </a:schemeClr>
                </a:solidFill>
              </a:rPr>
              <a:t> SALES OF ITEM TYPE</a:t>
            </a:r>
          </a:p>
        </c:rich>
      </c:tx>
      <c:overlay val="0"/>
      <c:spPr>
        <a:solidFill>
          <a:schemeClr val="accent6">
            <a:lumMod val="60000"/>
            <a:lumOff val="40000"/>
          </a:schemeClr>
        </a:solidFill>
        <a:ln w="25400"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ln>
                <a:gradFill flip="none" rotWithShape="1">
                  <a:gsLst>
                    <a:gs pos="0">
                      <a:schemeClr val="accent6">
                        <a:lumMod val="5000"/>
                        <a:lumOff val="95000"/>
                      </a:schemeClr>
                    </a:gs>
                    <a:gs pos="74000">
                      <a:schemeClr val="accent6">
                        <a:lumMod val="45000"/>
                        <a:lumOff val="55000"/>
                      </a:schemeClr>
                    </a:gs>
                    <a:gs pos="83000">
                      <a:schemeClr val="accent6">
                        <a:lumMod val="45000"/>
                        <a:lumOff val="55000"/>
                      </a:schemeClr>
                    </a:gs>
                    <a:gs pos="100000">
                      <a:schemeClr val="accent6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</a:ln>
              <a:solidFill>
                <a:schemeClr val="accent6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6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numFmt formatCode="0.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numFmt formatCode="0.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numFmt formatCode="0.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'Q.2)'!$C$3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numFmt formatCode="0.0,,&quot;M&quot;" sourceLinked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6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'Q.2)'!$B$4:$B$20</c:f>
              <c:strCache>
                <c:ptCount val="16"/>
                <c:pt idx="0">
                  <c:v>Fruits and Vegetables</c:v>
                </c:pt>
                <c:pt idx="1">
                  <c:v>Snack Foods</c:v>
                </c:pt>
                <c:pt idx="2">
                  <c:v>Household</c:v>
                </c:pt>
                <c:pt idx="3">
                  <c:v>Frozen Foods</c:v>
                </c:pt>
                <c:pt idx="4">
                  <c:v>Dairy</c:v>
                </c:pt>
                <c:pt idx="5">
                  <c:v>Canned</c:v>
                </c:pt>
                <c:pt idx="6">
                  <c:v>Baking Goods</c:v>
                </c:pt>
                <c:pt idx="7">
                  <c:v>Health and Hygiene</c:v>
                </c:pt>
                <c:pt idx="8">
                  <c:v>Meat</c:v>
                </c:pt>
                <c:pt idx="9">
                  <c:v>Soft Drinks</c:v>
                </c:pt>
                <c:pt idx="10">
                  <c:v>Breads</c:v>
                </c:pt>
                <c:pt idx="11">
                  <c:v>Hard Drinks</c:v>
                </c:pt>
                <c:pt idx="12">
                  <c:v>Starchy Foods</c:v>
                </c:pt>
                <c:pt idx="13">
                  <c:v>Others</c:v>
                </c:pt>
                <c:pt idx="14">
                  <c:v>Breakfast</c:v>
                </c:pt>
                <c:pt idx="15">
                  <c:v>Seafood</c:v>
                </c:pt>
              </c:strCache>
            </c:strRef>
          </c:cat>
          <c:val>
            <c:numRef>
              <c:f>'Q.2)'!$C$4:$C$20</c:f>
              <c:numCache>
                <c:formatCode>_ * #,##0_ ;_ * \-#,##0_ ;_ * "-"??_ ;_ @_ </c:formatCode>
                <c:ptCount val="16"/>
                <c:pt idx="0">
                  <c:v>2820050</c:v>
                </c:pt>
                <c:pt idx="1">
                  <c:v>2732781</c:v>
                </c:pt>
                <c:pt idx="2">
                  <c:v>2055494</c:v>
                </c:pt>
                <c:pt idx="3">
                  <c:v>1825747</c:v>
                </c:pt>
                <c:pt idx="4">
                  <c:v>1522589</c:v>
                </c:pt>
                <c:pt idx="5">
                  <c:v>1444157</c:v>
                </c:pt>
                <c:pt idx="6">
                  <c:v>1265533</c:v>
                </c:pt>
                <c:pt idx="7">
                  <c:v>1045200</c:v>
                </c:pt>
                <c:pt idx="8">
                  <c:v>917565</c:v>
                </c:pt>
                <c:pt idx="9">
                  <c:v>892917</c:v>
                </c:pt>
                <c:pt idx="10">
                  <c:v>553245</c:v>
                </c:pt>
                <c:pt idx="11">
                  <c:v>457795</c:v>
                </c:pt>
                <c:pt idx="12">
                  <c:v>351407</c:v>
                </c:pt>
                <c:pt idx="13">
                  <c:v>325516</c:v>
                </c:pt>
                <c:pt idx="14">
                  <c:v>232296</c:v>
                </c:pt>
                <c:pt idx="15">
                  <c:v>148870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81-488E-B8DE-66AEAF8D079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557082735"/>
        <c:axId val="985043375"/>
      </c:barChart>
      <c:catAx>
        <c:axId val="15570827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cap="all" baseline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5043375"/>
        <c:crosses val="autoZero"/>
        <c:auto val="0"/>
        <c:lblAlgn val="ctr"/>
        <c:lblOffset val="100"/>
        <c:noMultiLvlLbl val="0"/>
      </c:catAx>
      <c:valAx>
        <c:axId val="985043375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_ * #,##0_ ;_ * \-#,##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70827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[EXCEL PR.xlsx]Q.3)!PivotTable3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ln>
                  <a:gradFill flip="none" rotWithShape="1">
                    <a:gsLst>
                      <a:gs pos="0">
                        <a:schemeClr val="accent6">
                          <a:lumMod val="5000"/>
                          <a:lumOff val="95000"/>
                        </a:schemeClr>
                      </a:gs>
                      <a:gs pos="74000">
                        <a:schemeClr val="accent6">
                          <a:lumMod val="45000"/>
                          <a:lumOff val="55000"/>
                        </a:schemeClr>
                      </a:gs>
                      <a:gs pos="83000">
                        <a:schemeClr val="accent6">
                          <a:lumMod val="45000"/>
                          <a:lumOff val="55000"/>
                        </a:schemeClr>
                      </a:gs>
                      <a:gs pos="100000">
                        <a:schemeClr val="accent6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ln>
                  <a:gradFill flip="none" rotWithShape="1">
                    <a:gsLst>
                      <a:gs pos="0">
                        <a:schemeClr val="accent6">
                          <a:lumMod val="5000"/>
                          <a:lumOff val="95000"/>
                        </a:schemeClr>
                      </a:gs>
                      <a:gs pos="74000">
                        <a:schemeClr val="accent6">
                          <a:lumMod val="45000"/>
                          <a:lumOff val="55000"/>
                        </a:schemeClr>
                      </a:gs>
                      <a:gs pos="83000">
                        <a:schemeClr val="accent6">
                          <a:lumMod val="45000"/>
                          <a:lumOff val="55000"/>
                        </a:schemeClr>
                      </a:gs>
                      <a:gs pos="100000">
                        <a:schemeClr val="accent6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</a:ln>
              </a:rPr>
              <a:t>TOTAL</a:t>
            </a:r>
            <a:r>
              <a:rPr lang="en-US" baseline="0">
                <a:ln>
                  <a:gradFill flip="none" rotWithShape="1">
                    <a:gsLst>
                      <a:gs pos="0">
                        <a:schemeClr val="accent6">
                          <a:lumMod val="5000"/>
                          <a:lumOff val="95000"/>
                        </a:schemeClr>
                      </a:gs>
                      <a:gs pos="74000">
                        <a:schemeClr val="accent6">
                          <a:lumMod val="45000"/>
                          <a:lumOff val="55000"/>
                        </a:schemeClr>
                      </a:gs>
                      <a:gs pos="83000">
                        <a:schemeClr val="accent6">
                          <a:lumMod val="45000"/>
                          <a:lumOff val="55000"/>
                        </a:schemeClr>
                      </a:gs>
                      <a:gs pos="100000">
                        <a:schemeClr val="accent6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</a:ln>
              </a:rPr>
              <a:t> WEIGHT OF ITEM TYPES</a:t>
            </a:r>
          </a:p>
        </c:rich>
      </c:tx>
      <c:overlay val="0"/>
      <c:spPr>
        <a:solidFill>
          <a:schemeClr val="accent6">
            <a:lumMod val="60000"/>
            <a:lumOff val="40000"/>
          </a:schemeClr>
        </a:solidFill>
        <a:ln>
          <a:solidFill>
            <a:schemeClr val="accent6">
              <a:lumMod val="50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ln>
                <a:gradFill flip="none" rotWithShape="1">
                  <a:gsLst>
                    <a:gs pos="0">
                      <a:schemeClr val="accent6">
                        <a:lumMod val="5000"/>
                        <a:lumOff val="95000"/>
                      </a:schemeClr>
                    </a:gs>
                    <a:gs pos="74000">
                      <a:schemeClr val="accent6">
                        <a:lumMod val="45000"/>
                        <a:lumOff val="55000"/>
                      </a:schemeClr>
                    </a:gs>
                    <a:gs pos="83000">
                      <a:schemeClr val="accent6">
                        <a:lumMod val="45000"/>
                        <a:lumOff val="55000"/>
                      </a:schemeClr>
                    </a:gs>
                    <a:gs pos="100000">
                      <a:schemeClr val="accent6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</a:ln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>
              <a:alpha val="85000"/>
            </a:schemeClr>
          </a:solidFill>
          <a:ln w="31750" cap="rnd" cmpd="sng" algn="ctr">
            <a:solidFill>
              <a:schemeClr val="accent6">
                <a:alpha val="8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solidFill>
              <a:schemeClr val="accent6">
                <a:alpha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>
              <a:alpha val="85000"/>
            </a:schemeClr>
          </a:solidFill>
          <a:ln w="31750" cap="rnd" cmpd="sng" algn="ctr">
            <a:solidFill>
              <a:schemeClr val="accent6">
                <a:alpha val="8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solidFill>
              <a:schemeClr val="accent6">
                <a:alpha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>
              <a:alpha val="85000"/>
            </a:schemeClr>
          </a:solidFill>
          <a:ln w="31750" cap="rnd" cmpd="sng" algn="ctr">
            <a:solidFill>
              <a:schemeClr val="accent6">
                <a:alpha val="8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solidFill>
              <a:schemeClr val="accent6">
                <a:alpha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'Q.3)'!$C$3</c:f>
              <c:strCache>
                <c:ptCount val="1"/>
                <c:pt idx="0">
                  <c:v>Total</c:v>
                </c:pt>
              </c:strCache>
            </c:strRef>
          </c:tx>
          <c:spPr>
            <a:ln w="31750" cap="rnd">
              <a:solidFill>
                <a:schemeClr val="accent6">
                  <a:alpha val="85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schemeClr val="accent6">
                  <a:alpha val="5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6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'Q.3)'!$B$4:$B$20</c:f>
              <c:strCache>
                <c:ptCount val="16"/>
                <c:pt idx="0">
                  <c:v>Fruits and Vegetables</c:v>
                </c:pt>
                <c:pt idx="1">
                  <c:v>Snack Foods</c:v>
                </c:pt>
                <c:pt idx="2">
                  <c:v>Household</c:v>
                </c:pt>
                <c:pt idx="3">
                  <c:v>Frozen Foods</c:v>
                </c:pt>
                <c:pt idx="4">
                  <c:v>Dairy</c:v>
                </c:pt>
                <c:pt idx="5">
                  <c:v>Canned</c:v>
                </c:pt>
                <c:pt idx="6">
                  <c:v>Baking Goods</c:v>
                </c:pt>
                <c:pt idx="7">
                  <c:v>Health and Hygiene</c:v>
                </c:pt>
                <c:pt idx="8">
                  <c:v>Soft Drinks</c:v>
                </c:pt>
                <c:pt idx="9">
                  <c:v>Meat</c:v>
                </c:pt>
                <c:pt idx="10">
                  <c:v>Breads</c:v>
                </c:pt>
                <c:pt idx="11">
                  <c:v>Hard Drinks</c:v>
                </c:pt>
                <c:pt idx="12">
                  <c:v>Others</c:v>
                </c:pt>
                <c:pt idx="13">
                  <c:v>Starchy Foods</c:v>
                </c:pt>
                <c:pt idx="14">
                  <c:v>Breakfast</c:v>
                </c:pt>
                <c:pt idx="15">
                  <c:v>Seafood</c:v>
                </c:pt>
              </c:strCache>
            </c:strRef>
          </c:cat>
          <c:val>
            <c:numRef>
              <c:f>'Q.3)'!$C$4:$C$20</c:f>
              <c:numCache>
                <c:formatCode>_ * #,##0_ ;_ * \-#,##0_ ;_ * "-"??_ ;_ @_ </c:formatCode>
                <c:ptCount val="16"/>
                <c:pt idx="0">
                  <c:v>13485</c:v>
                </c:pt>
                <c:pt idx="1">
                  <c:v>12880</c:v>
                </c:pt>
                <c:pt idx="2">
                  <c:v>10146</c:v>
                </c:pt>
                <c:pt idx="3">
                  <c:v>9249</c:v>
                </c:pt>
                <c:pt idx="4">
                  <c:v>7621</c:v>
                </c:pt>
                <c:pt idx="5">
                  <c:v>6630</c:v>
                </c:pt>
                <c:pt idx="6">
                  <c:v>6567</c:v>
                </c:pt>
                <c:pt idx="7">
                  <c:v>5674</c:v>
                </c:pt>
                <c:pt idx="8">
                  <c:v>4458</c:v>
                </c:pt>
                <c:pt idx="9">
                  <c:v>4311</c:v>
                </c:pt>
                <c:pt idx="10">
                  <c:v>2332</c:v>
                </c:pt>
                <c:pt idx="11">
                  <c:v>2094</c:v>
                </c:pt>
                <c:pt idx="12">
                  <c:v>1892</c:v>
                </c:pt>
                <c:pt idx="13">
                  <c:v>1783</c:v>
                </c:pt>
                <c:pt idx="14">
                  <c:v>1141</c:v>
                </c:pt>
                <c:pt idx="15">
                  <c:v>638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36-4FA2-AD43-83F5088DE5B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423848463"/>
        <c:axId val="274315199"/>
      </c:lineChart>
      <c:catAx>
        <c:axId val="1423848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4315199"/>
        <c:crosses val="autoZero"/>
        <c:auto val="1"/>
        <c:lblAlgn val="ctr"/>
        <c:lblOffset val="100"/>
        <c:noMultiLvlLbl val="0"/>
      </c:catAx>
      <c:valAx>
        <c:axId val="274315199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_ * #,##0_ ;_ * \-#,##0_ ;_ * &quot;-&quot;??_ ;_ @_ " sourceLinked="1"/>
        <c:majorTickMark val="none"/>
        <c:minorTickMark val="none"/>
        <c:tickLblPos val="nextTo"/>
        <c:crossAx val="1423848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[EXCEL PR.xlsx]Q.4)!PivotTable6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ln>
                  <a:gradFill flip="none" rotWithShape="1">
                    <a:gsLst>
                      <a:gs pos="0">
                        <a:schemeClr val="accent6">
                          <a:lumMod val="5000"/>
                          <a:lumOff val="95000"/>
                        </a:schemeClr>
                      </a:gs>
                      <a:gs pos="74000">
                        <a:schemeClr val="accent6">
                          <a:lumMod val="45000"/>
                          <a:lumOff val="55000"/>
                        </a:schemeClr>
                      </a:gs>
                      <a:gs pos="83000">
                        <a:schemeClr val="accent6">
                          <a:lumMod val="45000"/>
                          <a:lumOff val="55000"/>
                        </a:schemeClr>
                      </a:gs>
                      <a:gs pos="100000">
                        <a:schemeClr val="accent6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ln>
                  <a:gradFill flip="none" rotWithShape="1">
                    <a:gsLst>
                      <a:gs pos="0">
                        <a:schemeClr val="accent6">
                          <a:lumMod val="5000"/>
                          <a:lumOff val="95000"/>
                        </a:schemeClr>
                      </a:gs>
                      <a:gs pos="74000">
                        <a:schemeClr val="accent6">
                          <a:lumMod val="45000"/>
                          <a:lumOff val="55000"/>
                        </a:schemeClr>
                      </a:gs>
                      <a:gs pos="83000">
                        <a:schemeClr val="accent6">
                          <a:lumMod val="45000"/>
                          <a:lumOff val="55000"/>
                        </a:schemeClr>
                      </a:gs>
                      <a:gs pos="100000">
                        <a:schemeClr val="accent6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</a:ln>
              </a:rPr>
              <a:t>SUM OF MRP ITEM WISE</a:t>
            </a:r>
          </a:p>
        </c:rich>
      </c:tx>
      <c:overlay val="0"/>
      <c:spPr>
        <a:solidFill>
          <a:schemeClr val="accent6">
            <a:lumMod val="60000"/>
            <a:lumOff val="40000"/>
          </a:schemeClr>
        </a:solidFill>
        <a:ln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ln>
                <a:gradFill flip="none" rotWithShape="1">
                  <a:gsLst>
                    <a:gs pos="0">
                      <a:schemeClr val="accent6">
                        <a:lumMod val="5000"/>
                        <a:lumOff val="95000"/>
                      </a:schemeClr>
                    </a:gs>
                    <a:gs pos="74000">
                      <a:schemeClr val="accent6">
                        <a:lumMod val="45000"/>
                        <a:lumOff val="55000"/>
                      </a:schemeClr>
                    </a:gs>
                    <a:gs pos="83000">
                      <a:schemeClr val="accent6">
                        <a:lumMod val="45000"/>
                        <a:lumOff val="55000"/>
                      </a:schemeClr>
                    </a:gs>
                    <a:gs pos="100000">
                      <a:schemeClr val="accent6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</a:ln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>
              <a:alpha val="85000"/>
            </a:schemeClr>
          </a:solidFill>
          <a:ln>
            <a:noFill/>
          </a:ln>
          <a:effectLst>
            <a:innerShdw dist="12700" dir="16200000">
              <a:schemeClr val="lt1"/>
            </a:innerShdw>
          </a:effectLst>
        </c:spPr>
        <c:marker>
          <c:symbol val="circle"/>
          <c:size val="6"/>
          <c:spPr>
            <a:solidFill>
              <a:schemeClr val="accent6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numFmt formatCode="#,##0,&quot;K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>
              <a:alpha val="85000"/>
            </a:schemeClr>
          </a:solidFill>
          <a:ln>
            <a:noFill/>
          </a:ln>
          <a:effectLst>
            <a:innerShdw dist="12700" dir="16200000">
              <a:schemeClr val="lt1"/>
            </a:innerShdw>
          </a:effectLst>
        </c:spPr>
        <c:marker>
          <c:symbol val="none"/>
        </c:marker>
        <c:dLbl>
          <c:idx val="0"/>
          <c:numFmt formatCode="#,##0,&quot;K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>
              <a:alpha val="85000"/>
            </a:schemeClr>
          </a:solidFill>
          <a:ln>
            <a:noFill/>
          </a:ln>
          <a:effectLst>
            <a:innerShdw dist="12700" dir="16200000">
              <a:schemeClr val="lt1"/>
            </a:innerShdw>
          </a:effectLst>
        </c:spPr>
        <c:marker>
          <c:symbol val="none"/>
        </c:marker>
        <c:dLbl>
          <c:idx val="0"/>
          <c:numFmt formatCode="#,##0,&quot;K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areaChart>
        <c:grouping val="standard"/>
        <c:varyColors val="0"/>
        <c:ser>
          <c:idx val="0"/>
          <c:order val="0"/>
          <c:tx>
            <c:strRef>
              <c:f>'Q.4)'!$C$12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>
              <a:noFill/>
            </a:ln>
            <a:effectLst>
              <a:innerShdw dist="12700" dir="16200000">
                <a:schemeClr val="lt1"/>
              </a:innerShdw>
            </a:effectLst>
          </c:spPr>
          <c:dLbls>
            <c:numFmt formatCode="#,##0,&quot;K&quot;" sourceLinked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'Q.4)'!$B$13:$B$29</c:f>
              <c:strCache>
                <c:ptCount val="16"/>
                <c:pt idx="0">
                  <c:v>Baking Goods</c:v>
                </c:pt>
                <c:pt idx="1">
                  <c:v>Breads</c:v>
                </c:pt>
                <c:pt idx="2">
                  <c:v>Breakfast</c:v>
                </c:pt>
                <c:pt idx="3">
                  <c:v>Canned</c:v>
                </c:pt>
                <c:pt idx="4">
                  <c:v>Dairy</c:v>
                </c:pt>
                <c:pt idx="5">
                  <c:v>Frozen Foods</c:v>
                </c:pt>
                <c:pt idx="6">
                  <c:v>Fruits and Vegetables</c:v>
                </c:pt>
                <c:pt idx="7">
                  <c:v>Hard Drinks</c:v>
                </c:pt>
                <c:pt idx="8">
                  <c:v>Health and Hygiene</c:v>
                </c:pt>
                <c:pt idx="9">
                  <c:v>Household</c:v>
                </c:pt>
                <c:pt idx="10">
                  <c:v>Meat</c:v>
                </c:pt>
                <c:pt idx="11">
                  <c:v>Others</c:v>
                </c:pt>
                <c:pt idx="12">
                  <c:v>Seafood</c:v>
                </c:pt>
                <c:pt idx="13">
                  <c:v>Snack Foods</c:v>
                </c:pt>
                <c:pt idx="14">
                  <c:v>Soft Drinks</c:v>
                </c:pt>
                <c:pt idx="15">
                  <c:v>Starchy Foods</c:v>
                </c:pt>
              </c:strCache>
            </c:strRef>
          </c:cat>
          <c:val>
            <c:numRef>
              <c:f>'Q.4)'!$C$13:$C$29</c:f>
              <c:numCache>
                <c:formatCode>_ * #,##0_ ;_ * \-#,##0_ ;_ * "-"??_ ;_ @_ </c:formatCode>
                <c:ptCount val="16"/>
                <c:pt idx="0">
                  <c:v>81886</c:v>
                </c:pt>
                <c:pt idx="1">
                  <c:v>35385</c:v>
                </c:pt>
                <c:pt idx="2">
                  <c:v>15598</c:v>
                </c:pt>
                <c:pt idx="3">
                  <c:v>90703</c:v>
                </c:pt>
                <c:pt idx="4">
                  <c:v>101274</c:v>
                </c:pt>
                <c:pt idx="5">
                  <c:v>118565</c:v>
                </c:pt>
                <c:pt idx="6">
                  <c:v>178110</c:v>
                </c:pt>
                <c:pt idx="7">
                  <c:v>29334</c:v>
                </c:pt>
                <c:pt idx="8">
                  <c:v>68010</c:v>
                </c:pt>
                <c:pt idx="9">
                  <c:v>135982</c:v>
                </c:pt>
                <c:pt idx="10">
                  <c:v>59445</c:v>
                </c:pt>
                <c:pt idx="11">
                  <c:v>22456</c:v>
                </c:pt>
                <c:pt idx="12">
                  <c:v>9077</c:v>
                </c:pt>
                <c:pt idx="13">
                  <c:v>175436</c:v>
                </c:pt>
                <c:pt idx="14">
                  <c:v>58503</c:v>
                </c:pt>
                <c:pt idx="15">
                  <c:v>21886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24-4EC3-B3B4-81EACA03DFF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422220655"/>
        <c:axId val="1430641567"/>
      </c:areaChart>
      <c:catAx>
        <c:axId val="1422220655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accent6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0641567"/>
        <c:crosses val="autoZero"/>
        <c:auto val="1"/>
        <c:lblAlgn val="ctr"/>
        <c:lblOffset val="100"/>
        <c:noMultiLvlLbl val="0"/>
      </c:catAx>
      <c:valAx>
        <c:axId val="1430641567"/>
        <c:scaling>
          <c:orientation val="minMax"/>
        </c:scaling>
        <c:delete val="1"/>
        <c:axPos val="l"/>
        <c:numFmt formatCode="_ * #,##0_ ;_ * \-#,##0_ ;_ * &quot;-&quot;??_ ;_ @_ " sourceLinked="1"/>
        <c:majorTickMark val="out"/>
        <c:minorTickMark val="none"/>
        <c:tickLblPos val="nextTo"/>
        <c:crossAx val="14222206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PR.xlsx]Q.4)!PivotTable4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ln>
                  <a:gradFill flip="none" rotWithShape="1">
                    <a:gsLst>
                      <a:gs pos="0">
                        <a:schemeClr val="accent6">
                          <a:lumMod val="5000"/>
                          <a:lumOff val="95000"/>
                        </a:schemeClr>
                      </a:gs>
                      <a:gs pos="74000">
                        <a:schemeClr val="accent6">
                          <a:lumMod val="45000"/>
                          <a:lumOff val="55000"/>
                        </a:schemeClr>
                      </a:gs>
                      <a:gs pos="83000">
                        <a:schemeClr val="accent6">
                          <a:lumMod val="45000"/>
                          <a:lumOff val="55000"/>
                        </a:schemeClr>
                      </a:gs>
                      <a:gs pos="100000">
                        <a:schemeClr val="accent6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ln>
                  <a:gradFill flip="none" rotWithShape="1">
                    <a:gsLst>
                      <a:gs pos="0">
                        <a:schemeClr val="accent6">
                          <a:lumMod val="5000"/>
                          <a:lumOff val="95000"/>
                        </a:schemeClr>
                      </a:gs>
                      <a:gs pos="74000">
                        <a:schemeClr val="accent6">
                          <a:lumMod val="45000"/>
                          <a:lumOff val="55000"/>
                        </a:schemeClr>
                      </a:gs>
                      <a:gs pos="83000">
                        <a:schemeClr val="accent6">
                          <a:lumMod val="45000"/>
                          <a:lumOff val="55000"/>
                        </a:schemeClr>
                      </a:gs>
                      <a:gs pos="100000">
                        <a:schemeClr val="accent6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</a:ln>
              </a:rPr>
              <a:t>TOTAL</a:t>
            </a:r>
            <a:r>
              <a:rPr lang="en-US" baseline="0">
                <a:ln>
                  <a:gradFill flip="none" rotWithShape="1">
                    <a:gsLst>
                      <a:gs pos="0">
                        <a:schemeClr val="accent6">
                          <a:lumMod val="5000"/>
                          <a:lumOff val="95000"/>
                        </a:schemeClr>
                      </a:gs>
                      <a:gs pos="74000">
                        <a:schemeClr val="accent6">
                          <a:lumMod val="45000"/>
                          <a:lumOff val="55000"/>
                        </a:schemeClr>
                      </a:gs>
                      <a:gs pos="83000">
                        <a:schemeClr val="accent6">
                          <a:lumMod val="45000"/>
                          <a:lumOff val="55000"/>
                        </a:schemeClr>
                      </a:gs>
                      <a:gs pos="100000">
                        <a:schemeClr val="accent6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</a:ln>
              </a:rPr>
              <a:t> MRP OUTLET WISE</a:t>
            </a:r>
          </a:p>
        </c:rich>
      </c:tx>
      <c:overlay val="0"/>
      <c:spPr>
        <a:solidFill>
          <a:schemeClr val="accent6">
            <a:lumMod val="60000"/>
            <a:lumOff val="40000"/>
          </a:schemeClr>
        </a:solidFill>
        <a:ln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ln>
                <a:gradFill flip="none" rotWithShape="1">
                  <a:gsLst>
                    <a:gs pos="0">
                      <a:schemeClr val="accent6">
                        <a:lumMod val="5000"/>
                        <a:lumOff val="95000"/>
                      </a:schemeClr>
                    </a:gs>
                    <a:gs pos="74000">
                      <a:schemeClr val="accent6">
                        <a:lumMod val="45000"/>
                        <a:lumOff val="55000"/>
                      </a:schemeClr>
                    </a:gs>
                    <a:gs pos="83000">
                      <a:schemeClr val="accent6">
                        <a:lumMod val="45000"/>
                        <a:lumOff val="55000"/>
                      </a:schemeClr>
                    </a:gs>
                    <a:gs pos="100000">
                      <a:schemeClr val="accent6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</a:ln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solidFill>
              <a:srgbClr val="70AD47">
                <a:lumMod val="50000"/>
                <a:alpha val="50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388888888888889"/>
              <c:y val="-0.11111111111111113"/>
            </c:manualLayout>
          </c:layout>
          <c:spPr>
            <a:solidFill>
              <a:srgbClr val="70AD47">
                <a:lumMod val="50000"/>
                <a:alpha val="50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8888888888888891"/>
              <c:y val="8.7962962962963048E-2"/>
            </c:manualLayout>
          </c:layout>
          <c:spPr>
            <a:solidFill>
              <a:srgbClr val="70AD47">
                <a:lumMod val="50000"/>
                <a:alpha val="50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</c15:spPr>
            </c:ext>
          </c:extLst>
        </c:dLbl>
      </c:pivotFmt>
      <c:pivotFmt>
        <c:idx val="3"/>
        <c:spPr>
          <a:solidFill>
            <a:schemeClr val="accent6">
              <a:lumMod val="50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26944444444444443"/>
              <c:y val="-9.2592592592592587E-3"/>
            </c:manualLayout>
          </c:layout>
          <c:spPr>
            <a:solidFill>
              <a:srgbClr val="70AD47">
                <a:lumMod val="50000"/>
                <a:alpha val="50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</c15:spPr>
            </c:ext>
          </c:extLst>
        </c:dLbl>
      </c:pivotFmt>
      <c:pivotFmt>
        <c:idx val="4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"/>
              <c:y val="1.8518518518518517E-2"/>
            </c:manualLayout>
          </c:layout>
          <c:spPr>
            <a:solidFill>
              <a:srgbClr val="70AD47">
                <a:lumMod val="50000"/>
                <a:alpha val="50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</c15:spPr>
            </c:ext>
          </c:extLst>
        </c:dLbl>
      </c:pivotFmt>
      <c:pivotFmt>
        <c:idx val="5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solidFill>
              <a:srgbClr val="70AD47">
                <a:lumMod val="50000"/>
                <a:alpha val="50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</c15:spPr>
            </c:ext>
          </c:extLst>
        </c:dLbl>
      </c:pivotFmt>
      <c:pivotFmt>
        <c:idx val="6"/>
        <c:spPr>
          <a:solidFill>
            <a:schemeClr val="accent6">
              <a:lumMod val="50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26944444444444443"/>
              <c:y val="-9.2592592592592587E-3"/>
            </c:manualLayout>
          </c:layout>
          <c:spPr>
            <a:solidFill>
              <a:srgbClr val="70AD47">
                <a:lumMod val="50000"/>
                <a:alpha val="50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</c15:spPr>
            </c:ext>
          </c:extLst>
        </c:dLbl>
      </c:pivotFmt>
      <c:pivotFmt>
        <c:idx val="7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8888888888888891"/>
              <c:y val="8.7962962962963048E-2"/>
            </c:manualLayout>
          </c:layout>
          <c:spPr>
            <a:solidFill>
              <a:srgbClr val="70AD47">
                <a:lumMod val="50000"/>
                <a:alpha val="50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</c15:spPr>
            </c:ext>
          </c:extLst>
        </c:dLbl>
      </c:pivotFmt>
      <c:pivotFmt>
        <c:idx val="8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"/>
              <c:y val="1.8518518518518517E-2"/>
            </c:manualLayout>
          </c:layout>
          <c:spPr>
            <a:solidFill>
              <a:srgbClr val="70AD47">
                <a:lumMod val="50000"/>
                <a:alpha val="50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</c15:spPr>
            </c:ext>
          </c:extLst>
        </c:dLbl>
      </c:pivotFmt>
      <c:pivotFmt>
        <c:idx val="9"/>
        <c:spPr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388888888888889"/>
              <c:y val="-0.11111111111111113"/>
            </c:manualLayout>
          </c:layout>
          <c:spPr>
            <a:solidFill>
              <a:srgbClr val="70AD47">
                <a:lumMod val="50000"/>
                <a:alpha val="50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</c15:spPr>
            </c:ext>
          </c:extLst>
        </c:dLbl>
      </c:pivotFmt>
      <c:pivotFmt>
        <c:idx val="10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solidFill>
              <a:srgbClr val="70AD47">
                <a:lumMod val="50000"/>
                <a:alpha val="50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</c15:spPr>
            </c:ext>
          </c:extLst>
        </c:dLbl>
      </c:pivotFmt>
      <c:pivotFmt>
        <c:idx val="11"/>
        <c:spPr>
          <a:solidFill>
            <a:schemeClr val="accent6">
              <a:lumMod val="50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26944444444444443"/>
              <c:y val="-9.2592592592592587E-3"/>
            </c:manualLayout>
          </c:layout>
          <c:spPr>
            <a:solidFill>
              <a:srgbClr val="70AD47">
                <a:lumMod val="50000"/>
                <a:alpha val="50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</c15:spPr>
            </c:ext>
          </c:extLst>
        </c:dLbl>
      </c:pivotFmt>
      <c:pivotFmt>
        <c:idx val="12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8888888888888891"/>
              <c:y val="8.7962962962963048E-2"/>
            </c:manualLayout>
          </c:layout>
          <c:spPr>
            <a:solidFill>
              <a:srgbClr val="70AD47">
                <a:lumMod val="50000"/>
                <a:alpha val="50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</c15:spPr>
            </c:ext>
          </c:extLst>
        </c:dLbl>
      </c:pivotFmt>
      <c:pivotFmt>
        <c:idx val="13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"/>
              <c:y val="1.8518518518518517E-2"/>
            </c:manualLayout>
          </c:layout>
          <c:spPr>
            <a:solidFill>
              <a:srgbClr val="70AD47">
                <a:lumMod val="50000"/>
                <a:alpha val="50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</c15:spPr>
            </c:ext>
          </c:extLst>
        </c:dLbl>
      </c:pivotFmt>
      <c:pivotFmt>
        <c:idx val="14"/>
        <c:spPr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388888888888889"/>
              <c:y val="-0.11111111111111113"/>
            </c:manualLayout>
          </c:layout>
          <c:spPr>
            <a:solidFill>
              <a:srgbClr val="70AD47">
                <a:lumMod val="50000"/>
                <a:alpha val="50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</c15:spPr>
            </c:ext>
          </c:extLst>
        </c:dLbl>
      </c:pivotFmt>
    </c:pivotFmts>
    <c:plotArea>
      <c:layout/>
      <c:doughnutChart>
        <c:varyColors val="1"/>
        <c:ser>
          <c:idx val="0"/>
          <c:order val="0"/>
          <c:tx>
            <c:strRef>
              <c:f>'Q.4)'!$C$3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350-46CA-915F-131BE05F6A42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350-46CA-915F-131BE05F6A42}"/>
              </c:ext>
            </c:extLst>
          </c:dPt>
          <c:dPt>
            <c:idx val="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350-46CA-915F-131BE05F6A42}"/>
              </c:ext>
            </c:extLst>
          </c:dPt>
          <c:dPt>
            <c:idx val="3"/>
            <c:bubble3D val="0"/>
            <c:spPr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350-46CA-915F-131BE05F6A42}"/>
              </c:ext>
            </c:extLst>
          </c:dPt>
          <c:dLbls>
            <c:dLbl>
              <c:idx val="0"/>
              <c:layout>
                <c:manualLayout>
                  <c:x val="0.26944444444444443"/>
                  <c:y val="-9.2592592592592587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350-46CA-915F-131BE05F6A42}"/>
                </c:ext>
              </c:extLst>
            </c:dLbl>
            <c:dLbl>
              <c:idx val="1"/>
              <c:layout>
                <c:manualLayout>
                  <c:x val="-0.18888888888888891"/>
                  <c:y val="8.7962962962963048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350-46CA-915F-131BE05F6A42}"/>
                </c:ext>
              </c:extLst>
            </c:dLbl>
            <c:dLbl>
              <c:idx val="2"/>
              <c:layout>
                <c:manualLayout>
                  <c:x val="-0.2"/>
                  <c:y val="1.8518518518518517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350-46CA-915F-131BE05F6A42}"/>
                </c:ext>
              </c:extLst>
            </c:dLbl>
            <c:dLbl>
              <c:idx val="3"/>
              <c:layout>
                <c:manualLayout>
                  <c:x val="-0.2388888888888889"/>
                  <c:y val="-0.1111111111111111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350-46CA-915F-131BE05F6A42}"/>
                </c:ext>
              </c:extLst>
            </c:dLbl>
            <c:spPr>
              <a:solidFill>
                <a:srgbClr val="70AD47">
                  <a:lumMod val="50000"/>
                  <a:alpha val="50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pattFill prst="pct75">
                    <a:fgClr>
                      <a:schemeClr val="dk1">
                        <a:lumMod val="75000"/>
                        <a:lumOff val="25000"/>
                      </a:schemeClr>
                    </a:fgClr>
                    <a:bgClr>
                      <a:schemeClr val="dk1">
                        <a:lumMod val="65000"/>
                        <a:lumOff val="35000"/>
                      </a:schemeClr>
                    </a:bgClr>
                  </a:pattFill>
                  <a:ln>
                    <a:noFill/>
                  </a:ln>
                </c15:spPr>
              </c:ext>
            </c:extLst>
          </c:dLbls>
          <c:cat>
            <c:strRef>
              <c:f>'Q.4)'!$B$4:$B$8</c:f>
              <c:strCache>
                <c:ptCount val="4"/>
                <c:pt idx="0">
                  <c:v>Grocery Store</c:v>
                </c:pt>
                <c:pt idx="1">
                  <c:v>Supermarket Type1</c:v>
                </c:pt>
                <c:pt idx="2">
                  <c:v>Supermarket Type2</c:v>
                </c:pt>
                <c:pt idx="3">
                  <c:v>Supermarket Type3</c:v>
                </c:pt>
              </c:strCache>
            </c:strRef>
          </c:cat>
          <c:val>
            <c:numRef>
              <c:f>'Q.4)'!$C$4:$C$8</c:f>
              <c:numCache>
                <c:formatCode>_ * #,##0_ ;_ * \-#,##0_ ;_ * "-"??_ ;_ @_ </c:formatCode>
                <c:ptCount val="4"/>
                <c:pt idx="0">
                  <c:v>151929</c:v>
                </c:pt>
                <c:pt idx="1">
                  <c:v>787529</c:v>
                </c:pt>
                <c:pt idx="2">
                  <c:v>131471</c:v>
                </c:pt>
                <c:pt idx="3">
                  <c:v>130721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350-46CA-915F-131BE05F6A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[EXCEL PR.xlsx]Q.5)!PivotTable5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ln>
                  <a:gradFill flip="none" rotWithShape="1">
                    <a:gsLst>
                      <a:gs pos="0">
                        <a:schemeClr val="accent6">
                          <a:lumMod val="5000"/>
                          <a:lumOff val="95000"/>
                        </a:schemeClr>
                      </a:gs>
                      <a:gs pos="74000">
                        <a:schemeClr val="accent6">
                          <a:lumMod val="45000"/>
                          <a:lumOff val="55000"/>
                        </a:schemeClr>
                      </a:gs>
                      <a:gs pos="83000">
                        <a:schemeClr val="accent6">
                          <a:lumMod val="45000"/>
                          <a:lumOff val="55000"/>
                        </a:schemeClr>
                      </a:gs>
                      <a:gs pos="100000">
                        <a:schemeClr val="accent6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ln>
                  <a:gradFill flip="none" rotWithShape="1">
                    <a:gsLst>
                      <a:gs pos="0">
                        <a:schemeClr val="accent6">
                          <a:lumMod val="5000"/>
                          <a:lumOff val="95000"/>
                        </a:schemeClr>
                      </a:gs>
                      <a:gs pos="74000">
                        <a:schemeClr val="accent6">
                          <a:lumMod val="45000"/>
                          <a:lumOff val="55000"/>
                        </a:schemeClr>
                      </a:gs>
                      <a:gs pos="83000">
                        <a:schemeClr val="accent6">
                          <a:lumMod val="45000"/>
                          <a:lumOff val="55000"/>
                        </a:schemeClr>
                      </a:gs>
                      <a:gs pos="100000">
                        <a:schemeClr val="accent6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</a:ln>
              </a:rPr>
              <a:t>COOUNT</a:t>
            </a:r>
            <a:r>
              <a:rPr lang="en-US" baseline="0">
                <a:ln>
                  <a:gradFill flip="none" rotWithShape="1">
                    <a:gsLst>
                      <a:gs pos="0">
                        <a:schemeClr val="accent6">
                          <a:lumMod val="5000"/>
                          <a:lumOff val="95000"/>
                        </a:schemeClr>
                      </a:gs>
                      <a:gs pos="74000">
                        <a:schemeClr val="accent6">
                          <a:lumMod val="45000"/>
                          <a:lumOff val="55000"/>
                        </a:schemeClr>
                      </a:gs>
                      <a:gs pos="83000">
                        <a:schemeClr val="accent6">
                          <a:lumMod val="45000"/>
                          <a:lumOff val="55000"/>
                        </a:schemeClr>
                      </a:gs>
                      <a:gs pos="100000">
                        <a:schemeClr val="accent6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</a:ln>
              </a:rPr>
              <a:t> OF FAT CONTENT</a:t>
            </a:r>
            <a:endParaRPr lang="en-US">
              <a:ln>
                <a:gradFill flip="none" rotWithShape="1">
                  <a:gsLst>
                    <a:gs pos="0">
                      <a:schemeClr val="accent6">
                        <a:lumMod val="5000"/>
                        <a:lumOff val="95000"/>
                      </a:schemeClr>
                    </a:gs>
                    <a:gs pos="74000">
                      <a:schemeClr val="accent6">
                        <a:lumMod val="45000"/>
                        <a:lumOff val="55000"/>
                      </a:schemeClr>
                    </a:gs>
                    <a:gs pos="83000">
                      <a:schemeClr val="accent6">
                        <a:lumMod val="45000"/>
                        <a:lumOff val="55000"/>
                      </a:schemeClr>
                    </a:gs>
                    <a:gs pos="100000">
                      <a:schemeClr val="accent6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</a:ln>
            </a:endParaRPr>
          </a:p>
        </c:rich>
      </c:tx>
      <c:overlay val="0"/>
      <c:spPr>
        <a:solidFill>
          <a:schemeClr val="accent6">
            <a:lumMod val="60000"/>
            <a:lumOff val="40000"/>
          </a:schemeClr>
        </a:solidFill>
        <a:ln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ln>
                <a:gradFill flip="none" rotWithShape="1">
                  <a:gsLst>
                    <a:gs pos="0">
                      <a:schemeClr val="accent6">
                        <a:lumMod val="5000"/>
                        <a:lumOff val="95000"/>
                      </a:schemeClr>
                    </a:gs>
                    <a:gs pos="74000">
                      <a:schemeClr val="accent6">
                        <a:lumMod val="45000"/>
                        <a:lumOff val="55000"/>
                      </a:schemeClr>
                    </a:gs>
                    <a:gs pos="83000">
                      <a:schemeClr val="accent6">
                        <a:lumMod val="45000"/>
                        <a:lumOff val="55000"/>
                      </a:schemeClr>
                    </a:gs>
                    <a:gs pos="100000">
                      <a:schemeClr val="accent6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</a:ln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6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solidFill>
              <a:schemeClr val="accent6">
                <a:lumMod val="60000"/>
                <a:lumOff val="40000"/>
                <a:alpha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solidFill>
              <a:schemeClr val="accent6">
                <a:lumMod val="60000"/>
                <a:lumOff val="40000"/>
                <a:alpha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solidFill>
              <a:schemeClr val="accent6">
                <a:lumMod val="60000"/>
                <a:lumOff val="40000"/>
                <a:alpha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'Q.5)'!$C$3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solidFill>
                <a:schemeClr val="accent6">
                  <a:lumMod val="60000"/>
                  <a:lumOff val="40000"/>
                  <a:alpha val="5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6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'Q.5)'!$B$4:$B$8</c:f>
              <c:strCache>
                <c:ptCount val="4"/>
                <c:pt idx="0">
                  <c:v>LF</c:v>
                </c:pt>
                <c:pt idx="1">
                  <c:v>Low Fat</c:v>
                </c:pt>
                <c:pt idx="2">
                  <c:v>reg</c:v>
                </c:pt>
                <c:pt idx="3">
                  <c:v>Regular</c:v>
                </c:pt>
              </c:strCache>
            </c:strRef>
          </c:cat>
          <c:val>
            <c:numRef>
              <c:f>'Q.5)'!$C$4:$C$8</c:f>
              <c:numCache>
                <c:formatCode>General</c:formatCode>
                <c:ptCount val="4"/>
                <c:pt idx="0">
                  <c:v>316</c:v>
                </c:pt>
                <c:pt idx="1">
                  <c:v>5201</c:v>
                </c:pt>
                <c:pt idx="2">
                  <c:v>117</c:v>
                </c:pt>
                <c:pt idx="3">
                  <c:v>2889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B1-46DD-8637-9D2252C2B60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422768319"/>
        <c:axId val="1431917007"/>
      </c:barChart>
      <c:catAx>
        <c:axId val="14227683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accent6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1917007"/>
        <c:crosses val="autoZero"/>
        <c:auto val="1"/>
        <c:lblAlgn val="ctr"/>
        <c:lblOffset val="100"/>
        <c:noMultiLvlLbl val="0"/>
      </c:catAx>
      <c:valAx>
        <c:axId val="1431917007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22768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[EXCEL PR.xlsx]Q.7)!PivotTable7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ln>
                  <a:gradFill flip="none" rotWithShape="1">
                    <a:gsLst>
                      <a:gs pos="0">
                        <a:schemeClr val="accent6">
                          <a:lumMod val="5000"/>
                          <a:lumOff val="95000"/>
                        </a:schemeClr>
                      </a:gs>
                      <a:gs pos="74000">
                        <a:schemeClr val="accent6">
                          <a:lumMod val="45000"/>
                          <a:lumOff val="55000"/>
                        </a:schemeClr>
                      </a:gs>
                      <a:gs pos="83000">
                        <a:schemeClr val="accent6">
                          <a:lumMod val="45000"/>
                          <a:lumOff val="55000"/>
                        </a:schemeClr>
                      </a:gs>
                      <a:gs pos="100000">
                        <a:schemeClr val="accent6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</a:ln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ln>
                  <a:gradFill flip="none" rotWithShape="1">
                    <a:gsLst>
                      <a:gs pos="0">
                        <a:schemeClr val="accent6">
                          <a:lumMod val="5000"/>
                          <a:lumOff val="95000"/>
                        </a:schemeClr>
                      </a:gs>
                      <a:gs pos="74000">
                        <a:schemeClr val="accent6">
                          <a:lumMod val="45000"/>
                          <a:lumOff val="55000"/>
                        </a:schemeClr>
                      </a:gs>
                      <a:gs pos="83000">
                        <a:schemeClr val="accent6">
                          <a:lumMod val="45000"/>
                          <a:lumOff val="55000"/>
                        </a:schemeClr>
                      </a:gs>
                      <a:gs pos="100000">
                        <a:schemeClr val="accent6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</a:ln>
                <a:solidFill>
                  <a:schemeClr val="accent6">
                    <a:lumMod val="50000"/>
                  </a:schemeClr>
                </a:solidFill>
              </a:rPr>
              <a:t>YEARLY</a:t>
            </a:r>
            <a:r>
              <a:rPr lang="en-US" baseline="0">
                <a:ln>
                  <a:gradFill flip="none" rotWithShape="1">
                    <a:gsLst>
                      <a:gs pos="0">
                        <a:schemeClr val="accent6">
                          <a:lumMod val="5000"/>
                          <a:lumOff val="95000"/>
                        </a:schemeClr>
                      </a:gs>
                      <a:gs pos="74000">
                        <a:schemeClr val="accent6">
                          <a:lumMod val="45000"/>
                          <a:lumOff val="55000"/>
                        </a:schemeClr>
                      </a:gs>
                      <a:gs pos="83000">
                        <a:schemeClr val="accent6">
                          <a:lumMod val="45000"/>
                          <a:lumOff val="55000"/>
                        </a:schemeClr>
                      </a:gs>
                      <a:gs pos="100000">
                        <a:schemeClr val="accent6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</a:ln>
                <a:solidFill>
                  <a:schemeClr val="accent6">
                    <a:lumMod val="50000"/>
                  </a:schemeClr>
                </a:solidFill>
              </a:rPr>
              <a:t> SALES OF ITEM OUTLETS</a:t>
            </a:r>
            <a:endParaRPr lang="en-US">
              <a:ln>
                <a:gradFill flip="none" rotWithShape="1">
                  <a:gsLst>
                    <a:gs pos="0">
                      <a:schemeClr val="accent6">
                        <a:lumMod val="5000"/>
                        <a:lumOff val="95000"/>
                      </a:schemeClr>
                    </a:gs>
                    <a:gs pos="74000">
                      <a:schemeClr val="accent6">
                        <a:lumMod val="45000"/>
                        <a:lumOff val="55000"/>
                      </a:schemeClr>
                    </a:gs>
                    <a:gs pos="83000">
                      <a:schemeClr val="accent6">
                        <a:lumMod val="45000"/>
                        <a:lumOff val="55000"/>
                      </a:schemeClr>
                    </a:gs>
                    <a:gs pos="100000">
                      <a:schemeClr val="accent6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</a:ln>
              <a:solidFill>
                <a:schemeClr val="accent6">
                  <a:lumMod val="50000"/>
                </a:schemeClr>
              </a:solidFill>
            </a:endParaRPr>
          </a:p>
        </c:rich>
      </c:tx>
      <c:overlay val="0"/>
      <c:spPr>
        <a:solidFill>
          <a:schemeClr val="accent6">
            <a:lumMod val="60000"/>
            <a:lumOff val="40000"/>
          </a:schemeClr>
        </a:solidFill>
        <a:ln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ln>
                <a:gradFill flip="none" rotWithShape="1">
                  <a:gsLst>
                    <a:gs pos="0">
                      <a:schemeClr val="accent6">
                        <a:lumMod val="5000"/>
                        <a:lumOff val="95000"/>
                      </a:schemeClr>
                    </a:gs>
                    <a:gs pos="74000">
                      <a:schemeClr val="accent6">
                        <a:lumMod val="45000"/>
                        <a:lumOff val="55000"/>
                      </a:schemeClr>
                    </a:gs>
                    <a:gs pos="83000">
                      <a:schemeClr val="accent6">
                        <a:lumMod val="45000"/>
                        <a:lumOff val="55000"/>
                      </a:schemeClr>
                    </a:gs>
                    <a:gs pos="100000">
                      <a:schemeClr val="accent6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</a:ln>
              <a:solidFill>
                <a:schemeClr val="accent6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6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'Q.7)'!$C$3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6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'Q.7)'!$B$4:$B$13</c:f>
              <c:strCache>
                <c:ptCount val="9"/>
                <c:pt idx="0">
                  <c:v>1985</c:v>
                </c:pt>
                <c:pt idx="1">
                  <c:v>1987</c:v>
                </c:pt>
                <c:pt idx="2">
                  <c:v>2004</c:v>
                </c:pt>
                <c:pt idx="3">
                  <c:v>1997</c:v>
                </c:pt>
                <c:pt idx="4">
                  <c:v>1999</c:v>
                </c:pt>
                <c:pt idx="5">
                  <c:v>2002</c:v>
                </c:pt>
                <c:pt idx="6">
                  <c:v>2009</c:v>
                </c:pt>
                <c:pt idx="7">
                  <c:v>2007</c:v>
                </c:pt>
                <c:pt idx="8">
                  <c:v>1998</c:v>
                </c:pt>
              </c:strCache>
            </c:strRef>
          </c:cat>
          <c:val>
            <c:numRef>
              <c:f>'Q.7)'!$C$4:$C$13</c:f>
              <c:numCache>
                <c:formatCode>_ * #,##0_ ;_ * \-#,##0_ ;_ * "-"??_ ;_ @_ </c:formatCode>
                <c:ptCount val="9"/>
                <c:pt idx="0">
                  <c:v>1463</c:v>
                </c:pt>
                <c:pt idx="1">
                  <c:v>932</c:v>
                </c:pt>
                <c:pt idx="2">
                  <c:v>930</c:v>
                </c:pt>
                <c:pt idx="3">
                  <c:v>930</c:v>
                </c:pt>
                <c:pt idx="4">
                  <c:v>930</c:v>
                </c:pt>
                <c:pt idx="5">
                  <c:v>929</c:v>
                </c:pt>
                <c:pt idx="6">
                  <c:v>928</c:v>
                </c:pt>
                <c:pt idx="7">
                  <c:v>926</c:v>
                </c:pt>
                <c:pt idx="8">
                  <c:v>555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AB-4D21-BC69-4B386774F49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560727503"/>
        <c:axId val="1445018783"/>
      </c:barChart>
      <c:catAx>
        <c:axId val="15607275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accent6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5018783"/>
        <c:crosses val="autoZero"/>
        <c:auto val="1"/>
        <c:lblAlgn val="ctr"/>
        <c:lblOffset val="100"/>
        <c:noMultiLvlLbl val="0"/>
      </c:catAx>
      <c:valAx>
        <c:axId val="1445018783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_ * #,##0_ ;_ * \-#,##0_ ;_ * &quot;-&quot;??_ ;_ @_ " sourceLinked="1"/>
        <c:majorTickMark val="none"/>
        <c:minorTickMark val="none"/>
        <c:tickLblPos val="nextTo"/>
        <c:crossAx val="15607275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[EXCEL PR.xlsx]Q.8)!PivotTable9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ln>
                  <a:gradFill flip="none" rotWithShape="1">
                    <a:gsLst>
                      <a:gs pos="0">
                        <a:schemeClr val="accent6">
                          <a:lumMod val="5000"/>
                          <a:lumOff val="95000"/>
                        </a:schemeClr>
                      </a:gs>
                      <a:gs pos="74000">
                        <a:schemeClr val="accent6">
                          <a:lumMod val="45000"/>
                          <a:lumOff val="55000"/>
                        </a:schemeClr>
                      </a:gs>
                      <a:gs pos="83000">
                        <a:schemeClr val="accent6">
                          <a:lumMod val="45000"/>
                          <a:lumOff val="55000"/>
                        </a:schemeClr>
                      </a:gs>
                      <a:gs pos="100000">
                        <a:schemeClr val="accent6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</a:ln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ln>
                  <a:gradFill flip="none" rotWithShape="1">
                    <a:gsLst>
                      <a:gs pos="0">
                        <a:schemeClr val="accent6">
                          <a:lumMod val="5000"/>
                          <a:lumOff val="95000"/>
                        </a:schemeClr>
                      </a:gs>
                      <a:gs pos="74000">
                        <a:schemeClr val="accent6">
                          <a:lumMod val="45000"/>
                          <a:lumOff val="55000"/>
                        </a:schemeClr>
                      </a:gs>
                      <a:gs pos="83000">
                        <a:schemeClr val="accent6">
                          <a:lumMod val="45000"/>
                          <a:lumOff val="55000"/>
                        </a:schemeClr>
                      </a:gs>
                      <a:gs pos="100000">
                        <a:schemeClr val="accent6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</a:ln>
                <a:solidFill>
                  <a:schemeClr val="accent6">
                    <a:lumMod val="50000"/>
                  </a:schemeClr>
                </a:solidFill>
              </a:rPr>
              <a:t>TOTAL SALES</a:t>
            </a:r>
            <a:r>
              <a:rPr lang="en-US" baseline="0">
                <a:ln>
                  <a:gradFill flip="none" rotWithShape="1">
                    <a:gsLst>
                      <a:gs pos="0">
                        <a:schemeClr val="accent6">
                          <a:lumMod val="5000"/>
                          <a:lumOff val="95000"/>
                        </a:schemeClr>
                      </a:gs>
                      <a:gs pos="74000">
                        <a:schemeClr val="accent6">
                          <a:lumMod val="45000"/>
                          <a:lumOff val="55000"/>
                        </a:schemeClr>
                      </a:gs>
                      <a:gs pos="83000">
                        <a:schemeClr val="accent6">
                          <a:lumMod val="45000"/>
                          <a:lumOff val="55000"/>
                        </a:schemeClr>
                      </a:gs>
                      <a:gs pos="100000">
                        <a:schemeClr val="accent6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</a:ln>
                <a:solidFill>
                  <a:schemeClr val="accent6">
                    <a:lumMod val="50000"/>
                  </a:schemeClr>
                </a:solidFill>
              </a:rPr>
              <a:t> ACCORDING TO OUTLETS</a:t>
            </a:r>
            <a:endParaRPr lang="en-US">
              <a:ln>
                <a:gradFill flip="none" rotWithShape="1">
                  <a:gsLst>
                    <a:gs pos="0">
                      <a:schemeClr val="accent6">
                        <a:lumMod val="5000"/>
                        <a:lumOff val="95000"/>
                      </a:schemeClr>
                    </a:gs>
                    <a:gs pos="74000">
                      <a:schemeClr val="accent6">
                        <a:lumMod val="45000"/>
                        <a:lumOff val="55000"/>
                      </a:schemeClr>
                    </a:gs>
                    <a:gs pos="83000">
                      <a:schemeClr val="accent6">
                        <a:lumMod val="45000"/>
                        <a:lumOff val="55000"/>
                      </a:schemeClr>
                    </a:gs>
                    <a:gs pos="100000">
                      <a:schemeClr val="accent6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</a:ln>
              <a:solidFill>
                <a:schemeClr val="accent6">
                  <a:lumMod val="50000"/>
                </a:schemeClr>
              </a:solidFill>
            </a:endParaRPr>
          </a:p>
        </c:rich>
      </c:tx>
      <c:overlay val="0"/>
      <c:spPr>
        <a:solidFill>
          <a:schemeClr val="accent6">
            <a:lumMod val="60000"/>
            <a:lumOff val="40000"/>
          </a:schemeClr>
        </a:solidFill>
        <a:ln>
          <a:gradFill flip="none" rotWithShape="1">
            <a:gsLst>
              <a:gs pos="0">
                <a:schemeClr val="accent6">
                  <a:lumMod val="50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ln>
                <a:gradFill flip="none" rotWithShape="1">
                  <a:gsLst>
                    <a:gs pos="0">
                      <a:schemeClr val="accent6">
                        <a:lumMod val="5000"/>
                        <a:lumOff val="95000"/>
                      </a:schemeClr>
                    </a:gs>
                    <a:gs pos="74000">
                      <a:schemeClr val="accent6">
                        <a:lumMod val="45000"/>
                        <a:lumOff val="55000"/>
                      </a:schemeClr>
                    </a:gs>
                    <a:gs pos="83000">
                      <a:schemeClr val="accent6">
                        <a:lumMod val="45000"/>
                        <a:lumOff val="55000"/>
                      </a:schemeClr>
                    </a:gs>
                    <a:gs pos="100000">
                      <a:schemeClr val="accent6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</a:ln>
              <a:solidFill>
                <a:schemeClr val="accent6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6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numFmt formatCode="0.0,,&quot;M&quot;" sourceLinked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numFmt formatCode="0.0,,&quot;M&quot;" sourceLinked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numFmt formatCode="0.0,,&quot;M&quot;" sourceLinked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'Q.8)'!$C$3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numFmt formatCode="0.0,,&quot;M&quot;" sourceLinked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6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'Q.8)'!$B$4:$B$15</c:f>
              <c:multiLvlStrCache>
                <c:ptCount val="7"/>
                <c:lvl>
                  <c:pt idx="0">
                    <c:v>High</c:v>
                  </c:pt>
                  <c:pt idx="1">
                    <c:v>Medium</c:v>
                  </c:pt>
                  <c:pt idx="2">
                    <c:v>Small</c:v>
                  </c:pt>
                  <c:pt idx="3">
                    <c:v>Medium</c:v>
                  </c:pt>
                  <c:pt idx="4">
                    <c:v>Medium</c:v>
                  </c:pt>
                  <c:pt idx="5">
                    <c:v>Medium</c:v>
                  </c:pt>
                  <c:pt idx="6">
                    <c:v>Small</c:v>
                  </c:pt>
                </c:lvl>
                <c:lvl>
                  <c:pt idx="0">
                    <c:v>Supermarket Type1</c:v>
                  </c:pt>
                  <c:pt idx="3">
                    <c:v>Supermarket Type3</c:v>
                  </c:pt>
                  <c:pt idx="4">
                    <c:v>Supermarket Type2</c:v>
                  </c:pt>
                  <c:pt idx="5">
                    <c:v>Grocery Store</c:v>
                  </c:pt>
                </c:lvl>
              </c:multiLvlStrCache>
            </c:multiLvlStrRef>
          </c:cat>
          <c:val>
            <c:numRef>
              <c:f>'Q.8)'!$C$4:$C$15</c:f>
              <c:numCache>
                <c:formatCode>_ * #,##0_ ;_ * \-#,##0_ ;_ * "-"??_ ;_ @_ </c:formatCode>
                <c:ptCount val="7"/>
                <c:pt idx="0">
                  <c:v>2142674</c:v>
                </c:pt>
                <c:pt idx="1">
                  <c:v>6388177</c:v>
                </c:pt>
                <c:pt idx="2">
                  <c:v>4386507</c:v>
                </c:pt>
                <c:pt idx="3">
                  <c:v>3453936</c:v>
                </c:pt>
                <c:pt idx="4">
                  <c:v>1851829</c:v>
                </c:pt>
                <c:pt idx="5">
                  <c:v>188338</c:v>
                </c:pt>
                <c:pt idx="6">
                  <c:v>179701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02-4594-8881-1940489B81B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560738175"/>
        <c:axId val="1421811279"/>
      </c:barChart>
      <c:catAx>
        <c:axId val="1560738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accent6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1811279"/>
        <c:crosses val="autoZero"/>
        <c:auto val="1"/>
        <c:lblAlgn val="ctr"/>
        <c:lblOffset val="100"/>
        <c:noMultiLvlLbl val="0"/>
      </c:catAx>
      <c:valAx>
        <c:axId val="1421811279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_ * #,##0_ ;_ * \-#,##0_ ;_ * &quot;-&quot;??_ ;_ @_ " sourceLinked="1"/>
        <c:majorTickMark val="none"/>
        <c:minorTickMark val="none"/>
        <c:tickLblPos val="nextTo"/>
        <c:crossAx val="15607381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0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8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9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79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effectLst>
        <a:innerShdw dist="12700" dir="16200000">
          <a:schemeClr val="lt1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effectLst>
        <a:innerShdw dist="12700" dir="16200000">
          <a:schemeClr val="lt1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9C35898-FA55-4F46-8AD0-9499F5C565C6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49934D9-B633-4781-BAE3-8BFA401AF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71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5898-FA55-4F46-8AD0-9499F5C565C6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34D9-B633-4781-BAE3-8BFA401AF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85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5898-FA55-4F46-8AD0-9499F5C565C6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34D9-B633-4781-BAE3-8BFA401AF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16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5898-FA55-4F46-8AD0-9499F5C565C6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34D9-B633-4781-BAE3-8BFA401AF054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294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5898-FA55-4F46-8AD0-9499F5C565C6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34D9-B633-4781-BAE3-8BFA401AF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379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5898-FA55-4F46-8AD0-9499F5C565C6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34D9-B633-4781-BAE3-8BFA401AF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437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5898-FA55-4F46-8AD0-9499F5C565C6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34D9-B633-4781-BAE3-8BFA401AF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42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5898-FA55-4F46-8AD0-9499F5C565C6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34D9-B633-4781-BAE3-8BFA401AF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036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5898-FA55-4F46-8AD0-9499F5C565C6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34D9-B633-4781-BAE3-8BFA401AF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0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5898-FA55-4F46-8AD0-9499F5C565C6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34D9-B633-4781-BAE3-8BFA401AF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70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5898-FA55-4F46-8AD0-9499F5C565C6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34D9-B633-4781-BAE3-8BFA401AF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0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5898-FA55-4F46-8AD0-9499F5C565C6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34D9-B633-4781-BAE3-8BFA401AF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42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5898-FA55-4F46-8AD0-9499F5C565C6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34D9-B633-4781-BAE3-8BFA401AF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954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5898-FA55-4F46-8AD0-9499F5C565C6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34D9-B633-4781-BAE3-8BFA401AF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078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5898-FA55-4F46-8AD0-9499F5C565C6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34D9-B633-4781-BAE3-8BFA401AF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531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5898-FA55-4F46-8AD0-9499F5C565C6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34D9-B633-4781-BAE3-8BFA401AF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47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5898-FA55-4F46-8AD0-9499F5C565C6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34D9-B633-4781-BAE3-8BFA401AF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59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artisticCement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35898-FA55-4F46-8AD0-9499F5C565C6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934D9-B633-4781-BAE3-8BFA401AF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750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CAE6A-804D-ABAC-C143-3939C79F3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1825" y="339726"/>
            <a:ext cx="5848348" cy="1655762"/>
          </a:xfrm>
        </p:spPr>
        <p:txBody>
          <a:bodyPr>
            <a:normAutofit/>
          </a:bodyPr>
          <a:lstStyle/>
          <a:p>
            <a:pPr algn="ctr"/>
            <a:r>
              <a:rPr lang="en-US" sz="4600" b="1" u="sng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ANALYSIS-</a:t>
            </a:r>
            <a:br>
              <a:rPr lang="en-US" sz="4600" b="1" u="sng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600" b="1" u="sng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 SALES ANALYSIS</a:t>
            </a:r>
            <a:endParaRPr lang="en-IN" sz="4600" b="1" u="sng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70090C-2F01-5C0A-873C-880C5E936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1" y="2190750"/>
            <a:ext cx="9172575" cy="4432299"/>
          </a:xfrm>
          <a:prstGeom prst="roundRect">
            <a:avLst>
              <a:gd name="adj" fmla="val 14052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51218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84A5D-1829-BEA2-B8CA-F751DBBA6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3218"/>
            <a:ext cx="9905998" cy="629257"/>
          </a:xfrm>
        </p:spPr>
        <p:txBody>
          <a:bodyPr>
            <a:normAutofit/>
          </a:bodyPr>
          <a:lstStyle/>
          <a:p>
            <a:pPr marL="571500" indent="-571500" algn="ctr">
              <a:buFont typeface="Wingdings" panose="05000000000000000000" pitchFamily="2" charset="2"/>
              <a:buChar char="q"/>
            </a:pPr>
            <a:r>
              <a:rPr lang="en-US" sz="20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WHAT IS THE TOTAL SALES OF PARTICULAR LOCATION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5F44D-3C91-DD8C-7E6A-BA60EBCEA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877887"/>
            <a:ext cx="9905999" cy="16066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TIER 1 : 4.5M </a:t>
            </a:r>
          </a:p>
          <a:p>
            <a:r>
              <a:rPr lang="en-US" dirty="0"/>
              <a:t>TIER 2 : 6.5M</a:t>
            </a:r>
          </a:p>
          <a:p>
            <a:r>
              <a:rPr lang="en-US" dirty="0"/>
              <a:t>TIER 3 : 7.6M</a:t>
            </a: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9CF1F95-423E-4B6E-736A-BE742CD038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7152076"/>
              </p:ext>
            </p:extLst>
          </p:nvPr>
        </p:nvGraphicFramePr>
        <p:xfrm>
          <a:off x="2962275" y="2743200"/>
          <a:ext cx="6248399" cy="3236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12002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6A56-AE12-CD73-9F08-64E1EE2E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32743"/>
            <a:ext cx="9905998" cy="676882"/>
          </a:xfrm>
        </p:spPr>
        <p:txBody>
          <a:bodyPr>
            <a:normAutofit/>
          </a:bodyPr>
          <a:lstStyle/>
          <a:p>
            <a:pPr marL="571500" indent="-571500" algn="ctr">
              <a:buFont typeface="Wingdings" panose="05000000000000000000" pitchFamily="2" charset="2"/>
              <a:buChar char="q"/>
            </a:pPr>
            <a:r>
              <a:rPr lang="en-US" sz="20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WHAT IS TOTAL COUNT OF OUTLET TYPE?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C7799-D387-18FB-F955-4B1A9A1DA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001712"/>
            <a:ext cx="9905999" cy="19224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SUPERMARKET TYPE1 : 5577</a:t>
            </a:r>
          </a:p>
          <a:p>
            <a:r>
              <a:rPr lang="en-US" dirty="0"/>
              <a:t>SUPERMARKET TYPE2 : 928</a:t>
            </a:r>
          </a:p>
          <a:p>
            <a:r>
              <a:rPr lang="en-US" dirty="0"/>
              <a:t>SUPERMARKET TYPE3 : 935</a:t>
            </a:r>
          </a:p>
          <a:p>
            <a:r>
              <a:rPr lang="en-US" dirty="0"/>
              <a:t>GROCERY STORE : 1083</a:t>
            </a:r>
          </a:p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6887DFF-6BAB-C270-1FD9-29076D3633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0604895"/>
              </p:ext>
            </p:extLst>
          </p:nvPr>
        </p:nvGraphicFramePr>
        <p:xfrm>
          <a:off x="2989262" y="3324225"/>
          <a:ext cx="6210299" cy="3105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0380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AD377-416E-5A76-319D-3DBDE5DD2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33351"/>
            <a:ext cx="9905998" cy="704850"/>
          </a:xfrm>
        </p:spPr>
        <p:txBody>
          <a:bodyPr/>
          <a:lstStyle/>
          <a:p>
            <a:pPr marL="571500" indent="-571500" algn="ctr">
              <a:buFont typeface="Wingdings" panose="05000000000000000000" pitchFamily="2" charset="2"/>
              <a:buChar char="q"/>
            </a:pPr>
            <a:r>
              <a:rPr lang="en-US" b="1" u="sng" dirty="0"/>
              <a:t>CONCLUSION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10858-CDC7-356C-CFB6-C1FA34D8B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81075"/>
            <a:ext cx="9905999" cy="5219700"/>
          </a:xfrm>
        </p:spPr>
        <p:txBody>
          <a:bodyPr>
            <a:no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FROM THE DATA SET, IT IS CONFIRM THAT, YEAR 1985 HAS HIGHEST SALES AND 1998 HAS LOWEST SALES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ALSO FRUITS AND VEGETABLES HAVE THE HIGHEST SALES AND SEAFOOD HAS THE LOWEST SALES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MAXIMUM WEIGHT OF THE ITEM TYPE IS  13480</a:t>
            </a:r>
            <a:r>
              <a:rPr lang="en-US" sz="1400" dirty="0"/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AND THE MINIMUM WEIGHT IS 638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ALSO, SUPERMARKET 1 HAS THE HIGHEST SALES AND SUPERMARKET 3 HAS THE LOWEST SALES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TOTAL ITEM MRP IS 1201650.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TOTAL COUNT OF LOW FAT IS 5210, REGULAR IS 2889, LF IS 316 AND REG IS 117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 YEAR 1985 THE SALES WERE HIGH, AND IN YEAR 1998 THE SALES WERE LOW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HIGHEST COUNT OF THE ITEM SALE IS 1463 IN YEAR 1985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SUPERMARKET TYPE 1 HAS 12917358 SALES IN ALL OUTLET SIZES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SUPERMARKET TYPE 1 HAS HIGHEST COUNT AND SUPERMAKET TYPE 2 HAS LOWEST COUNT AS 5577 AND 928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TIER 3 HAS HIGHEST SALES AND TIER 1 HAS LOWEST SALES</a:t>
            </a:r>
          </a:p>
        </p:txBody>
      </p:sp>
    </p:spTree>
    <p:extLst>
      <p:ext uri="{BB962C8B-B14F-4D97-AF65-F5344CB8AC3E}">
        <p14:creationId xmlns:p14="http://schemas.microsoft.com/office/powerpoint/2010/main" val="1343084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6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7ED5-C76C-DD76-76D9-1BC1A736D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3693"/>
            <a:ext cx="9905998" cy="791182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EXCEL DASHBOARD</a:t>
            </a:r>
            <a:endParaRPr lang="en-IN" b="1" u="sng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8528C0-2C5E-9E3F-6DC2-F0049C7DF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949909"/>
            <a:ext cx="11601450" cy="553661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16750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6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AE05BD-A3C1-3948-2414-64120E862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428625"/>
            <a:ext cx="11191876" cy="587692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85558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6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3106-0179-239D-D858-6C5037EF8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601308"/>
          </a:xfrm>
          <a:gradFill flip="none" rotWithShape="1">
            <a:gsLst>
              <a:gs pos="0">
                <a:schemeClr val="accent5">
                  <a:lumMod val="43000"/>
                  <a:lumOff val="57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76200" cap="rnd" cmpd="sng">
            <a:solidFill>
              <a:srgbClr val="002060"/>
            </a:solidFill>
            <a:prstDash val="dash"/>
          </a:ln>
          <a:effectLst>
            <a:glow rad="254000">
              <a:schemeClr val="accent5">
                <a:lumMod val="20000"/>
                <a:lumOff val="80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pPr algn="ctr"/>
            <a:r>
              <a:rPr lang="en-US" sz="8800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lackadder ITC" panose="04020505051007020D02" pitchFamily="82" charset="0"/>
              </a:rPr>
              <a:t>THANK YOU…..</a:t>
            </a:r>
            <a:endParaRPr lang="en-IN" sz="8800" cap="none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7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98DDD-88CC-9D7C-D057-A2C830CB2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32743"/>
            <a:ext cx="9905998" cy="934056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INTRODUCTION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47775-6938-2C7A-0912-CE46EE7EE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6799"/>
            <a:ext cx="9905999" cy="4724402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COMPLETE PROJECT IS ABOUT THE SALES OF THE COMPANY NAME AS BIGMART AND USING THE DATA, CAME UP WITH THE VALUEABLE INSIGHTS IN A DASHBOARD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COMPLETE DATA SET HAS 11 COLUMNS AND TOTAL 8524 ROWS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THE FIELDS OR TERMS WHICH THIS DATASET HAS ARE AS FOLLOWS: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TEM IDENTIFIER, ITEM WEIGHT, ITEM FAT CONTENT, ITEM TYPE, ITEM MRP, OUTLET IDENTIFIER, OUTLET ESTABLISHMENT YEAR, OUTLET SIZE, OUTLET LOCATION TYPE, OUTLET TYPE, ITEM OUTLET SALES, ETC.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0228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07D24-A850-47E6-1842-D672295C2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5101"/>
            <a:ext cx="9905998" cy="868536"/>
          </a:xfrm>
        </p:spPr>
        <p:txBody>
          <a:bodyPr>
            <a:normAutofit/>
          </a:bodyPr>
          <a:lstStyle/>
          <a:p>
            <a:pPr marL="571500" indent="-571500" algn="ctr">
              <a:buFont typeface="Wingdings" panose="05000000000000000000" pitchFamily="2" charset="2"/>
              <a:buChar char="q"/>
            </a:pPr>
            <a:r>
              <a:rPr lang="en-US" sz="20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WHAT IS THE HIGHEST AND LOWEST SALES IN PARTICULAR YEAR?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E131C-1DC0-C0EE-F0F0-EE49D55CE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05778"/>
            <a:ext cx="9905999" cy="15836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HIGHEST:3.6M IN THE YEAR 1985 I.E. 19.54%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LOWEST:0.2M IN THE YEAR 1998 I.E. 1.01%</a:t>
            </a: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DB59FB0-934F-FC2B-4127-588279CECB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1377787"/>
              </p:ext>
            </p:extLst>
          </p:nvPr>
        </p:nvGraphicFramePr>
        <p:xfrm>
          <a:off x="198582" y="3429000"/>
          <a:ext cx="508461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926E6A3-57C4-CB2B-35D3-687A556957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0839205"/>
              </p:ext>
            </p:extLst>
          </p:nvPr>
        </p:nvGraphicFramePr>
        <p:xfrm>
          <a:off x="6269297" y="3429000"/>
          <a:ext cx="55092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9803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E87AB-B5FB-ED42-2A0C-02C584223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1281"/>
            <a:ext cx="9905998" cy="776173"/>
          </a:xfrm>
        </p:spPr>
        <p:txBody>
          <a:bodyPr>
            <a:normAutofit/>
          </a:bodyPr>
          <a:lstStyle/>
          <a:p>
            <a:pPr marL="571500" indent="-571500" algn="ctr">
              <a:buFont typeface="Wingdings" panose="05000000000000000000" pitchFamily="2" charset="2"/>
              <a:buChar char="q"/>
            </a:pPr>
            <a:r>
              <a:rPr lang="en-US" sz="20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WHICH ITEM TYPE HAS THE HIGHEST AND LOWEST SALES?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14F2A-E969-C3FA-8DDF-66D7D67CA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30287"/>
            <a:ext cx="9905999" cy="1509713"/>
          </a:xfrm>
        </p:spPr>
        <p:txBody>
          <a:bodyPr/>
          <a:lstStyle/>
          <a:p>
            <a:r>
              <a:rPr lang="en-US" dirty="0"/>
              <a:t>HIGHEST: FRUITS AND VEGETABLES WITH SALES OF 2.8M</a:t>
            </a:r>
          </a:p>
          <a:p>
            <a:r>
              <a:rPr lang="en-US" dirty="0"/>
              <a:t>LOWEST: SEAFOOD WITH SALES OF 0.1M</a:t>
            </a: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9347B22-30E5-F667-E5E2-D1B63E2E44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8699024"/>
              </p:ext>
            </p:extLst>
          </p:nvPr>
        </p:nvGraphicFramePr>
        <p:xfrm>
          <a:off x="2227349" y="2692833"/>
          <a:ext cx="6979920" cy="3996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3128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90DFA-C646-30E8-EF86-5AE6E5C73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56700"/>
            <a:ext cx="9905998" cy="729991"/>
          </a:xfrm>
        </p:spPr>
        <p:txBody>
          <a:bodyPr>
            <a:normAutofit/>
          </a:bodyPr>
          <a:lstStyle/>
          <a:p>
            <a:pPr marL="571500" indent="-571500" algn="ctr">
              <a:buFont typeface="Wingdings" panose="05000000000000000000" pitchFamily="2" charset="2"/>
              <a:buChar char="q"/>
            </a:pPr>
            <a:r>
              <a:rPr lang="en-US" sz="20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WHAT IS THE MAXIMUM AND MINIMUM ITEM WEIGHT OF A ITEM TYPE?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B6428-D776-FA9F-2C5E-A637D959C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26836"/>
            <a:ext cx="9905999" cy="1727200"/>
          </a:xfrm>
        </p:spPr>
        <p:txBody>
          <a:bodyPr/>
          <a:lstStyle/>
          <a:p>
            <a:r>
              <a:rPr lang="en-US" dirty="0"/>
              <a:t>HIGHEST: FRUITS AND VEGETABLES WITH WEIGHT 13480</a:t>
            </a:r>
          </a:p>
          <a:p>
            <a:r>
              <a:rPr lang="en-US" dirty="0"/>
              <a:t>LOWEST: SEAFOOD WITH WEIGHT 638</a:t>
            </a: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CE8CF62-82B6-DE52-BAC8-68D2C9B6BF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388325"/>
              </p:ext>
            </p:extLst>
          </p:nvPr>
        </p:nvGraphicFramePr>
        <p:xfrm>
          <a:off x="2653030" y="3251200"/>
          <a:ext cx="6682740" cy="3505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69941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F9ACD-85D2-A94D-D467-6239C227A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6700"/>
            <a:ext cx="9905998" cy="739227"/>
          </a:xfrm>
        </p:spPr>
        <p:txBody>
          <a:bodyPr>
            <a:normAutofit/>
          </a:bodyPr>
          <a:lstStyle/>
          <a:p>
            <a:pPr marL="571500" indent="-571500" algn="ctr">
              <a:buFont typeface="Wingdings" panose="05000000000000000000" pitchFamily="2" charset="2"/>
              <a:buChar char="q"/>
            </a:pPr>
            <a:r>
              <a:rPr lang="en-US" sz="20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WHAT IS THE TOTAL ITEM MRP?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D912C-CF14-29EF-127B-091A61A78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076467"/>
            <a:ext cx="9905999" cy="199000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HIGHEST: OUTLETS; SUPERMARKET TYPE1 WITH 65% OF TOTAL MRP</a:t>
            </a:r>
          </a:p>
          <a:p>
            <a:pPr marL="0" indent="0">
              <a:buNone/>
            </a:pPr>
            <a:r>
              <a:rPr lang="en-US" dirty="0"/>
              <a:t>                  ITEMS; FRUITS AND VEGETABLES HAVING 178K OF MRP</a:t>
            </a:r>
          </a:p>
          <a:p>
            <a:r>
              <a:rPr lang="en-US" dirty="0"/>
              <a:t>LOWEST: OUTLETS; SUPERMARKET TYPE3 WITH 11% OF TOTAL MRP</a:t>
            </a:r>
          </a:p>
          <a:p>
            <a:pPr marL="0" indent="0">
              <a:buNone/>
            </a:pPr>
            <a:r>
              <a:rPr lang="en-US" dirty="0"/>
              <a:t>                  ITEMS; SEAFOOD HAVING 9K OF MRP</a:t>
            </a:r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69510D9-5000-612E-6B68-FF1EC4944F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3756371"/>
              </p:ext>
            </p:extLst>
          </p:nvPr>
        </p:nvGraphicFramePr>
        <p:xfrm>
          <a:off x="5441574" y="3214254"/>
          <a:ext cx="6301740" cy="3001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3B2F25C-3B8A-FB8E-A784-8DA34CF182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5143317"/>
              </p:ext>
            </p:extLst>
          </p:nvPr>
        </p:nvGraphicFramePr>
        <p:xfrm>
          <a:off x="203201" y="3214254"/>
          <a:ext cx="4876800" cy="30013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0723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FD23E-1333-970C-4A25-C93C7A604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51793"/>
            <a:ext cx="9905998" cy="819757"/>
          </a:xfrm>
        </p:spPr>
        <p:txBody>
          <a:bodyPr>
            <a:normAutofit/>
          </a:bodyPr>
          <a:lstStyle/>
          <a:p>
            <a:pPr marL="571500" indent="-571500" algn="ctr">
              <a:buFont typeface="Wingdings" panose="05000000000000000000" pitchFamily="2" charset="2"/>
              <a:buChar char="q"/>
            </a:pPr>
            <a:r>
              <a:rPr lang="en-US" sz="20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WHAT IS THE TOTAL COUNT OF FAT CONTENT?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84048-C0F6-7251-4031-A4FAC0C04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71549"/>
            <a:ext cx="9905999" cy="194714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LOW FAT: 5201</a:t>
            </a:r>
          </a:p>
          <a:p>
            <a:r>
              <a:rPr lang="en-US" dirty="0"/>
              <a:t>REGULAR: 2889</a:t>
            </a:r>
          </a:p>
          <a:p>
            <a:r>
              <a:rPr lang="en-US" dirty="0"/>
              <a:t>LP: 316</a:t>
            </a:r>
          </a:p>
          <a:p>
            <a:r>
              <a:rPr lang="en-US" dirty="0"/>
              <a:t>REG: 117</a:t>
            </a: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8F4034D-F72F-AD3B-6D12-F7D70054B0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7964605"/>
              </p:ext>
            </p:extLst>
          </p:nvPr>
        </p:nvGraphicFramePr>
        <p:xfrm>
          <a:off x="2819400" y="3000375"/>
          <a:ext cx="6562725" cy="301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68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A9C42-0047-8C79-4546-DF85441A1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32743"/>
            <a:ext cx="9905998" cy="810232"/>
          </a:xfrm>
        </p:spPr>
        <p:txBody>
          <a:bodyPr>
            <a:normAutofit/>
          </a:bodyPr>
          <a:lstStyle/>
          <a:p>
            <a:pPr marL="571500" indent="-571500" algn="ctr">
              <a:buFont typeface="Wingdings" panose="05000000000000000000" pitchFamily="2" charset="2"/>
              <a:buChar char="q"/>
            </a:pPr>
            <a:r>
              <a:rPr lang="en-US" sz="20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WHICH ITEM TYPE HAS THE HIGHEST SALES IN AN OUTLET ESTABLISHMENT YEAR?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C8F2A-5795-4CA5-52CF-1E13C4D19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19200"/>
            <a:ext cx="9905999" cy="1971675"/>
          </a:xfrm>
        </p:spPr>
        <p:txBody>
          <a:bodyPr/>
          <a:lstStyle/>
          <a:p>
            <a:r>
              <a:rPr lang="en-US" dirty="0"/>
              <a:t>HIGHEST: 1985 WITH SALES OF 1463</a:t>
            </a:r>
          </a:p>
          <a:p>
            <a:r>
              <a:rPr lang="en-US" dirty="0"/>
              <a:t>LOWEST: 1998 WITH SALES OF 555</a:t>
            </a: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D7629AB-E582-820E-C85C-44D6C3C7B2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3077259"/>
              </p:ext>
            </p:extLst>
          </p:nvPr>
        </p:nvGraphicFramePr>
        <p:xfrm>
          <a:off x="2257425" y="3390900"/>
          <a:ext cx="7515225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6575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251F0-D50E-3F05-77CB-FB965C147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9893"/>
            <a:ext cx="9905998" cy="714982"/>
          </a:xfrm>
        </p:spPr>
        <p:txBody>
          <a:bodyPr>
            <a:normAutofit/>
          </a:bodyPr>
          <a:lstStyle/>
          <a:p>
            <a:pPr marL="571500" indent="-571500" algn="ctr">
              <a:buFont typeface="Wingdings" panose="05000000000000000000" pitchFamily="2" charset="2"/>
              <a:buChar char="q"/>
            </a:pPr>
            <a:r>
              <a:rPr lang="en-US" sz="20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WHAT IS THE SALES OF THE OUTLET TYPE ACORDING TO THE OUTLET SIZE?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C35F6-3555-4184-202E-9FBAD83B4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193612"/>
            <a:ext cx="9905999" cy="178771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SUPERMARKET TYPE1 : 12.9M</a:t>
            </a:r>
          </a:p>
          <a:p>
            <a:r>
              <a:rPr lang="en-US" dirty="0"/>
              <a:t>SUPERMARKET TYPE3 : 3.5M</a:t>
            </a:r>
          </a:p>
          <a:p>
            <a:r>
              <a:rPr lang="en-US" dirty="0"/>
              <a:t>SUPERMARKET TYPE2 : 1.9M</a:t>
            </a:r>
          </a:p>
          <a:p>
            <a:r>
              <a:rPr lang="en-US" dirty="0"/>
              <a:t>GROCERY STORE : 0.4M</a:t>
            </a: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B81A71D-CFE5-FFD7-D61E-1899D62A2A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4565926"/>
              </p:ext>
            </p:extLst>
          </p:nvPr>
        </p:nvGraphicFramePr>
        <p:xfrm>
          <a:off x="3138802" y="3025747"/>
          <a:ext cx="5911215" cy="3642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64432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1457</TotalTime>
  <Words>580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Blackadder ITC</vt:lpstr>
      <vt:lpstr>Calibri</vt:lpstr>
      <vt:lpstr>Tw Cen MT</vt:lpstr>
      <vt:lpstr>Wingdings</vt:lpstr>
      <vt:lpstr>Circuit</vt:lpstr>
      <vt:lpstr>DATA ANALYSIS- ITEM SALES ANALYSIS</vt:lpstr>
      <vt:lpstr>INTRODUCTION</vt:lpstr>
      <vt:lpstr>WHAT IS THE HIGHEST AND LOWEST SALES IN PARTICULAR YEAR? </vt:lpstr>
      <vt:lpstr>WHICH ITEM TYPE HAS THE HIGHEST AND LOWEST SALES? </vt:lpstr>
      <vt:lpstr>WHAT IS THE MAXIMUM AND MINIMUM ITEM WEIGHT OF A ITEM TYPE? </vt:lpstr>
      <vt:lpstr>WHAT IS THE TOTAL ITEM MRP? </vt:lpstr>
      <vt:lpstr>WHAT IS THE TOTAL COUNT OF FAT CONTENT? </vt:lpstr>
      <vt:lpstr>WHICH ITEM TYPE HAS THE HIGHEST SALES IN AN OUTLET ESTABLISHMENT YEAR? </vt:lpstr>
      <vt:lpstr>WHAT IS THE SALES OF THE OUTLET TYPE ACORDING TO THE OUTLET SIZE? </vt:lpstr>
      <vt:lpstr>WHAT IS THE TOTAL SALES OF PARTICULAR LOCATION </vt:lpstr>
      <vt:lpstr>WHAT IS TOTAL COUNT OF OUTLET TYPE? </vt:lpstr>
      <vt:lpstr>CONCLUSION</vt:lpstr>
      <vt:lpstr>EXCEL DASHBOARD</vt:lpstr>
      <vt:lpstr>PowerPoint Presentation</vt:lpstr>
      <vt:lpstr>THANK YOU…..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ANALYSIS- ITEM SALES ANALYSIS</dc:title>
  <dc:creator>samad sultan khatri</dc:creator>
  <cp:lastModifiedBy>samad sultan khatri</cp:lastModifiedBy>
  <cp:revision>2</cp:revision>
  <dcterms:created xsi:type="dcterms:W3CDTF">2023-08-29T11:43:44Z</dcterms:created>
  <dcterms:modified xsi:type="dcterms:W3CDTF">2023-08-30T12:02:30Z</dcterms:modified>
</cp:coreProperties>
</file>