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4" r:id="rId3"/>
    <p:sldId id="266" r:id="rId4"/>
    <p:sldId id="265" r:id="rId5"/>
    <p:sldId id="257" r:id="rId6"/>
    <p:sldId id="258" r:id="rId7"/>
    <p:sldId id="259" r:id="rId8"/>
    <p:sldId id="261" r:id="rId9"/>
    <p:sldId id="260" r:id="rId10"/>
    <p:sldId id="262" r:id="rId11"/>
    <p:sldId id="267" r:id="rId12"/>
    <p:sldId id="268"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E20947D-3A6D-4A01-B3FC-ECDB02EAFDD9}" type="datetimeFigureOut">
              <a:rPr lang="en-IN" smtClean="0"/>
              <a:t>30-08-2023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35713071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0947D-3A6D-4A01-B3FC-ECDB02EAFDD9}"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378749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947D-3A6D-4A01-B3FC-ECDB02EAFDD9}"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49157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947D-3A6D-4A01-B3FC-ECDB02EAFDD9}"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3677945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947D-3A6D-4A01-B3FC-ECDB02EAFDD9}"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3723089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947D-3A6D-4A01-B3FC-ECDB02EAFDD9}"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1149981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947D-3A6D-4A01-B3FC-ECDB02EAFDD9}"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2714988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947D-3A6D-4A01-B3FC-ECDB02EAFDD9}"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A8FE6-AD7F-47B5-B7CB-FC1F2E39A3A5}"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38780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947D-3A6D-4A01-B3FC-ECDB02EAFDD9}"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133394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947D-3A6D-4A01-B3FC-ECDB02EAFDD9}"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2976522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0947D-3A6D-4A01-B3FC-ECDB02EAFDD9}"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297766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0947D-3A6D-4A01-B3FC-ECDB02EAFDD9}"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425377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0947D-3A6D-4A01-B3FC-ECDB02EAFDD9}"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335540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0947D-3A6D-4A01-B3FC-ECDB02EAFDD9}"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58694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E20947D-3A6D-4A01-B3FC-ECDB02EAFDD9}" type="datetimeFigureOut">
              <a:rPr lang="en-IN" smtClean="0"/>
              <a:t>30-08-2023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16006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0947D-3A6D-4A01-B3FC-ECDB02EAFDD9}"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47299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0947D-3A6D-4A01-B3FC-ECDB02EAFDD9}"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A8FE6-AD7F-47B5-B7CB-FC1F2E39A3A5}" type="slidenum">
              <a:rPr lang="en-IN" smtClean="0"/>
              <a:t>‹#›</a:t>
            </a:fld>
            <a:endParaRPr lang="en-IN"/>
          </a:p>
        </p:txBody>
      </p:sp>
    </p:spTree>
    <p:extLst>
      <p:ext uri="{BB962C8B-B14F-4D97-AF65-F5344CB8AC3E}">
        <p14:creationId xmlns:p14="http://schemas.microsoft.com/office/powerpoint/2010/main" val="38688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20947D-3A6D-4A01-B3FC-ECDB02EAFDD9}" type="datetimeFigureOut">
              <a:rPr lang="en-IN" smtClean="0"/>
              <a:t>30-08-2023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1A8FE6-AD7F-47B5-B7CB-FC1F2E39A3A5}" type="slidenum">
              <a:rPr lang="en-IN" smtClean="0"/>
              <a:t>‹#›</a:t>
            </a:fld>
            <a:endParaRPr lang="en-IN"/>
          </a:p>
        </p:txBody>
      </p:sp>
    </p:spTree>
    <p:extLst>
      <p:ext uri="{BB962C8B-B14F-4D97-AF65-F5344CB8AC3E}">
        <p14:creationId xmlns:p14="http://schemas.microsoft.com/office/powerpoint/2010/main" val="2277975119"/>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55C0-F590-4A5C-9296-92BBCECB1860}"/>
              </a:ext>
            </a:extLst>
          </p:cNvPr>
          <p:cNvSpPr>
            <a:spLocks noGrp="1"/>
          </p:cNvSpPr>
          <p:nvPr>
            <p:ph type="ctrTitle"/>
          </p:nvPr>
        </p:nvSpPr>
        <p:spPr>
          <a:xfrm>
            <a:off x="2399929" y="368766"/>
            <a:ext cx="7197726" cy="2421464"/>
          </a:xfrm>
        </p:spPr>
        <p:txBody>
          <a:bodyPr>
            <a:normAutofit/>
          </a:bodyPr>
          <a:lstStyle/>
          <a:p>
            <a:pPr algn="l">
              <a:lnSpc>
                <a:spcPts val="5242"/>
              </a:lnSpc>
            </a:pPr>
            <a:r>
              <a:rPr lang="en-US" sz="3600" dirty="0">
                <a:latin typeface="Garet ExtraBold"/>
              </a:rPr>
              <a:t>DATA ANALYSIS - </a:t>
            </a:r>
            <a:br>
              <a:rPr lang="en-US" sz="3600" dirty="0">
                <a:latin typeface="Garet ExtraBold"/>
              </a:rPr>
            </a:br>
            <a:r>
              <a:rPr lang="en-US" sz="4800" dirty="0">
                <a:latin typeface="Garet ExtraBold"/>
              </a:rPr>
              <a:t>OLIST STORE ANALYSIS</a:t>
            </a:r>
            <a:br>
              <a:rPr lang="en-US" sz="4800" dirty="0">
                <a:latin typeface="Garet ExtraBold"/>
              </a:rPr>
            </a:br>
            <a:endParaRPr lang="en-IN" dirty="0"/>
          </a:p>
        </p:txBody>
      </p:sp>
      <p:grpSp>
        <p:nvGrpSpPr>
          <p:cNvPr id="4" name="Group 5">
            <a:extLst>
              <a:ext uri="{FF2B5EF4-FFF2-40B4-BE49-F238E27FC236}">
                <a16:creationId xmlns:a16="http://schemas.microsoft.com/office/drawing/2014/main" id="{231C6A96-949D-4F73-A82E-F24688D3D17F}"/>
              </a:ext>
            </a:extLst>
          </p:cNvPr>
          <p:cNvGrpSpPr/>
          <p:nvPr/>
        </p:nvGrpSpPr>
        <p:grpSpPr>
          <a:xfrm>
            <a:off x="639193" y="2709908"/>
            <a:ext cx="10813001" cy="3415683"/>
            <a:chOff x="0" y="0"/>
            <a:chExt cx="21433535" cy="7787330"/>
          </a:xfrm>
        </p:grpSpPr>
        <p:pic>
          <p:nvPicPr>
            <p:cNvPr id="5" name="Picture 6">
              <a:extLst>
                <a:ext uri="{FF2B5EF4-FFF2-40B4-BE49-F238E27FC236}">
                  <a16:creationId xmlns:a16="http://schemas.microsoft.com/office/drawing/2014/main" id="{F2285677-6190-47B5-9A54-1EB17F444619}"/>
                </a:ext>
              </a:extLst>
            </p:cNvPr>
            <p:cNvPicPr>
              <a:picLocks noChangeAspect="1"/>
            </p:cNvPicPr>
            <p:nvPr/>
          </p:nvPicPr>
          <p:blipFill>
            <a:blip r:embed="rId2"/>
            <a:srcRect t="15380" b="15380"/>
            <a:stretch>
              <a:fillRect/>
            </a:stretch>
          </p:blipFill>
          <p:spPr>
            <a:xfrm>
              <a:off x="0" y="0"/>
              <a:ext cx="21433535" cy="7787330"/>
            </a:xfrm>
            <a:prstGeom prst="rect">
              <a:avLst/>
            </a:prstGeom>
            <a:ln w="228600" cap="sq" cmpd="thickThin">
              <a:solidFill>
                <a:srgbClr val="000000"/>
              </a:solidFill>
              <a:prstDash val="solid"/>
              <a:miter lim="800000"/>
            </a:ln>
            <a:effectLst>
              <a:innerShdw blurRad="76200">
                <a:srgbClr val="000000"/>
              </a:innerShdw>
            </a:effectLst>
          </p:spPr>
        </p:pic>
      </p:grpSp>
    </p:spTree>
    <p:extLst>
      <p:ext uri="{BB962C8B-B14F-4D97-AF65-F5344CB8AC3E}">
        <p14:creationId xmlns:p14="http://schemas.microsoft.com/office/powerpoint/2010/main" val="895855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10CA-E8A5-46FB-B38B-15E1588247E8}"/>
              </a:ext>
            </a:extLst>
          </p:cNvPr>
          <p:cNvSpPr>
            <a:spLocks noGrp="1"/>
          </p:cNvSpPr>
          <p:nvPr>
            <p:ph type="title"/>
          </p:nvPr>
        </p:nvSpPr>
        <p:spPr>
          <a:xfrm>
            <a:off x="838200" y="35511"/>
            <a:ext cx="10515600" cy="745225"/>
          </a:xfrm>
        </p:spPr>
        <p:txBody>
          <a:bodyPr>
            <a:normAutofit fontScale="90000"/>
          </a:bodyPr>
          <a:lstStyle/>
          <a:p>
            <a:pPr algn="ctr"/>
            <a:r>
              <a:rPr lang="en-US" sz="4400" b="1" u="sng" dirty="0">
                <a:latin typeface="Garet ExtraBold"/>
              </a:rPr>
              <a:t>CONCLUSION</a:t>
            </a:r>
            <a:endParaRPr lang="en-IN" b="1" u="sng" dirty="0"/>
          </a:p>
        </p:txBody>
      </p:sp>
      <p:sp>
        <p:nvSpPr>
          <p:cNvPr id="3" name="Content Placeholder 2">
            <a:extLst>
              <a:ext uri="{FF2B5EF4-FFF2-40B4-BE49-F238E27FC236}">
                <a16:creationId xmlns:a16="http://schemas.microsoft.com/office/drawing/2014/main" id="{6A4FDF5B-AFC0-46D1-BEAA-CE611A69A7EA}"/>
              </a:ext>
            </a:extLst>
          </p:cNvPr>
          <p:cNvSpPr>
            <a:spLocks noGrp="1"/>
          </p:cNvSpPr>
          <p:nvPr>
            <p:ph idx="1"/>
          </p:nvPr>
        </p:nvSpPr>
        <p:spPr>
          <a:xfrm>
            <a:off x="838200" y="878889"/>
            <a:ext cx="10515600" cy="5592932"/>
          </a:xfrm>
        </p:spPr>
        <p:txBody>
          <a:bodyPr>
            <a:noAutofit/>
          </a:bodyPr>
          <a:lstStyle/>
          <a:p>
            <a:pPr>
              <a:lnSpc>
                <a:spcPts val="2838"/>
              </a:lnSpc>
            </a:pPr>
            <a:r>
              <a:rPr lang="en-US" sz="1600" b="1" u="sng" dirty="0">
                <a:latin typeface="Nunito" pitchFamily="2" charset="0"/>
              </a:rPr>
              <a:t>1st  KPI </a:t>
            </a:r>
            <a:r>
              <a:rPr lang="en-US" sz="1600" dirty="0">
                <a:latin typeface="Nunito" pitchFamily="2" charset="0"/>
              </a:rPr>
              <a:t>:-  Customer behavior and preferences can be gained by analyzing payment statistics based on weekdays and weekends.</a:t>
            </a:r>
          </a:p>
          <a:p>
            <a:pPr>
              <a:lnSpc>
                <a:spcPts val="2838"/>
              </a:lnSpc>
            </a:pPr>
            <a:r>
              <a:rPr lang="en-US" sz="1600" b="1" u="sng" dirty="0">
                <a:latin typeface="Nunito" pitchFamily="2" charset="0"/>
              </a:rPr>
              <a:t>2nd  KPI </a:t>
            </a:r>
            <a:r>
              <a:rPr lang="en-US" sz="1600" dirty="0">
                <a:latin typeface="Nunito" pitchFamily="2" charset="0"/>
              </a:rPr>
              <a:t>:- Customer satisfaction and preferred payment methods are indicated by the number of orders with reviews of five stars and credit card payments. It implies that customers are more likely to leave favorable evaluations when they pay with a credit card.</a:t>
            </a:r>
          </a:p>
          <a:p>
            <a:pPr>
              <a:lnSpc>
                <a:spcPts val="2838"/>
              </a:lnSpc>
            </a:pPr>
            <a:r>
              <a:rPr lang="en-US" sz="1600" b="1" u="sng" dirty="0">
                <a:latin typeface="Nunito" pitchFamily="2" charset="0"/>
              </a:rPr>
              <a:t>3rd  KPI </a:t>
            </a:r>
            <a:r>
              <a:rPr lang="en-US" sz="1600" dirty="0">
                <a:latin typeface="Nunito" pitchFamily="2" charset="0"/>
              </a:rPr>
              <a:t>:- Customers of pet stores can learn about the effectiveness and speed of the delivery process by looking at the typical number of days it takes to fulfil their orders. It can be used to assess the efficiency of the delivery and logistics teams, spot bottlenecks, and raise client satisfaction.</a:t>
            </a:r>
          </a:p>
          <a:p>
            <a:pPr>
              <a:lnSpc>
                <a:spcPts val="2838"/>
              </a:lnSpc>
            </a:pPr>
            <a:r>
              <a:rPr lang="en-US" sz="1600" b="1" u="sng" dirty="0">
                <a:latin typeface="Nunito" pitchFamily="2" charset="0"/>
              </a:rPr>
              <a:t>4th KPI </a:t>
            </a:r>
            <a:r>
              <a:rPr lang="en-US" sz="1600" dirty="0">
                <a:latin typeface="Nunito" pitchFamily="2" charset="0"/>
              </a:rPr>
              <a:t>:- The purchasing power and spending habits of this particular client niche can be better understood by looking at the average pricing and payment values from customers in So Paulo city. It can be applied to targeted marketing plans and selection of product prices.</a:t>
            </a:r>
          </a:p>
          <a:p>
            <a:pPr>
              <a:lnSpc>
                <a:spcPts val="2838"/>
              </a:lnSpc>
            </a:pPr>
            <a:r>
              <a:rPr lang="en-US" sz="1600" b="1" u="sng" dirty="0">
                <a:latin typeface="Nunito" pitchFamily="2" charset="0"/>
              </a:rPr>
              <a:t>5th KPI  </a:t>
            </a:r>
            <a:r>
              <a:rPr lang="en-US" sz="1600" dirty="0">
                <a:latin typeface="Nunito" pitchFamily="2" charset="0"/>
              </a:rPr>
              <a:t>:- In order to </a:t>
            </a:r>
            <a:r>
              <a:rPr lang="en-US" sz="1600" dirty="0" err="1">
                <a:latin typeface="Nunito" pitchFamily="2" charset="0"/>
              </a:rPr>
              <a:t>optimise</a:t>
            </a:r>
            <a:r>
              <a:rPr lang="en-US" sz="1600" dirty="0">
                <a:latin typeface="Nunito" pitchFamily="2" charset="0"/>
              </a:rPr>
              <a:t> the delivery process and raise customer happiness, it can be used to determine whether faster or slower shipping affects consumer perception and review scores.</a:t>
            </a:r>
          </a:p>
        </p:txBody>
      </p:sp>
    </p:spTree>
    <p:extLst>
      <p:ext uri="{BB962C8B-B14F-4D97-AF65-F5344CB8AC3E}">
        <p14:creationId xmlns:p14="http://schemas.microsoft.com/office/powerpoint/2010/main" val="47227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C64B-DED2-4681-A520-8F49FA9F55F0}"/>
              </a:ext>
            </a:extLst>
          </p:cNvPr>
          <p:cNvSpPr>
            <a:spLocks noGrp="1"/>
          </p:cNvSpPr>
          <p:nvPr>
            <p:ph type="title"/>
          </p:nvPr>
        </p:nvSpPr>
        <p:spPr>
          <a:xfrm>
            <a:off x="1030287" y="0"/>
            <a:ext cx="10131425" cy="1456267"/>
          </a:xfrm>
        </p:spPr>
        <p:txBody>
          <a:bodyPr/>
          <a:lstStyle/>
          <a:p>
            <a:pPr algn="ctr"/>
            <a:r>
              <a:rPr lang="en-US" b="1" u="sng" dirty="0"/>
              <a:t>TABLEAU DASHBOARD</a:t>
            </a:r>
            <a:endParaRPr lang="en-IN" b="1" u="sng" dirty="0"/>
          </a:p>
        </p:txBody>
      </p:sp>
      <p:pic>
        <p:nvPicPr>
          <p:cNvPr id="5" name="Picture 4">
            <a:extLst>
              <a:ext uri="{FF2B5EF4-FFF2-40B4-BE49-F238E27FC236}">
                <a16:creationId xmlns:a16="http://schemas.microsoft.com/office/drawing/2014/main" id="{7FC01C54-B88F-4CEC-821E-908DC8E78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18" y="1465502"/>
            <a:ext cx="11877964" cy="511078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2946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0DE86-F841-FF07-1CD4-E25BD7E1ACD7}"/>
              </a:ext>
            </a:extLst>
          </p:cNvPr>
          <p:cNvSpPr>
            <a:spLocks noGrp="1"/>
          </p:cNvSpPr>
          <p:nvPr>
            <p:ph type="title"/>
          </p:nvPr>
        </p:nvSpPr>
        <p:spPr>
          <a:xfrm>
            <a:off x="1030286" y="92365"/>
            <a:ext cx="10131425" cy="877454"/>
          </a:xfrm>
        </p:spPr>
        <p:txBody>
          <a:bodyPr/>
          <a:lstStyle/>
          <a:p>
            <a:pPr algn="ctr"/>
            <a:r>
              <a:rPr lang="en-US" b="1" u="sng" dirty="0"/>
              <a:t>POWER BI DASHBOARD</a:t>
            </a:r>
            <a:endParaRPr lang="en-IN" b="1" u="sng" dirty="0"/>
          </a:p>
        </p:txBody>
      </p:sp>
      <p:pic>
        <p:nvPicPr>
          <p:cNvPr id="5" name="Picture 4">
            <a:extLst>
              <a:ext uri="{FF2B5EF4-FFF2-40B4-BE49-F238E27FC236}">
                <a16:creationId xmlns:a16="http://schemas.microsoft.com/office/drawing/2014/main" id="{8903625C-E6D6-158F-E1F1-F517955B9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0" y="1025237"/>
            <a:ext cx="11065199" cy="569229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1822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56C1-EEF3-BD96-9322-5083A69B9CE8}"/>
              </a:ext>
            </a:extLst>
          </p:cNvPr>
          <p:cNvSpPr>
            <a:spLocks noGrp="1"/>
          </p:cNvSpPr>
          <p:nvPr>
            <p:ph type="title"/>
          </p:nvPr>
        </p:nvSpPr>
        <p:spPr>
          <a:xfrm>
            <a:off x="685801" y="27710"/>
            <a:ext cx="10131425" cy="646546"/>
          </a:xfrm>
        </p:spPr>
        <p:txBody>
          <a:bodyPr/>
          <a:lstStyle/>
          <a:p>
            <a:pPr algn="ctr"/>
            <a:r>
              <a:rPr lang="en-US" b="1" u="sng" dirty="0"/>
              <a:t>EXCEL DASHBOARD</a:t>
            </a:r>
            <a:endParaRPr lang="en-IN" b="1" u="sng" dirty="0"/>
          </a:p>
        </p:txBody>
      </p:sp>
      <p:pic>
        <p:nvPicPr>
          <p:cNvPr id="5" name="Picture 4">
            <a:extLst>
              <a:ext uri="{FF2B5EF4-FFF2-40B4-BE49-F238E27FC236}">
                <a16:creationId xmlns:a16="http://schemas.microsoft.com/office/drawing/2014/main" id="{2E6DEF84-D2D2-9BE8-2CB7-F48541142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5" y="674256"/>
            <a:ext cx="11896438" cy="307570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A3A8E283-5920-FB0F-1D6E-51744B83DD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5" y="3782291"/>
            <a:ext cx="11914910" cy="307570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43625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2BECBA-F65E-47C8-9E72-F136D43C5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41579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287C-5829-4292-889F-0540C2E5870C}"/>
              </a:ext>
            </a:extLst>
          </p:cNvPr>
          <p:cNvSpPr>
            <a:spLocks noGrp="1"/>
          </p:cNvSpPr>
          <p:nvPr>
            <p:ph type="ctrTitle"/>
          </p:nvPr>
        </p:nvSpPr>
        <p:spPr>
          <a:xfrm>
            <a:off x="0" y="188734"/>
            <a:ext cx="7197726" cy="610256"/>
          </a:xfrm>
        </p:spPr>
        <p:txBody>
          <a:bodyPr>
            <a:normAutofit fontScale="90000"/>
          </a:bodyPr>
          <a:lstStyle/>
          <a:p>
            <a:pPr algn="l"/>
            <a:r>
              <a:rPr lang="en-US" dirty="0"/>
              <a:t>OUR TEAM</a:t>
            </a:r>
            <a:endParaRPr lang="en-IN" dirty="0"/>
          </a:p>
        </p:txBody>
      </p:sp>
      <p:sp>
        <p:nvSpPr>
          <p:cNvPr id="3" name="Subtitle 2">
            <a:extLst>
              <a:ext uri="{FF2B5EF4-FFF2-40B4-BE49-F238E27FC236}">
                <a16:creationId xmlns:a16="http://schemas.microsoft.com/office/drawing/2014/main" id="{974F8A72-B7B0-4A18-A962-CCAFB695892C}"/>
              </a:ext>
            </a:extLst>
          </p:cNvPr>
          <p:cNvSpPr>
            <a:spLocks noGrp="1"/>
          </p:cNvSpPr>
          <p:nvPr>
            <p:ph type="subTitle" idx="1"/>
          </p:nvPr>
        </p:nvSpPr>
        <p:spPr>
          <a:xfrm>
            <a:off x="159798" y="1331814"/>
            <a:ext cx="7037928" cy="3834990"/>
          </a:xfrm>
        </p:spPr>
        <p:txBody>
          <a:bodyPr>
            <a:normAutofit/>
          </a:bodyPr>
          <a:lstStyle/>
          <a:p>
            <a:pPr marL="571500" indent="-571500" algn="l">
              <a:buFont typeface="Arial" panose="020B0604020202020204" pitchFamily="34" charset="0"/>
              <a:buChar char="•"/>
            </a:pPr>
            <a:r>
              <a:rPr lang="en-US" sz="3200" dirty="0"/>
              <a:t>Esha </a:t>
            </a:r>
            <a:r>
              <a:rPr lang="en-US" sz="3200" dirty="0" err="1"/>
              <a:t>Shirsat</a:t>
            </a:r>
            <a:endParaRPr lang="en-US" sz="3200" dirty="0"/>
          </a:p>
          <a:p>
            <a:pPr marL="571500" indent="-571500" algn="l">
              <a:buFont typeface="Arial" panose="020B0604020202020204" pitchFamily="34" charset="0"/>
              <a:buChar char="•"/>
            </a:pPr>
            <a:r>
              <a:rPr lang="en-US" sz="3200" dirty="0"/>
              <a:t> </a:t>
            </a:r>
            <a:r>
              <a:rPr lang="en-US" sz="3200" dirty="0" err="1"/>
              <a:t>Mufida</a:t>
            </a:r>
            <a:r>
              <a:rPr lang="en-US" sz="3200" dirty="0"/>
              <a:t> Khan</a:t>
            </a:r>
          </a:p>
          <a:p>
            <a:pPr marL="571500" indent="-571500" algn="l">
              <a:buFont typeface="Arial" panose="020B0604020202020204" pitchFamily="34" charset="0"/>
              <a:buChar char="•"/>
            </a:pPr>
            <a:r>
              <a:rPr lang="en-US" sz="3200" dirty="0"/>
              <a:t> Siddhant Gaikwad	</a:t>
            </a:r>
          </a:p>
          <a:p>
            <a:pPr marL="571500" indent="-571500" algn="l">
              <a:buFont typeface="Arial" panose="020B0604020202020204" pitchFamily="34" charset="0"/>
              <a:buChar char="•"/>
            </a:pPr>
            <a:r>
              <a:rPr lang="en-US" sz="3200" dirty="0"/>
              <a:t> Samad Sultan Khatri</a:t>
            </a:r>
            <a:endParaRPr lang="en-IN" sz="3200" dirty="0"/>
          </a:p>
          <a:p>
            <a:pPr marL="285750" indent="-285750" algn="l">
              <a:buFont typeface="Arial" panose="020B0604020202020204" pitchFamily="34" charset="0"/>
              <a:buChar char="•"/>
            </a:pPr>
            <a:endParaRPr lang="en-IN" sz="3200" dirty="0"/>
          </a:p>
        </p:txBody>
      </p:sp>
      <p:pic>
        <p:nvPicPr>
          <p:cNvPr id="4" name="Picture 22">
            <a:extLst>
              <a:ext uri="{FF2B5EF4-FFF2-40B4-BE49-F238E27FC236}">
                <a16:creationId xmlns:a16="http://schemas.microsoft.com/office/drawing/2014/main" id="{87A30EFF-1D87-4E1A-9AC2-B7A6BAF8EA85}"/>
              </a:ext>
            </a:extLst>
          </p:cNvPr>
          <p:cNvPicPr>
            <a:picLocks noChangeAspect="1"/>
          </p:cNvPicPr>
          <p:nvPr/>
        </p:nvPicPr>
        <p:blipFill>
          <a:blip r:embed="rId2">
            <a:alphaModFix amt="43000"/>
          </a:blip>
          <a:srcRect l="56941" t="11002" b="24749"/>
          <a:stretch>
            <a:fillRect/>
          </a:stretch>
        </p:blipFill>
        <p:spPr>
          <a:xfrm>
            <a:off x="7989903" y="1331814"/>
            <a:ext cx="3210094" cy="3586341"/>
          </a:xfrm>
          <a:prstGeom prst="rect">
            <a:avLst/>
          </a:prstGeom>
        </p:spPr>
      </p:pic>
    </p:spTree>
    <p:extLst>
      <p:ext uri="{BB962C8B-B14F-4D97-AF65-F5344CB8AC3E}">
        <p14:creationId xmlns:p14="http://schemas.microsoft.com/office/powerpoint/2010/main" val="39527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8F1E-8B3B-4C9C-B2EC-7116E23500C3}"/>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9E7DE4DA-D0E9-4635-A3B2-CA437C706E87}"/>
              </a:ext>
            </a:extLst>
          </p:cNvPr>
          <p:cNvSpPr>
            <a:spLocks noGrp="1"/>
          </p:cNvSpPr>
          <p:nvPr>
            <p:ph idx="1"/>
          </p:nvPr>
        </p:nvSpPr>
        <p:spPr/>
        <p:txBody>
          <a:bodyPr>
            <a:normAutofit/>
          </a:bodyPr>
          <a:lstStyle/>
          <a:p>
            <a:r>
              <a:rPr lang="en-US" sz="2800" dirty="0"/>
              <a:t>Background – Client scenario &amp; data overview</a:t>
            </a:r>
          </a:p>
          <a:p>
            <a:r>
              <a:rPr lang="en-US" sz="2800" dirty="0"/>
              <a:t> Database Normalization</a:t>
            </a:r>
          </a:p>
          <a:p>
            <a:r>
              <a:rPr lang="en-US" sz="2800" dirty="0"/>
              <a:t> ETL process optimization</a:t>
            </a:r>
          </a:p>
          <a:p>
            <a:r>
              <a:rPr lang="en-US" sz="2800" dirty="0"/>
              <a:t> Analytics insights Automation – Benefits and Procedure</a:t>
            </a:r>
          </a:p>
          <a:p>
            <a:r>
              <a:rPr lang="en-US" sz="2800" dirty="0"/>
              <a:t>Dashboard Demo </a:t>
            </a:r>
            <a:endParaRPr lang="en-IN" sz="2800" dirty="0"/>
          </a:p>
          <a:p>
            <a:endParaRPr lang="en-IN" sz="2800" dirty="0"/>
          </a:p>
        </p:txBody>
      </p:sp>
    </p:spTree>
    <p:extLst>
      <p:ext uri="{BB962C8B-B14F-4D97-AF65-F5344CB8AC3E}">
        <p14:creationId xmlns:p14="http://schemas.microsoft.com/office/powerpoint/2010/main" val="308330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CE0D-111C-46CD-BE78-21C3E52148F9}"/>
              </a:ext>
            </a:extLst>
          </p:cNvPr>
          <p:cNvSpPr>
            <a:spLocks noGrp="1"/>
          </p:cNvSpPr>
          <p:nvPr>
            <p:ph type="ctrTitle"/>
          </p:nvPr>
        </p:nvSpPr>
        <p:spPr>
          <a:xfrm>
            <a:off x="710214" y="121988"/>
            <a:ext cx="7197726" cy="881351"/>
          </a:xfrm>
        </p:spPr>
        <p:txBody>
          <a:bodyPr>
            <a:normAutofit/>
          </a:bodyPr>
          <a:lstStyle/>
          <a:p>
            <a:pPr algn="l"/>
            <a:r>
              <a:rPr lang="en-US" b="1" u="sng" dirty="0"/>
              <a:t>INTRODUCTION</a:t>
            </a:r>
            <a:endParaRPr lang="en-IN" b="1" u="sng" dirty="0"/>
          </a:p>
        </p:txBody>
      </p:sp>
      <p:sp>
        <p:nvSpPr>
          <p:cNvPr id="3" name="Subtitle 2">
            <a:extLst>
              <a:ext uri="{FF2B5EF4-FFF2-40B4-BE49-F238E27FC236}">
                <a16:creationId xmlns:a16="http://schemas.microsoft.com/office/drawing/2014/main" id="{AF2498B0-2817-4375-B784-718A553FA208}"/>
              </a:ext>
            </a:extLst>
          </p:cNvPr>
          <p:cNvSpPr>
            <a:spLocks noGrp="1"/>
          </p:cNvSpPr>
          <p:nvPr>
            <p:ph type="subTitle" idx="1"/>
          </p:nvPr>
        </p:nvSpPr>
        <p:spPr>
          <a:xfrm>
            <a:off x="710214" y="1003339"/>
            <a:ext cx="10910656" cy="5677107"/>
          </a:xfrm>
        </p:spPr>
        <p:txBody>
          <a:bodyPr>
            <a:noAutofit/>
          </a:bodyPr>
          <a:lstStyle/>
          <a:p>
            <a:pPr marL="538856" lvl="1" indent="-269428" algn="l">
              <a:lnSpc>
                <a:spcPts val="3169"/>
              </a:lnSpc>
              <a:buFont typeface="Arial"/>
              <a:buChar char="•"/>
            </a:pPr>
            <a:r>
              <a:rPr lang="en-US" spc="149" dirty="0">
                <a:solidFill>
                  <a:schemeClr val="tx1"/>
                </a:solidFill>
                <a:latin typeface="Nunito" pitchFamily="2" charset="0"/>
              </a:rPr>
              <a:t>The project assesses the store's sales performance by examining key metrics like revenue growth, average transaction value, conversion rates, and customer retention. </a:t>
            </a:r>
            <a:endParaRPr lang="en-US" spc="149" dirty="0">
              <a:latin typeface="Nunito" pitchFamily="2" charset="0"/>
            </a:endParaRPr>
          </a:p>
          <a:p>
            <a:pPr marL="517426" lvl="1" indent="-258713" algn="l">
              <a:lnSpc>
                <a:spcPts val="3043"/>
              </a:lnSpc>
              <a:buFont typeface="Arial"/>
              <a:buChar char="•"/>
            </a:pPr>
            <a:r>
              <a:rPr lang="en-US" spc="143" dirty="0">
                <a:solidFill>
                  <a:schemeClr val="tx1"/>
                </a:solidFill>
                <a:latin typeface="Nunito" pitchFamily="2" charset="0"/>
              </a:rPr>
              <a:t>The project evaluates the impact of the store on customer experience and </a:t>
            </a:r>
            <a:r>
              <a:rPr lang="en-US" spc="143" dirty="0" err="1">
                <a:solidFill>
                  <a:schemeClr val="tx1"/>
                </a:solidFill>
                <a:latin typeface="Nunito" pitchFamily="2" charset="0"/>
              </a:rPr>
              <a:t>satisfaction.By</a:t>
            </a:r>
            <a:r>
              <a:rPr lang="en-US" spc="143" dirty="0">
                <a:solidFill>
                  <a:schemeClr val="tx1"/>
                </a:solidFill>
                <a:latin typeface="Nunito" pitchFamily="2" charset="0"/>
              </a:rPr>
              <a:t> understanding customer preferences, the project helps optimize the store's offerings to enhance the overall experience.</a:t>
            </a:r>
            <a:endParaRPr lang="en-US" spc="143" dirty="0">
              <a:latin typeface="Nunito" pitchFamily="2" charset="0"/>
            </a:endParaRPr>
          </a:p>
          <a:p>
            <a:pPr marL="517426" lvl="1" indent="-258713" algn="l">
              <a:lnSpc>
                <a:spcPts val="3043"/>
              </a:lnSpc>
              <a:buFont typeface="Arial"/>
              <a:buChar char="•"/>
            </a:pPr>
            <a:r>
              <a:rPr lang="en-US" spc="143" dirty="0">
                <a:solidFill>
                  <a:schemeClr val="tx1"/>
                </a:solidFill>
                <a:latin typeface="Nunito" pitchFamily="2" charset="0"/>
              </a:rPr>
              <a:t>The project analyzes the different payment modes accepted by the store. By examining customer payment habits, the project seeks to identify the preferred payment modes among the target audience.</a:t>
            </a:r>
            <a:endParaRPr lang="en-US" spc="143" dirty="0">
              <a:latin typeface="Nunito" pitchFamily="2" charset="0"/>
            </a:endParaRPr>
          </a:p>
          <a:p>
            <a:pPr marL="517426" lvl="1" indent="-258713" algn="l">
              <a:lnSpc>
                <a:spcPts val="3043"/>
              </a:lnSpc>
              <a:buFont typeface="Arial"/>
              <a:buChar char="•"/>
            </a:pPr>
            <a:r>
              <a:rPr lang="en-US" spc="143" dirty="0">
                <a:solidFill>
                  <a:schemeClr val="tx1"/>
                </a:solidFill>
                <a:latin typeface="Nunito" pitchFamily="2" charset="0"/>
              </a:rPr>
              <a:t>Through the analysis of operational efficiency, inventory management, and cost control measures, the project aims to streamline operations and reduce expenses. </a:t>
            </a:r>
            <a:endParaRPr lang="en-US" spc="143" dirty="0">
              <a:latin typeface="Nunito" pitchFamily="2" charset="0"/>
            </a:endParaRPr>
          </a:p>
          <a:p>
            <a:pPr marL="517426" lvl="1" indent="-258713" algn="l">
              <a:lnSpc>
                <a:spcPts val="3043"/>
              </a:lnSpc>
              <a:buFont typeface="Arial"/>
              <a:buChar char="•"/>
            </a:pPr>
            <a:r>
              <a:rPr lang="en-US" spc="143" dirty="0">
                <a:solidFill>
                  <a:schemeClr val="tx1"/>
                </a:solidFill>
                <a:latin typeface="Nunito" pitchFamily="2" charset="0"/>
              </a:rPr>
              <a:t>The project assesses the store's operational efficiency by analyzing aspects such as inventory management, supply chain logistics, staff productivity, and cost control measures.</a:t>
            </a:r>
          </a:p>
          <a:p>
            <a:pPr algn="l">
              <a:lnSpc>
                <a:spcPts val="2411"/>
              </a:lnSpc>
              <a:spcBef>
                <a:spcPct val="0"/>
              </a:spcBef>
            </a:pPr>
            <a:endParaRPr lang="en-US" sz="1600" spc="143" dirty="0">
              <a:latin typeface="Nunito" pitchFamily="2" charset="0"/>
            </a:endParaRPr>
          </a:p>
          <a:p>
            <a:pPr algn="l"/>
            <a:endParaRPr lang="en-IN" sz="1600" dirty="0">
              <a:latin typeface="Nunito" pitchFamily="2" charset="0"/>
            </a:endParaRPr>
          </a:p>
        </p:txBody>
      </p:sp>
    </p:spTree>
    <p:extLst>
      <p:ext uri="{BB962C8B-B14F-4D97-AF65-F5344CB8AC3E}">
        <p14:creationId xmlns:p14="http://schemas.microsoft.com/office/powerpoint/2010/main" val="139238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D599-4B0A-45A3-860C-FC5452F9F29A}"/>
              </a:ext>
            </a:extLst>
          </p:cNvPr>
          <p:cNvSpPr>
            <a:spLocks noGrp="1"/>
          </p:cNvSpPr>
          <p:nvPr>
            <p:ph type="title"/>
          </p:nvPr>
        </p:nvSpPr>
        <p:spPr>
          <a:xfrm>
            <a:off x="838200" y="18256"/>
            <a:ext cx="10515600" cy="662782"/>
          </a:xfrm>
        </p:spPr>
        <p:txBody>
          <a:bodyPr>
            <a:normAutofit fontScale="90000"/>
          </a:bodyPr>
          <a:lstStyle/>
          <a:p>
            <a:r>
              <a:rPr lang="en-US" sz="4400" b="1" u="sng" dirty="0">
                <a:latin typeface="Garet ExtraBold"/>
              </a:rPr>
              <a:t>KPI 1 </a:t>
            </a:r>
            <a:endParaRPr lang="en-IN" b="1" u="sng" dirty="0"/>
          </a:p>
        </p:txBody>
      </p:sp>
      <p:sp>
        <p:nvSpPr>
          <p:cNvPr id="3" name="Content Placeholder 2">
            <a:extLst>
              <a:ext uri="{FF2B5EF4-FFF2-40B4-BE49-F238E27FC236}">
                <a16:creationId xmlns:a16="http://schemas.microsoft.com/office/drawing/2014/main" id="{DCA74848-55EE-423F-A4ED-B0B992C58FF4}"/>
              </a:ext>
            </a:extLst>
          </p:cNvPr>
          <p:cNvSpPr>
            <a:spLocks noGrp="1"/>
          </p:cNvSpPr>
          <p:nvPr>
            <p:ph idx="1"/>
          </p:nvPr>
        </p:nvSpPr>
        <p:spPr>
          <a:xfrm>
            <a:off x="838200" y="816746"/>
            <a:ext cx="7000783" cy="5360217"/>
          </a:xfrm>
        </p:spPr>
        <p:txBody>
          <a:bodyPr>
            <a:normAutofit/>
          </a:bodyPr>
          <a:lstStyle/>
          <a:p>
            <a:r>
              <a:rPr lang="en-US" sz="2800" spc="96" dirty="0">
                <a:solidFill>
                  <a:schemeClr val="tx1"/>
                </a:solidFill>
                <a:latin typeface="Nunito"/>
              </a:rPr>
              <a:t>Total payment has been dropping, with weekends having the fewest orders. This indicates that Saturdays and Sundays are less active and have fewer purchases than weekdays.  </a:t>
            </a:r>
          </a:p>
          <a:p>
            <a:r>
              <a:rPr lang="en-US" sz="2800" spc="96" dirty="0">
                <a:solidFill>
                  <a:schemeClr val="tx1"/>
                </a:solidFill>
                <a:latin typeface="Nunito"/>
              </a:rPr>
              <a:t>Based on the data above, it is best to concentrate on growing weekend sales by capturing customers' attention and persuading them to buy more on Saturdays and Sundays.</a:t>
            </a:r>
            <a:endParaRPr lang="en-IN" dirty="0">
              <a:solidFill>
                <a:schemeClr val="tx1"/>
              </a:solidFill>
            </a:endParaRPr>
          </a:p>
        </p:txBody>
      </p:sp>
      <p:pic>
        <p:nvPicPr>
          <p:cNvPr id="5" name="Picture 4">
            <a:extLst>
              <a:ext uri="{FF2B5EF4-FFF2-40B4-BE49-F238E27FC236}">
                <a16:creationId xmlns:a16="http://schemas.microsoft.com/office/drawing/2014/main" id="{F8DD3BB8-D95E-40B8-91DC-091331E2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8983" y="681037"/>
            <a:ext cx="4353017" cy="2301439"/>
          </a:xfrm>
          <a:prstGeom prst="rect">
            <a:avLst/>
          </a:prstGeom>
        </p:spPr>
      </p:pic>
      <p:pic>
        <p:nvPicPr>
          <p:cNvPr id="7" name="Picture 6">
            <a:extLst>
              <a:ext uri="{FF2B5EF4-FFF2-40B4-BE49-F238E27FC236}">
                <a16:creationId xmlns:a16="http://schemas.microsoft.com/office/drawing/2014/main" id="{984483A1-798F-4983-9732-DE457794B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983" y="3429000"/>
            <a:ext cx="4353017" cy="2583823"/>
          </a:xfrm>
          <a:prstGeom prst="rect">
            <a:avLst/>
          </a:prstGeom>
        </p:spPr>
      </p:pic>
    </p:spTree>
    <p:extLst>
      <p:ext uri="{BB962C8B-B14F-4D97-AF65-F5344CB8AC3E}">
        <p14:creationId xmlns:p14="http://schemas.microsoft.com/office/powerpoint/2010/main" val="156048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72C-42B8-4BF3-BA34-F0693D66D500}"/>
              </a:ext>
            </a:extLst>
          </p:cNvPr>
          <p:cNvSpPr>
            <a:spLocks noGrp="1"/>
          </p:cNvSpPr>
          <p:nvPr>
            <p:ph type="title"/>
          </p:nvPr>
        </p:nvSpPr>
        <p:spPr>
          <a:xfrm>
            <a:off x="838200" y="18256"/>
            <a:ext cx="10515600" cy="762980"/>
          </a:xfrm>
        </p:spPr>
        <p:txBody>
          <a:bodyPr/>
          <a:lstStyle/>
          <a:p>
            <a:r>
              <a:rPr lang="en-US" sz="4399" b="1" u="sng" dirty="0">
                <a:latin typeface="Garet ExtraBold"/>
              </a:rPr>
              <a:t>KPI 2 </a:t>
            </a:r>
            <a:endParaRPr lang="en-IN" b="1" u="sng" dirty="0"/>
          </a:p>
        </p:txBody>
      </p:sp>
      <p:sp>
        <p:nvSpPr>
          <p:cNvPr id="3" name="Content Placeholder 2">
            <a:extLst>
              <a:ext uri="{FF2B5EF4-FFF2-40B4-BE49-F238E27FC236}">
                <a16:creationId xmlns:a16="http://schemas.microsoft.com/office/drawing/2014/main" id="{D5B7AA49-5192-4449-AF23-08FCEEEA0024}"/>
              </a:ext>
            </a:extLst>
          </p:cNvPr>
          <p:cNvSpPr>
            <a:spLocks noGrp="1"/>
          </p:cNvSpPr>
          <p:nvPr>
            <p:ph idx="1"/>
          </p:nvPr>
        </p:nvSpPr>
        <p:spPr>
          <a:xfrm>
            <a:off x="838200" y="781236"/>
            <a:ext cx="6228425" cy="5395727"/>
          </a:xfrm>
        </p:spPr>
        <p:txBody>
          <a:bodyPr>
            <a:normAutofit lnSpcReduction="10000"/>
          </a:bodyPr>
          <a:lstStyle/>
          <a:p>
            <a:r>
              <a:rPr lang="en-US" sz="2800" spc="137" dirty="0">
                <a:latin typeface="Nunito"/>
              </a:rPr>
              <a:t>Most customers are preferring credit card as payment type. Total payment value received is maximum from payment type credit card i.e. nearly 78% of total payment</a:t>
            </a:r>
          </a:p>
          <a:p>
            <a:r>
              <a:rPr lang="en-US" sz="2800" spc="137" dirty="0">
                <a:latin typeface="Nunito"/>
              </a:rPr>
              <a:t>Nearly 57% orders are for products with review score 5. We have to improve quality of products so that customer review score will increase and therefore number of orders will also increase</a:t>
            </a:r>
          </a:p>
          <a:p>
            <a:endParaRPr lang="en-IN" dirty="0"/>
          </a:p>
        </p:txBody>
      </p:sp>
      <p:pic>
        <p:nvPicPr>
          <p:cNvPr id="5" name="Picture 4">
            <a:extLst>
              <a:ext uri="{FF2B5EF4-FFF2-40B4-BE49-F238E27FC236}">
                <a16:creationId xmlns:a16="http://schemas.microsoft.com/office/drawing/2014/main" id="{6C642685-39E0-45C0-AC15-D574CD1FF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625" y="781235"/>
            <a:ext cx="4934637" cy="1997475"/>
          </a:xfrm>
          <a:prstGeom prst="rect">
            <a:avLst/>
          </a:prstGeom>
        </p:spPr>
      </p:pic>
      <p:pic>
        <p:nvPicPr>
          <p:cNvPr id="7" name="Picture 6">
            <a:extLst>
              <a:ext uri="{FF2B5EF4-FFF2-40B4-BE49-F238E27FC236}">
                <a16:creationId xmlns:a16="http://schemas.microsoft.com/office/drawing/2014/main" id="{63ABB563-5F77-44E5-A0CB-279544453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994" y="3134425"/>
            <a:ext cx="3292268" cy="2742592"/>
          </a:xfrm>
          <a:prstGeom prst="rect">
            <a:avLst/>
          </a:prstGeom>
        </p:spPr>
      </p:pic>
    </p:spTree>
    <p:extLst>
      <p:ext uri="{BB962C8B-B14F-4D97-AF65-F5344CB8AC3E}">
        <p14:creationId xmlns:p14="http://schemas.microsoft.com/office/powerpoint/2010/main" val="63792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6A21-9552-440B-B0BE-7C341D13EBD5}"/>
              </a:ext>
            </a:extLst>
          </p:cNvPr>
          <p:cNvSpPr>
            <a:spLocks noGrp="1"/>
          </p:cNvSpPr>
          <p:nvPr>
            <p:ph type="title"/>
          </p:nvPr>
        </p:nvSpPr>
        <p:spPr>
          <a:xfrm>
            <a:off x="838200" y="18256"/>
            <a:ext cx="10515600" cy="807368"/>
          </a:xfrm>
        </p:spPr>
        <p:txBody>
          <a:bodyPr/>
          <a:lstStyle/>
          <a:p>
            <a:r>
              <a:rPr lang="en-US" sz="4399" b="1" u="sng" dirty="0">
                <a:latin typeface="Garet ExtraBold"/>
              </a:rPr>
              <a:t>KPI 3 </a:t>
            </a:r>
            <a:endParaRPr lang="en-IN" b="1" u="sng" dirty="0"/>
          </a:p>
        </p:txBody>
      </p:sp>
      <p:sp>
        <p:nvSpPr>
          <p:cNvPr id="3" name="Content Placeholder 2">
            <a:extLst>
              <a:ext uri="{FF2B5EF4-FFF2-40B4-BE49-F238E27FC236}">
                <a16:creationId xmlns:a16="http://schemas.microsoft.com/office/drawing/2014/main" id="{CBEBD605-A8A4-494D-8172-7434B00885FD}"/>
              </a:ext>
            </a:extLst>
          </p:cNvPr>
          <p:cNvSpPr>
            <a:spLocks noGrp="1"/>
          </p:cNvSpPr>
          <p:nvPr>
            <p:ph idx="1"/>
          </p:nvPr>
        </p:nvSpPr>
        <p:spPr>
          <a:xfrm>
            <a:off x="838200" y="825624"/>
            <a:ext cx="5917707" cy="5351339"/>
          </a:xfrm>
        </p:spPr>
        <p:txBody>
          <a:bodyPr>
            <a:normAutofit fontScale="92500" lnSpcReduction="20000"/>
          </a:bodyPr>
          <a:lstStyle/>
          <a:p>
            <a:r>
              <a:rPr lang="en-US" sz="2800" spc="130" dirty="0">
                <a:latin typeface="Nunito"/>
              </a:rPr>
              <a:t>Average number of days to deliver the order for pet shop is 11 days.</a:t>
            </a:r>
          </a:p>
          <a:p>
            <a:r>
              <a:rPr lang="en-US" sz="2800" spc="130" dirty="0">
                <a:latin typeface="Nunito"/>
              </a:rPr>
              <a:t>A smaller average number of days suggests a more rapid and efficient order delivery process.</a:t>
            </a:r>
          </a:p>
          <a:p>
            <a:r>
              <a:rPr lang="en-US" sz="2800" spc="138" dirty="0">
                <a:latin typeface="Nunito"/>
              </a:rPr>
              <a:t>A larger average number of days, on the other hand, indicates delays or inefficiencies in the order fulfilment process.</a:t>
            </a:r>
            <a:endParaRPr lang="en-US" sz="2800" spc="130" dirty="0">
              <a:latin typeface="Nunito"/>
            </a:endParaRPr>
          </a:p>
          <a:p>
            <a:r>
              <a:rPr lang="en-US" sz="2800" spc="138" dirty="0">
                <a:latin typeface="Nunito"/>
              </a:rPr>
              <a:t>Identifying and addressing the reasons that cause delays is critical for improving customer experience and maintaining a competitive edge in the market.</a:t>
            </a:r>
            <a:endParaRPr lang="en-IN" dirty="0"/>
          </a:p>
        </p:txBody>
      </p:sp>
      <p:pic>
        <p:nvPicPr>
          <p:cNvPr id="5" name="Picture 4">
            <a:extLst>
              <a:ext uri="{FF2B5EF4-FFF2-40B4-BE49-F238E27FC236}">
                <a16:creationId xmlns:a16="http://schemas.microsoft.com/office/drawing/2014/main" id="{500634A2-5C3B-49FA-930A-FDE7331AB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492" y="421940"/>
            <a:ext cx="3026723" cy="3546378"/>
          </a:xfrm>
          <a:prstGeom prst="rect">
            <a:avLst/>
          </a:prstGeom>
        </p:spPr>
      </p:pic>
    </p:spTree>
    <p:extLst>
      <p:ext uri="{BB962C8B-B14F-4D97-AF65-F5344CB8AC3E}">
        <p14:creationId xmlns:p14="http://schemas.microsoft.com/office/powerpoint/2010/main" val="4288813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9CFE-661E-4963-93E4-50A0734F74AE}"/>
              </a:ext>
            </a:extLst>
          </p:cNvPr>
          <p:cNvSpPr>
            <a:spLocks noGrp="1"/>
          </p:cNvSpPr>
          <p:nvPr>
            <p:ph type="title"/>
          </p:nvPr>
        </p:nvSpPr>
        <p:spPr>
          <a:xfrm>
            <a:off x="570392" y="0"/>
            <a:ext cx="10131425" cy="818225"/>
          </a:xfrm>
        </p:spPr>
        <p:txBody>
          <a:bodyPr/>
          <a:lstStyle/>
          <a:p>
            <a:r>
              <a:rPr lang="en-US" sz="4400" b="1" u="sng" dirty="0">
                <a:latin typeface="Garet ExtraBold"/>
              </a:rPr>
              <a:t>KPI 4</a:t>
            </a:r>
            <a:endParaRPr lang="en-IN" b="1" u="sng" dirty="0"/>
          </a:p>
        </p:txBody>
      </p:sp>
      <p:pic>
        <p:nvPicPr>
          <p:cNvPr id="9" name="Content Placeholder 8">
            <a:extLst>
              <a:ext uri="{FF2B5EF4-FFF2-40B4-BE49-F238E27FC236}">
                <a16:creationId xmlns:a16="http://schemas.microsoft.com/office/drawing/2014/main" id="{359C9E96-C5E6-456B-A7B4-36246F7BD6C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95426" y="996848"/>
            <a:ext cx="3080108" cy="2873816"/>
          </a:xfrm>
        </p:spPr>
      </p:pic>
      <p:sp>
        <p:nvSpPr>
          <p:cNvPr id="11" name="Content Placeholder 10">
            <a:extLst>
              <a:ext uri="{FF2B5EF4-FFF2-40B4-BE49-F238E27FC236}">
                <a16:creationId xmlns:a16="http://schemas.microsoft.com/office/drawing/2014/main" id="{C11C0FB2-B104-4C9A-B6A9-B602CA9C6B2A}"/>
              </a:ext>
            </a:extLst>
          </p:cNvPr>
          <p:cNvSpPr>
            <a:spLocks noGrp="1"/>
          </p:cNvSpPr>
          <p:nvPr>
            <p:ph sz="half" idx="2"/>
          </p:nvPr>
        </p:nvSpPr>
        <p:spPr>
          <a:xfrm>
            <a:off x="570392" y="996848"/>
            <a:ext cx="7661826" cy="5359564"/>
          </a:xfrm>
        </p:spPr>
        <p:txBody>
          <a:bodyPr>
            <a:normAutofit/>
          </a:bodyPr>
          <a:lstStyle/>
          <a:p>
            <a:r>
              <a:rPr lang="en-US" sz="2600" dirty="0">
                <a:latin typeface="Nunito" pitchFamily="2" charset="0"/>
              </a:rPr>
              <a:t>Average Payment is higher than average price in Sao Paulo City.</a:t>
            </a:r>
          </a:p>
          <a:p>
            <a:r>
              <a:rPr lang="en-US" sz="2600" dirty="0">
                <a:latin typeface="Nunito" pitchFamily="2" charset="0"/>
              </a:rPr>
              <a:t>Where average payment is 153 and average price is 108.</a:t>
            </a:r>
          </a:p>
          <a:p>
            <a:r>
              <a:rPr lang="en-US" sz="2800" spc="132" dirty="0">
                <a:latin typeface="Nunito"/>
              </a:rPr>
              <a:t>Based on the information supplied, if demand for items in Sao Paulo city has stayed stable despite modest price fluctuations in the past, demand is anticipated to increase in the coming year as well.</a:t>
            </a:r>
            <a:endParaRPr lang="en-IN" sz="2600" dirty="0"/>
          </a:p>
        </p:txBody>
      </p:sp>
    </p:spTree>
    <p:extLst>
      <p:ext uri="{BB962C8B-B14F-4D97-AF65-F5344CB8AC3E}">
        <p14:creationId xmlns:p14="http://schemas.microsoft.com/office/powerpoint/2010/main" val="89523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7269-0747-4ED6-A439-DBA8E0ABD79A}"/>
              </a:ext>
            </a:extLst>
          </p:cNvPr>
          <p:cNvSpPr>
            <a:spLocks noGrp="1"/>
          </p:cNvSpPr>
          <p:nvPr>
            <p:ph type="title"/>
          </p:nvPr>
        </p:nvSpPr>
        <p:spPr>
          <a:xfrm>
            <a:off x="758301" y="0"/>
            <a:ext cx="10515600" cy="807868"/>
          </a:xfrm>
        </p:spPr>
        <p:txBody>
          <a:bodyPr>
            <a:normAutofit/>
          </a:bodyPr>
          <a:lstStyle/>
          <a:p>
            <a:r>
              <a:rPr lang="en-US" sz="4399" b="1" u="sng" dirty="0">
                <a:latin typeface="Garet ExtraBold"/>
              </a:rPr>
              <a:t>KPI 5</a:t>
            </a:r>
            <a:endParaRPr lang="en-IN" b="1" u="sng" dirty="0"/>
          </a:p>
        </p:txBody>
      </p:sp>
      <p:sp>
        <p:nvSpPr>
          <p:cNvPr id="3" name="Content Placeholder 2">
            <a:extLst>
              <a:ext uri="{FF2B5EF4-FFF2-40B4-BE49-F238E27FC236}">
                <a16:creationId xmlns:a16="http://schemas.microsoft.com/office/drawing/2014/main" id="{E2339553-2F5E-47E0-AD81-9A6CE37885CE}"/>
              </a:ext>
            </a:extLst>
          </p:cNvPr>
          <p:cNvSpPr>
            <a:spLocks noGrp="1"/>
          </p:cNvSpPr>
          <p:nvPr>
            <p:ph idx="1"/>
          </p:nvPr>
        </p:nvSpPr>
        <p:spPr>
          <a:xfrm>
            <a:off x="838200" y="807868"/>
            <a:ext cx="6130771" cy="5388746"/>
          </a:xfrm>
        </p:spPr>
        <p:txBody>
          <a:bodyPr>
            <a:normAutofit fontScale="92500" lnSpcReduction="10000"/>
          </a:bodyPr>
          <a:lstStyle/>
          <a:p>
            <a:r>
              <a:rPr lang="en-US" sz="2800" spc="117" dirty="0">
                <a:latin typeface="Nunito"/>
              </a:rPr>
              <a:t>This KPI examines the association between review scores and shipping time.</a:t>
            </a:r>
          </a:p>
          <a:p>
            <a:r>
              <a:rPr lang="en-US" sz="2800" spc="117" dirty="0">
                <a:latin typeface="Nunito"/>
              </a:rPr>
              <a:t>This shows that the overall delivery procedure is highly efficient, with the majority of consumers receiving their items ahead of schedule. </a:t>
            </a:r>
          </a:p>
          <a:p>
            <a:r>
              <a:rPr lang="en-US" sz="2800" spc="117" dirty="0" err="1">
                <a:latin typeface="Nunito"/>
              </a:rPr>
              <a:t>Analysing</a:t>
            </a:r>
            <a:r>
              <a:rPr lang="en-US" sz="2800" spc="117" dirty="0">
                <a:latin typeface="Nunito"/>
              </a:rPr>
              <a:t> and resolving the underlying problems can aid in decreasing shipment times and increasing order volumes in certain places.</a:t>
            </a:r>
          </a:p>
          <a:p>
            <a:pPr marL="0" indent="0">
              <a:buNone/>
            </a:pPr>
            <a:endParaRPr lang="en-IN" dirty="0"/>
          </a:p>
        </p:txBody>
      </p:sp>
      <p:pic>
        <p:nvPicPr>
          <p:cNvPr id="5" name="Picture 4">
            <a:extLst>
              <a:ext uri="{FF2B5EF4-FFF2-40B4-BE49-F238E27FC236}">
                <a16:creationId xmlns:a16="http://schemas.microsoft.com/office/drawing/2014/main" id="{26EF842D-484B-4533-92AF-9E52B2B56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3977" y="807867"/>
            <a:ext cx="4573009" cy="2831977"/>
          </a:xfrm>
          <a:prstGeom prst="rect">
            <a:avLst/>
          </a:prstGeom>
        </p:spPr>
      </p:pic>
      <p:pic>
        <p:nvPicPr>
          <p:cNvPr id="7" name="Picture 6">
            <a:extLst>
              <a:ext uri="{FF2B5EF4-FFF2-40B4-BE49-F238E27FC236}">
                <a16:creationId xmlns:a16="http://schemas.microsoft.com/office/drawing/2014/main" id="{609C6EDE-D177-43EB-8C6B-594A35926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977" y="3780865"/>
            <a:ext cx="4573009" cy="2415749"/>
          </a:xfrm>
          <a:prstGeom prst="rect">
            <a:avLst/>
          </a:prstGeom>
        </p:spPr>
      </p:pic>
    </p:spTree>
    <p:extLst>
      <p:ext uri="{BB962C8B-B14F-4D97-AF65-F5344CB8AC3E}">
        <p14:creationId xmlns:p14="http://schemas.microsoft.com/office/powerpoint/2010/main" val="1156911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3371</TotalTime>
  <Words>727</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Garet ExtraBold</vt:lpstr>
      <vt:lpstr>Nunito</vt:lpstr>
      <vt:lpstr>Celestial</vt:lpstr>
      <vt:lpstr>DATA ANALYSIS -  OLIST STORE ANALYSIS </vt:lpstr>
      <vt:lpstr>OUR TEAM</vt:lpstr>
      <vt:lpstr>INDEX</vt:lpstr>
      <vt:lpstr>INTRODUCTION</vt:lpstr>
      <vt:lpstr>KPI 1 </vt:lpstr>
      <vt:lpstr>KPI 2 </vt:lpstr>
      <vt:lpstr>KPI 3 </vt:lpstr>
      <vt:lpstr>KPI 4</vt:lpstr>
      <vt:lpstr>KPI 5</vt:lpstr>
      <vt:lpstr>CONCLUSION</vt:lpstr>
      <vt:lpstr>TABLEAU DASHBOARD</vt:lpstr>
      <vt:lpstr>POWER BI DASHBOARD</vt:lpstr>
      <vt:lpstr>EXCEL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 sultan khatri</dc:creator>
  <cp:lastModifiedBy>samad sultan khatri</cp:lastModifiedBy>
  <cp:revision>16</cp:revision>
  <dcterms:created xsi:type="dcterms:W3CDTF">2023-08-17T10:25:10Z</dcterms:created>
  <dcterms:modified xsi:type="dcterms:W3CDTF">2023-08-30T12:06:58Z</dcterms:modified>
</cp:coreProperties>
</file>