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64" r:id="rId3"/>
    <p:sldId id="257" r:id="rId4"/>
    <p:sldId id="261" r:id="rId5"/>
    <p:sldId id="259" r:id="rId6"/>
    <p:sldId id="258"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Assignment%20V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Assignment%20V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Assignment%20V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Assignment%20V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Assignment%20V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Assignment%20V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F:\Assignment%20V2.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V2.xlsx]sum category wise!PivotTable12</c:name>
    <c:fmtId val="3"/>
  </c:pivotSource>
  <c:chart>
    <c:autoTitleDeleted val="1"/>
    <c:pivotFmts>
      <c:pivotFmt>
        <c:idx val="0"/>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'sum category wise'!$B$3</c:f>
              <c:strCache>
                <c:ptCount val="1"/>
                <c:pt idx="0">
                  <c:v>Total</c:v>
                </c:pt>
              </c:strCache>
            </c:strRef>
          </c:tx>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'sum category wise'!$A$4:$A$9</c:f>
              <c:strCache>
                <c:ptCount val="5"/>
                <c:pt idx="0">
                  <c:v>Bronze</c:v>
                </c:pt>
                <c:pt idx="1">
                  <c:v>Gold</c:v>
                </c:pt>
                <c:pt idx="2">
                  <c:v>Low Priority</c:v>
                </c:pt>
                <c:pt idx="3">
                  <c:v>Platinum</c:v>
                </c:pt>
                <c:pt idx="4">
                  <c:v>Silver</c:v>
                </c:pt>
              </c:strCache>
            </c:strRef>
          </c:cat>
          <c:val>
            <c:numRef>
              <c:f>'sum category wise'!$B$4:$B$9</c:f>
              <c:numCache>
                <c:formatCode>_ * #,##0_ ;_ * \-#,##0_ ;_ * "-"??_ ;_ @_ </c:formatCode>
                <c:ptCount val="5"/>
                <c:pt idx="0">
                  <c:v>242721369</c:v>
                </c:pt>
                <c:pt idx="1">
                  <c:v>137636908</c:v>
                </c:pt>
                <c:pt idx="2">
                  <c:v>181322971</c:v>
                </c:pt>
                <c:pt idx="3">
                  <c:v>206568444</c:v>
                </c:pt>
                <c:pt idx="4">
                  <c:v>230473808</c:v>
                </c:pt>
              </c:numCache>
            </c:numRef>
          </c:val>
          <c:extLst>
            <c:ext xmlns:c16="http://schemas.microsoft.com/office/drawing/2014/chart" uri="{C3380CC4-5D6E-409C-BE32-E72D297353CC}">
              <c16:uniqueId val="{00000000-DFA0-4B17-9835-BD7BA698BCEC}"/>
            </c:ext>
          </c:extLst>
        </c:ser>
        <c:dLbls>
          <c:dLblPos val="outEnd"/>
          <c:showLegendKey val="0"/>
          <c:showVal val="1"/>
          <c:showCatName val="0"/>
          <c:showSerName val="0"/>
          <c:showPercent val="0"/>
          <c:showBubbleSize val="0"/>
        </c:dLbls>
        <c:gapWidth val="100"/>
        <c:overlap val="-24"/>
        <c:axId val="712620735"/>
        <c:axId val="707863839"/>
      </c:barChart>
      <c:catAx>
        <c:axId val="71262073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7863839"/>
        <c:crosses val="autoZero"/>
        <c:auto val="1"/>
        <c:lblAlgn val="ctr"/>
        <c:lblOffset val="100"/>
        <c:noMultiLvlLbl val="0"/>
      </c:catAx>
      <c:valAx>
        <c:axId val="707863839"/>
        <c:scaling>
          <c:orientation val="minMax"/>
        </c:scaling>
        <c:delete val="1"/>
        <c:axPos val="l"/>
        <c:majorGridlines>
          <c:spPr>
            <a:ln w="9525" cap="flat" cmpd="sng" algn="ctr">
              <a:solidFill>
                <a:schemeClr val="lt1">
                  <a:lumMod val="95000"/>
                  <a:alpha val="10000"/>
                </a:schemeClr>
              </a:solidFill>
              <a:round/>
            </a:ln>
            <a:effectLst/>
          </c:spPr>
        </c:majorGridlines>
        <c:numFmt formatCode="_ * #,##0_ ;_ * \-#,##0_ ;_ * &quot;-&quot;??_ ;_ @_ " sourceLinked="1"/>
        <c:majorTickMark val="none"/>
        <c:minorTickMark val="none"/>
        <c:tickLblPos val="nextTo"/>
        <c:crossAx val="712620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V2.xlsx]client country wise!PivotTable15</c:name>
    <c:fmtId val="18"/>
  </c:pivotSource>
  <c:chart>
    <c:autoTitleDeleted val="1"/>
    <c:pivotFmts>
      <c:pivotFmt>
        <c:idx val="0"/>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34925" cap="rnd">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34925" cap="rnd">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6000"/>
                  <a:lumMod val="104000"/>
                </a:schemeClr>
              </a:gs>
              <a:gs pos="100000">
                <a:schemeClr val="accent1">
                  <a:shade val="84000"/>
                  <a:lumMod val="84000"/>
                </a:schemeClr>
              </a:gs>
            </a:gsLst>
            <a:lin ang="5400000" scaled="0"/>
          </a:gradFill>
          <a:ln w="34925" cap="rnd">
            <a:solidFill>
              <a:schemeClr val="accent1"/>
            </a:solidFill>
            <a:round/>
          </a:ln>
          <a:effectLst>
            <a:outerShdw blurRad="39000" dist="25400" dir="5400000">
              <a:srgbClr val="000000">
                <a:alpha val="35000"/>
              </a:srgbClr>
            </a:outerShdw>
          </a:effectLst>
          <a:scene3d>
            <a:camera prst="orthographicFront">
              <a:rot lat="0" lon="0" rev="0"/>
            </a:camera>
            <a:lightRig rig="threePt" dir="tl"/>
          </a:scene3d>
          <a:sp3d>
            <a:bevelT w="25400" h="25400" prst="slope"/>
          </a:sp3d>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'client country wise'!$B$3</c:f>
              <c:strCache>
                <c:ptCount val="1"/>
                <c:pt idx="0">
                  <c:v>Total</c:v>
                </c:pt>
              </c:strCache>
            </c:strRef>
          </c:tx>
          <c:spPr>
            <a:ln w="34925" cap="rnd">
              <a:solidFill>
                <a:schemeClr val="accent1"/>
              </a:solidFill>
              <a:round/>
            </a:ln>
            <a:effectLst>
              <a:outerShdw blurRad="39000" dist="25400" dir="5400000">
                <a:srgbClr val="000000">
                  <a:alpha val="35000"/>
                </a:srgbClr>
              </a:outerShdw>
            </a:effectLst>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'client country wise'!$A$4:$A$11</c:f>
              <c:strCache>
                <c:ptCount val="7"/>
                <c:pt idx="0">
                  <c:v>Australia</c:v>
                </c:pt>
                <c:pt idx="1">
                  <c:v>China</c:v>
                </c:pt>
                <c:pt idx="2">
                  <c:v>Hong Kong</c:v>
                </c:pt>
                <c:pt idx="3">
                  <c:v>India</c:v>
                </c:pt>
                <c:pt idx="4">
                  <c:v>Korea</c:v>
                </c:pt>
                <c:pt idx="5">
                  <c:v>UK</c:v>
                </c:pt>
                <c:pt idx="6">
                  <c:v>USA</c:v>
                </c:pt>
              </c:strCache>
            </c:strRef>
          </c:cat>
          <c:val>
            <c:numRef>
              <c:f>'client country wise'!$B$4:$B$11</c:f>
              <c:numCache>
                <c:formatCode>_ * #,##0_ ;_ * \-#,##0_ ;_ * "-"??_ ;_ @_ </c:formatCode>
                <c:ptCount val="7"/>
                <c:pt idx="0">
                  <c:v>14054</c:v>
                </c:pt>
                <c:pt idx="1">
                  <c:v>14261</c:v>
                </c:pt>
                <c:pt idx="2">
                  <c:v>14293</c:v>
                </c:pt>
                <c:pt idx="3">
                  <c:v>14239</c:v>
                </c:pt>
                <c:pt idx="4">
                  <c:v>14514</c:v>
                </c:pt>
                <c:pt idx="5">
                  <c:v>14290</c:v>
                </c:pt>
                <c:pt idx="6">
                  <c:v>14339</c:v>
                </c:pt>
              </c:numCache>
            </c:numRef>
          </c:val>
          <c:smooth val="0"/>
          <c:extLst>
            <c:ext xmlns:c16="http://schemas.microsoft.com/office/drawing/2014/chart" uri="{C3380CC4-5D6E-409C-BE32-E72D297353CC}">
              <c16:uniqueId val="{00000000-F86B-483E-BB80-6C9DB7B722C2}"/>
            </c:ext>
          </c:extLst>
        </c:ser>
        <c:dLbls>
          <c:dLblPos val="t"/>
          <c:showLegendKey val="0"/>
          <c:showVal val="1"/>
          <c:showCatName val="0"/>
          <c:showSerName val="0"/>
          <c:showPercent val="0"/>
          <c:showBubbleSize val="0"/>
        </c:dLbls>
        <c:marker val="1"/>
        <c:smooth val="0"/>
        <c:axId val="1013183503"/>
        <c:axId val="1013181839"/>
      </c:lineChart>
      <c:catAx>
        <c:axId val="1013183503"/>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3181839"/>
        <c:crosses val="autoZero"/>
        <c:auto val="1"/>
        <c:lblAlgn val="ctr"/>
        <c:lblOffset val="100"/>
        <c:noMultiLvlLbl val="0"/>
      </c:catAx>
      <c:valAx>
        <c:axId val="1013181839"/>
        <c:scaling>
          <c:orientation val="minMax"/>
        </c:scaling>
        <c:delete val="1"/>
        <c:axPos val="l"/>
        <c:majorGridlines>
          <c:spPr>
            <a:ln w="9525" cap="flat" cmpd="sng" algn="ctr">
              <a:solidFill>
                <a:schemeClr val="lt1">
                  <a:lumMod val="95000"/>
                  <a:alpha val="10000"/>
                </a:schemeClr>
              </a:solidFill>
              <a:round/>
            </a:ln>
            <a:effectLst/>
          </c:spPr>
        </c:majorGridlines>
        <c:numFmt formatCode="_ * #,##0_ ;_ * \-#,##0_ ;_ * &quot;-&quot;??_ ;_ @_ " sourceLinked="1"/>
        <c:majorTickMark val="none"/>
        <c:minorTickMark val="none"/>
        <c:tickLblPos val="nextTo"/>
        <c:crossAx val="10131835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V2.xlsx]Country Wise!PivotTable3</c:name>
    <c:fmtId val="5"/>
  </c:pivotSource>
  <c:chart>
    <c:autoTitleDeleted val="1"/>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'Country Wise'!$B$3</c:f>
              <c:strCache>
                <c:ptCount val="1"/>
                <c:pt idx="0">
                  <c:v>Sum of Qtr 1</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'Country Wise'!$A$4:$A$11</c:f>
              <c:strCache>
                <c:ptCount val="7"/>
                <c:pt idx="0">
                  <c:v>Australia</c:v>
                </c:pt>
                <c:pt idx="1">
                  <c:v>China</c:v>
                </c:pt>
                <c:pt idx="2">
                  <c:v>Hong Kong</c:v>
                </c:pt>
                <c:pt idx="3">
                  <c:v>India</c:v>
                </c:pt>
                <c:pt idx="4">
                  <c:v>Korea</c:v>
                </c:pt>
                <c:pt idx="5">
                  <c:v>UK</c:v>
                </c:pt>
                <c:pt idx="6">
                  <c:v>USA</c:v>
                </c:pt>
              </c:strCache>
            </c:strRef>
          </c:cat>
          <c:val>
            <c:numRef>
              <c:f>'Country Wise'!$B$4:$B$11</c:f>
              <c:numCache>
                <c:formatCode>_ * #,##0_ ;_ * \-#,##0_ ;_ * "-"??_ ;_ @_ </c:formatCode>
                <c:ptCount val="7"/>
                <c:pt idx="0">
                  <c:v>34926861</c:v>
                </c:pt>
                <c:pt idx="1">
                  <c:v>35622882</c:v>
                </c:pt>
                <c:pt idx="2">
                  <c:v>35551253</c:v>
                </c:pt>
                <c:pt idx="3">
                  <c:v>35580640</c:v>
                </c:pt>
                <c:pt idx="4">
                  <c:v>36468397</c:v>
                </c:pt>
                <c:pt idx="5">
                  <c:v>35663007</c:v>
                </c:pt>
                <c:pt idx="6">
                  <c:v>36247001</c:v>
                </c:pt>
              </c:numCache>
            </c:numRef>
          </c:val>
          <c:extLst>
            <c:ext xmlns:c16="http://schemas.microsoft.com/office/drawing/2014/chart" uri="{C3380CC4-5D6E-409C-BE32-E72D297353CC}">
              <c16:uniqueId val="{00000000-11C4-4C42-8188-667A3BB9CE66}"/>
            </c:ext>
          </c:extLst>
        </c:ser>
        <c:ser>
          <c:idx val="1"/>
          <c:order val="1"/>
          <c:tx>
            <c:strRef>
              <c:f>'Country Wise'!$C$3</c:f>
              <c:strCache>
                <c:ptCount val="1"/>
                <c:pt idx="0">
                  <c:v>Sum of Qtr 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'Country Wise'!$A$4:$A$11</c:f>
              <c:strCache>
                <c:ptCount val="7"/>
                <c:pt idx="0">
                  <c:v>Australia</c:v>
                </c:pt>
                <c:pt idx="1">
                  <c:v>China</c:v>
                </c:pt>
                <c:pt idx="2">
                  <c:v>Hong Kong</c:v>
                </c:pt>
                <c:pt idx="3">
                  <c:v>India</c:v>
                </c:pt>
                <c:pt idx="4">
                  <c:v>Korea</c:v>
                </c:pt>
                <c:pt idx="5">
                  <c:v>UK</c:v>
                </c:pt>
                <c:pt idx="6">
                  <c:v>USA</c:v>
                </c:pt>
              </c:strCache>
            </c:strRef>
          </c:cat>
          <c:val>
            <c:numRef>
              <c:f>'Country Wise'!$C$4:$C$11</c:f>
              <c:numCache>
                <c:formatCode>_ * #,##0_ ;_ * \-#,##0_ ;_ * "-"??_ ;_ @_ </c:formatCode>
                <c:ptCount val="7"/>
                <c:pt idx="0">
                  <c:v>34945202</c:v>
                </c:pt>
                <c:pt idx="1">
                  <c:v>35334305</c:v>
                </c:pt>
                <c:pt idx="2">
                  <c:v>35873678</c:v>
                </c:pt>
                <c:pt idx="3">
                  <c:v>35776321</c:v>
                </c:pt>
                <c:pt idx="4">
                  <c:v>36010580</c:v>
                </c:pt>
                <c:pt idx="5">
                  <c:v>35700141</c:v>
                </c:pt>
                <c:pt idx="6">
                  <c:v>35748838</c:v>
                </c:pt>
              </c:numCache>
            </c:numRef>
          </c:val>
          <c:extLst>
            <c:ext xmlns:c16="http://schemas.microsoft.com/office/drawing/2014/chart" uri="{C3380CC4-5D6E-409C-BE32-E72D297353CC}">
              <c16:uniqueId val="{00000001-11C4-4C42-8188-667A3BB9CE66}"/>
            </c:ext>
          </c:extLst>
        </c:ser>
        <c:ser>
          <c:idx val="2"/>
          <c:order val="2"/>
          <c:tx>
            <c:strRef>
              <c:f>'Country Wise'!$D$3</c:f>
              <c:strCache>
                <c:ptCount val="1"/>
                <c:pt idx="0">
                  <c:v>Sum of Qtr 3</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'Country Wise'!$A$4:$A$11</c:f>
              <c:strCache>
                <c:ptCount val="7"/>
                <c:pt idx="0">
                  <c:v>Australia</c:v>
                </c:pt>
                <c:pt idx="1">
                  <c:v>China</c:v>
                </c:pt>
                <c:pt idx="2">
                  <c:v>Hong Kong</c:v>
                </c:pt>
                <c:pt idx="3">
                  <c:v>India</c:v>
                </c:pt>
                <c:pt idx="4">
                  <c:v>Korea</c:v>
                </c:pt>
                <c:pt idx="5">
                  <c:v>UK</c:v>
                </c:pt>
                <c:pt idx="6">
                  <c:v>USA</c:v>
                </c:pt>
              </c:strCache>
            </c:strRef>
          </c:cat>
          <c:val>
            <c:numRef>
              <c:f>'Country Wise'!$D$4:$D$11</c:f>
              <c:numCache>
                <c:formatCode>_ * #,##0_ ;_ * \-#,##0_ ;_ * "-"??_ ;_ @_ </c:formatCode>
                <c:ptCount val="7"/>
                <c:pt idx="0">
                  <c:v>35127250</c:v>
                </c:pt>
                <c:pt idx="1">
                  <c:v>35488213</c:v>
                </c:pt>
                <c:pt idx="2">
                  <c:v>35618321</c:v>
                </c:pt>
                <c:pt idx="3">
                  <c:v>35490056</c:v>
                </c:pt>
                <c:pt idx="4">
                  <c:v>36086180</c:v>
                </c:pt>
                <c:pt idx="5">
                  <c:v>35612610</c:v>
                </c:pt>
                <c:pt idx="6">
                  <c:v>35687162</c:v>
                </c:pt>
              </c:numCache>
            </c:numRef>
          </c:val>
          <c:extLst>
            <c:ext xmlns:c16="http://schemas.microsoft.com/office/drawing/2014/chart" uri="{C3380CC4-5D6E-409C-BE32-E72D297353CC}">
              <c16:uniqueId val="{00000002-11C4-4C42-8188-667A3BB9CE66}"/>
            </c:ext>
          </c:extLst>
        </c:ser>
        <c:ser>
          <c:idx val="3"/>
          <c:order val="3"/>
          <c:tx>
            <c:strRef>
              <c:f>'Country Wise'!$E$3</c:f>
              <c:strCache>
                <c:ptCount val="1"/>
                <c:pt idx="0">
                  <c:v>Sum of Qtr 4</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'Country Wise'!$A$4:$A$11</c:f>
              <c:strCache>
                <c:ptCount val="7"/>
                <c:pt idx="0">
                  <c:v>Australia</c:v>
                </c:pt>
                <c:pt idx="1">
                  <c:v>China</c:v>
                </c:pt>
                <c:pt idx="2">
                  <c:v>Hong Kong</c:v>
                </c:pt>
                <c:pt idx="3">
                  <c:v>India</c:v>
                </c:pt>
                <c:pt idx="4">
                  <c:v>Korea</c:v>
                </c:pt>
                <c:pt idx="5">
                  <c:v>UK</c:v>
                </c:pt>
                <c:pt idx="6">
                  <c:v>USA</c:v>
                </c:pt>
              </c:strCache>
            </c:strRef>
          </c:cat>
          <c:val>
            <c:numRef>
              <c:f>'Country Wise'!$E$4:$E$11</c:f>
              <c:numCache>
                <c:formatCode>_ * #,##0_ ;_ * \-#,##0_ ;_ * "-"??_ ;_ @_ </c:formatCode>
                <c:ptCount val="7"/>
                <c:pt idx="0">
                  <c:v>35219864</c:v>
                </c:pt>
                <c:pt idx="1">
                  <c:v>35477829</c:v>
                </c:pt>
                <c:pt idx="2">
                  <c:v>35934007</c:v>
                </c:pt>
                <c:pt idx="3">
                  <c:v>35672268</c:v>
                </c:pt>
                <c:pt idx="4">
                  <c:v>36319128</c:v>
                </c:pt>
                <c:pt idx="5">
                  <c:v>35845687</c:v>
                </c:pt>
                <c:pt idx="6">
                  <c:v>35695819</c:v>
                </c:pt>
              </c:numCache>
            </c:numRef>
          </c:val>
          <c:extLst>
            <c:ext xmlns:c16="http://schemas.microsoft.com/office/drawing/2014/chart" uri="{C3380CC4-5D6E-409C-BE32-E72D297353CC}">
              <c16:uniqueId val="{00000003-11C4-4C42-8188-667A3BB9CE66}"/>
            </c:ext>
          </c:extLst>
        </c:ser>
        <c:dLbls>
          <c:showLegendKey val="0"/>
          <c:showVal val="0"/>
          <c:showCatName val="0"/>
          <c:showSerName val="0"/>
          <c:showPercent val="0"/>
          <c:showBubbleSize val="0"/>
        </c:dLbls>
        <c:gapWidth val="315"/>
        <c:axId val="712614079"/>
        <c:axId val="712615743"/>
      </c:barChart>
      <c:catAx>
        <c:axId val="71261407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12615743"/>
        <c:crosses val="autoZero"/>
        <c:auto val="1"/>
        <c:lblAlgn val="ctr"/>
        <c:lblOffset val="100"/>
        <c:noMultiLvlLbl val="0"/>
      </c:catAx>
      <c:valAx>
        <c:axId val="71261574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1261407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V2.xlsx]Country Wise!PivotTable8</c:name>
    <c:fmtId val="14"/>
  </c:pivotSource>
  <c:chart>
    <c:autoTitleDeleted val="1"/>
    <c:pivotFmts>
      <c:pivotFmt>
        <c:idx val="0"/>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diamond"/>
          <c:size val="5"/>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w="9525">
              <a:solidFill>
                <a:schemeClr val="accent1"/>
              </a:solidFill>
              <a:roun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square"/>
          <c:size val="5"/>
          <c:spPr>
            <a:gradFill rotWithShape="1">
              <a:gsLst>
                <a:gs pos="0">
                  <a:schemeClr val="accent2">
                    <a:tint val="94000"/>
                    <a:satMod val="100000"/>
                    <a:lumMod val="104000"/>
                  </a:schemeClr>
                </a:gs>
                <a:gs pos="69000">
                  <a:schemeClr val="accent2">
                    <a:shade val="86000"/>
                    <a:satMod val="130000"/>
                    <a:lumMod val="102000"/>
                  </a:schemeClr>
                </a:gs>
                <a:gs pos="100000">
                  <a:schemeClr val="accent2">
                    <a:shade val="72000"/>
                    <a:satMod val="130000"/>
                    <a:lumMod val="100000"/>
                  </a:schemeClr>
                </a:gs>
              </a:gsLst>
              <a:lin ang="5400000" scaled="0"/>
            </a:gradFill>
            <a:ln w="9525">
              <a:solidFill>
                <a:schemeClr val="accent2"/>
              </a:solidFill>
              <a:roun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triangle"/>
          <c:size val="5"/>
          <c:spPr>
            <a:gradFill rotWithShape="1">
              <a:gsLst>
                <a:gs pos="0">
                  <a:schemeClr val="accent3">
                    <a:tint val="94000"/>
                    <a:satMod val="100000"/>
                    <a:lumMod val="104000"/>
                  </a:schemeClr>
                </a:gs>
                <a:gs pos="69000">
                  <a:schemeClr val="accent3">
                    <a:shade val="86000"/>
                    <a:satMod val="130000"/>
                    <a:lumMod val="102000"/>
                  </a:schemeClr>
                </a:gs>
                <a:gs pos="100000">
                  <a:schemeClr val="accent3">
                    <a:shade val="72000"/>
                    <a:satMod val="130000"/>
                    <a:lumMod val="100000"/>
                  </a:schemeClr>
                </a:gs>
              </a:gsLst>
              <a:lin ang="5400000" scaled="0"/>
            </a:gradFill>
            <a:ln w="9525">
              <a:solidFill>
                <a:schemeClr val="accent3"/>
              </a:solidFill>
              <a:roun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x"/>
          <c:size val="5"/>
          <c:spPr>
            <a:noFill/>
            <a:ln w="9525">
              <a:solidFill>
                <a:schemeClr val="accent4"/>
              </a:solidFill>
              <a:round/>
            </a:ln>
            <a:effectLst>
              <a:outerShdw blurRad="76200" dist="38100" dir="5400000" algn="ctr" rotWithShape="0">
                <a:srgbClr val="000000">
                  <a:alpha val="76000"/>
                </a:srgbClr>
              </a:outerShdw>
            </a:effectLst>
          </c:spPr>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'Country Wise'!$H$3</c:f>
              <c:strCache>
                <c:ptCount val="1"/>
                <c:pt idx="0">
                  <c:v>Sum of Qtr 1</c:v>
                </c:pt>
              </c:strCache>
            </c:strRef>
          </c:tx>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'Country Wise'!$H$4</c:f>
              <c:strCache>
                <c:ptCount val="1"/>
                <c:pt idx="0">
                  <c:v>Total</c:v>
                </c:pt>
              </c:strCache>
            </c:strRef>
          </c:cat>
          <c:val>
            <c:numRef>
              <c:f>'Country Wise'!$H$4</c:f>
              <c:numCache>
                <c:formatCode>_ * #,##0_ ;_ * \-#,##0_ ;_ * "-"??_ ;_ @_ </c:formatCode>
                <c:ptCount val="1"/>
                <c:pt idx="0">
                  <c:v>250060041</c:v>
                </c:pt>
              </c:numCache>
            </c:numRef>
          </c:val>
          <c:extLst>
            <c:ext xmlns:c16="http://schemas.microsoft.com/office/drawing/2014/chart" uri="{C3380CC4-5D6E-409C-BE32-E72D297353CC}">
              <c16:uniqueId val="{00000000-76FB-4FC7-8723-58048AD61F2F}"/>
            </c:ext>
          </c:extLst>
        </c:ser>
        <c:ser>
          <c:idx val="1"/>
          <c:order val="1"/>
          <c:tx>
            <c:strRef>
              <c:f>'Country Wise'!$I$3</c:f>
              <c:strCache>
                <c:ptCount val="1"/>
                <c:pt idx="0">
                  <c:v>Sum of Qtr 2</c:v>
                </c:pt>
              </c:strCache>
            </c:strRef>
          </c:tx>
          <c:spPr>
            <a:gradFill rotWithShape="1">
              <a:gsLst>
                <a:gs pos="0">
                  <a:schemeClr val="accent2">
                    <a:tint val="94000"/>
                    <a:satMod val="100000"/>
                    <a:lumMod val="104000"/>
                  </a:schemeClr>
                </a:gs>
                <a:gs pos="69000">
                  <a:schemeClr val="accent2">
                    <a:shade val="86000"/>
                    <a:satMod val="130000"/>
                    <a:lumMod val="102000"/>
                  </a:schemeClr>
                </a:gs>
                <a:gs pos="100000">
                  <a:schemeClr val="accent2">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'Country Wise'!$H$4</c:f>
              <c:strCache>
                <c:ptCount val="1"/>
                <c:pt idx="0">
                  <c:v>Total</c:v>
                </c:pt>
              </c:strCache>
            </c:strRef>
          </c:cat>
          <c:val>
            <c:numRef>
              <c:f>'Country Wise'!$I$4</c:f>
              <c:numCache>
                <c:formatCode>_ * #,##0_ ;_ * \-#,##0_ ;_ * "-"??_ ;_ @_ </c:formatCode>
                <c:ptCount val="1"/>
                <c:pt idx="0">
                  <c:v>249389065</c:v>
                </c:pt>
              </c:numCache>
            </c:numRef>
          </c:val>
          <c:extLst>
            <c:ext xmlns:c16="http://schemas.microsoft.com/office/drawing/2014/chart" uri="{C3380CC4-5D6E-409C-BE32-E72D297353CC}">
              <c16:uniqueId val="{00000001-76FB-4FC7-8723-58048AD61F2F}"/>
            </c:ext>
          </c:extLst>
        </c:ser>
        <c:ser>
          <c:idx val="2"/>
          <c:order val="2"/>
          <c:tx>
            <c:strRef>
              <c:f>'Country Wise'!$J$3</c:f>
              <c:strCache>
                <c:ptCount val="1"/>
                <c:pt idx="0">
                  <c:v>Sum of Qtr 3</c:v>
                </c:pt>
              </c:strCache>
            </c:strRef>
          </c:tx>
          <c:spPr>
            <a:gradFill rotWithShape="1">
              <a:gsLst>
                <a:gs pos="0">
                  <a:schemeClr val="accent3">
                    <a:tint val="94000"/>
                    <a:satMod val="100000"/>
                    <a:lumMod val="104000"/>
                  </a:schemeClr>
                </a:gs>
                <a:gs pos="69000">
                  <a:schemeClr val="accent3">
                    <a:shade val="86000"/>
                    <a:satMod val="130000"/>
                    <a:lumMod val="102000"/>
                  </a:schemeClr>
                </a:gs>
                <a:gs pos="100000">
                  <a:schemeClr val="accent3">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'Country Wise'!$H$4</c:f>
              <c:strCache>
                <c:ptCount val="1"/>
                <c:pt idx="0">
                  <c:v>Total</c:v>
                </c:pt>
              </c:strCache>
            </c:strRef>
          </c:cat>
          <c:val>
            <c:numRef>
              <c:f>'Country Wise'!$J$4</c:f>
              <c:numCache>
                <c:formatCode>_ * #,##0_ ;_ * \-#,##0_ ;_ * "-"??_ ;_ @_ </c:formatCode>
                <c:ptCount val="1"/>
                <c:pt idx="0">
                  <c:v>249109792</c:v>
                </c:pt>
              </c:numCache>
            </c:numRef>
          </c:val>
          <c:extLst>
            <c:ext xmlns:c16="http://schemas.microsoft.com/office/drawing/2014/chart" uri="{C3380CC4-5D6E-409C-BE32-E72D297353CC}">
              <c16:uniqueId val="{00000002-76FB-4FC7-8723-58048AD61F2F}"/>
            </c:ext>
          </c:extLst>
        </c:ser>
        <c:ser>
          <c:idx val="3"/>
          <c:order val="3"/>
          <c:tx>
            <c:strRef>
              <c:f>'Country Wise'!$K$3</c:f>
              <c:strCache>
                <c:ptCount val="1"/>
                <c:pt idx="0">
                  <c:v>Sum of Qtr 4</c:v>
                </c:pt>
              </c:strCache>
            </c:strRef>
          </c:tx>
          <c:spPr>
            <a:gradFill rotWithShape="1">
              <a:gsLst>
                <a:gs pos="0">
                  <a:schemeClr val="accent4">
                    <a:tint val="94000"/>
                    <a:satMod val="100000"/>
                    <a:lumMod val="104000"/>
                  </a:schemeClr>
                </a:gs>
                <a:gs pos="69000">
                  <a:schemeClr val="accent4">
                    <a:shade val="86000"/>
                    <a:satMod val="130000"/>
                    <a:lumMod val="102000"/>
                  </a:schemeClr>
                </a:gs>
                <a:gs pos="100000">
                  <a:schemeClr val="accent4">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'Country Wise'!$H$4</c:f>
              <c:strCache>
                <c:ptCount val="1"/>
                <c:pt idx="0">
                  <c:v>Total</c:v>
                </c:pt>
              </c:strCache>
            </c:strRef>
          </c:cat>
          <c:val>
            <c:numRef>
              <c:f>'Country Wise'!$K$4</c:f>
              <c:numCache>
                <c:formatCode>_ * #,##0_ ;_ * \-#,##0_ ;_ * "-"??_ ;_ @_ </c:formatCode>
                <c:ptCount val="1"/>
                <c:pt idx="0">
                  <c:v>250164602</c:v>
                </c:pt>
              </c:numCache>
            </c:numRef>
          </c:val>
          <c:extLst>
            <c:ext xmlns:c16="http://schemas.microsoft.com/office/drawing/2014/chart" uri="{C3380CC4-5D6E-409C-BE32-E72D297353CC}">
              <c16:uniqueId val="{00000003-76FB-4FC7-8723-58048AD61F2F}"/>
            </c:ext>
          </c:extLst>
        </c:ser>
        <c:dLbls>
          <c:dLblPos val="outEnd"/>
          <c:showLegendKey val="0"/>
          <c:showVal val="1"/>
          <c:showCatName val="0"/>
          <c:showSerName val="0"/>
          <c:showPercent val="0"/>
          <c:showBubbleSize val="0"/>
        </c:dLbls>
        <c:gapWidth val="115"/>
        <c:overlap val="-20"/>
        <c:axId val="1928907279"/>
        <c:axId val="1928907695"/>
      </c:barChart>
      <c:catAx>
        <c:axId val="1928907279"/>
        <c:scaling>
          <c:orientation val="minMax"/>
        </c:scaling>
        <c:delete val="1"/>
        <c:axPos val="l"/>
        <c:numFmt formatCode="General" sourceLinked="1"/>
        <c:majorTickMark val="none"/>
        <c:minorTickMark val="none"/>
        <c:tickLblPos val="nextTo"/>
        <c:crossAx val="1928907695"/>
        <c:crosses val="autoZero"/>
        <c:auto val="1"/>
        <c:lblAlgn val="ctr"/>
        <c:lblOffset val="100"/>
        <c:noMultiLvlLbl val="0"/>
      </c:catAx>
      <c:valAx>
        <c:axId val="1928907695"/>
        <c:scaling>
          <c:orientation val="minMax"/>
        </c:scaling>
        <c:delete val="1"/>
        <c:axPos val="b"/>
        <c:majorGridlines>
          <c:spPr>
            <a:ln w="9525" cap="flat" cmpd="sng" algn="ctr">
              <a:solidFill>
                <a:schemeClr val="lt1">
                  <a:lumMod val="95000"/>
                  <a:alpha val="10000"/>
                </a:schemeClr>
              </a:solidFill>
              <a:round/>
            </a:ln>
            <a:effectLst/>
          </c:spPr>
        </c:majorGridlines>
        <c:numFmt formatCode="_ * #,##0_ ;_ * \-#,##0_ ;_ * &quot;-&quot;??_ ;_ @_ " sourceLinked="1"/>
        <c:majorTickMark val="none"/>
        <c:minorTickMark val="none"/>
        <c:tickLblPos val="nextTo"/>
        <c:crossAx val="19289072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V2.xlsx]client category wise!PivotTable5</c:name>
    <c:fmtId val="4"/>
  </c:pivotSource>
  <c:chart>
    <c:autoTitleDeleted val="1"/>
    <c:pivotFmts>
      <c:pivotFmt>
        <c:idx val="0"/>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circle"/>
          <c:size val="6"/>
        </c:marker>
        <c:dLbl>
          <c:idx val="0"/>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6.3888888888888884E-2"/>
              <c:y val="-5.555555555555558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shade val="40000"/>
                  <a:satMod val="155000"/>
                </a:schemeClr>
              </a:gs>
              <a:gs pos="65000">
                <a:schemeClr val="accent5">
                  <a:shade val="85000"/>
                  <a:satMod val="155000"/>
                </a:schemeClr>
              </a:gs>
              <a:gs pos="100000">
                <a:schemeClr val="accent5">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7.7777777777777779E-2"/>
              <c:y val="-4.1666666666666664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4">
                  <a:shade val="40000"/>
                  <a:satMod val="155000"/>
                </a:schemeClr>
              </a:gs>
              <a:gs pos="65000">
                <a:schemeClr val="accent4">
                  <a:shade val="85000"/>
                  <a:satMod val="155000"/>
                </a:schemeClr>
              </a:gs>
              <a:gs pos="100000">
                <a:schemeClr val="accent4">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9.722222222222221E-2"/>
              <c:y val="4.6296296296296127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3">
                  <a:shade val="40000"/>
                  <a:satMod val="155000"/>
                </a:schemeClr>
              </a:gs>
              <a:gs pos="65000">
                <a:schemeClr val="accent3">
                  <a:shade val="85000"/>
                  <a:satMod val="155000"/>
                </a:schemeClr>
              </a:gs>
              <a:gs pos="100000">
                <a:schemeClr val="accent3">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8.3333333333333329E-2"/>
              <c:y val="7.4074074074073903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hade val="40000"/>
                  <a:satMod val="155000"/>
                </a:schemeClr>
              </a:gs>
              <a:gs pos="65000">
                <a:schemeClr val="accent2">
                  <a:shade val="85000"/>
                  <a:satMod val="155000"/>
                </a:schemeClr>
              </a:gs>
              <a:gs pos="100000">
                <a:schemeClr val="accent2">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8.6111111111111013E-2"/>
              <c:y val="1.8518518518518517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none"/>
        </c:marker>
        <c:dLbl>
          <c:idx val="0"/>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6.3888888888888884E-2"/>
              <c:y val="-5.555555555555558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8.6111111111111013E-2"/>
              <c:y val="1.8518518518518517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8.3333333333333329E-2"/>
              <c:y val="7.4074074074073903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9.722222222222221E-2"/>
              <c:y val="4.6296296296296127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7.7777777777777779E-2"/>
              <c:y val="-4.1666666666666664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none"/>
        </c:marker>
        <c:dLbl>
          <c:idx val="0"/>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6.3888888888888884E-2"/>
              <c:y val="-5.555555555555558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8.6111111111111013E-2"/>
              <c:y val="1.8518518518518517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8.3333333333333329E-2"/>
              <c:y val="7.4074074074073903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9.722222222222221E-2"/>
              <c:y val="4.6296296296296127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dLbl>
          <c:idx val="0"/>
          <c:layout>
            <c:manualLayout>
              <c:x val="-7.7777777777777779E-2"/>
              <c:y val="-4.1666666666666664E-2"/>
            </c:manualLayout>
          </c:layout>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doughnutChart>
        <c:varyColors val="1"/>
        <c:ser>
          <c:idx val="0"/>
          <c:order val="0"/>
          <c:tx>
            <c:strRef>
              <c:f>'client category wise'!$B$3</c:f>
              <c:strCache>
                <c:ptCount val="1"/>
                <c:pt idx="0">
                  <c:v>Total</c:v>
                </c:pt>
              </c:strCache>
            </c:strRef>
          </c:tx>
          <c:dPt>
            <c:idx val="0"/>
            <c:bubble3D val="0"/>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extLst>
              <c:ext xmlns:c16="http://schemas.microsoft.com/office/drawing/2014/chart" uri="{C3380CC4-5D6E-409C-BE32-E72D297353CC}">
                <c16:uniqueId val="{00000001-188C-4878-B901-3B3EC37E4EF4}"/>
              </c:ext>
            </c:extLst>
          </c:dPt>
          <c:dPt>
            <c:idx val="1"/>
            <c:bubble3D val="0"/>
            <c:spPr>
              <a:gradFill rotWithShape="1">
                <a:gsLst>
                  <a:gs pos="0">
                    <a:schemeClr val="accent2">
                      <a:shade val="40000"/>
                      <a:satMod val="155000"/>
                    </a:schemeClr>
                  </a:gs>
                  <a:gs pos="65000">
                    <a:schemeClr val="accent2">
                      <a:shade val="85000"/>
                      <a:satMod val="155000"/>
                    </a:schemeClr>
                  </a:gs>
                  <a:gs pos="100000">
                    <a:schemeClr val="accent2">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extLst>
              <c:ext xmlns:c16="http://schemas.microsoft.com/office/drawing/2014/chart" uri="{C3380CC4-5D6E-409C-BE32-E72D297353CC}">
                <c16:uniqueId val="{00000003-188C-4878-B901-3B3EC37E4EF4}"/>
              </c:ext>
            </c:extLst>
          </c:dPt>
          <c:dPt>
            <c:idx val="2"/>
            <c:bubble3D val="0"/>
            <c:spPr>
              <a:gradFill rotWithShape="1">
                <a:gsLst>
                  <a:gs pos="0">
                    <a:schemeClr val="accent3">
                      <a:shade val="40000"/>
                      <a:satMod val="155000"/>
                    </a:schemeClr>
                  </a:gs>
                  <a:gs pos="65000">
                    <a:schemeClr val="accent3">
                      <a:shade val="85000"/>
                      <a:satMod val="155000"/>
                    </a:schemeClr>
                  </a:gs>
                  <a:gs pos="100000">
                    <a:schemeClr val="accent3">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extLst>
              <c:ext xmlns:c16="http://schemas.microsoft.com/office/drawing/2014/chart" uri="{C3380CC4-5D6E-409C-BE32-E72D297353CC}">
                <c16:uniqueId val="{00000005-188C-4878-B901-3B3EC37E4EF4}"/>
              </c:ext>
            </c:extLst>
          </c:dPt>
          <c:dPt>
            <c:idx val="3"/>
            <c:bubble3D val="0"/>
            <c:spPr>
              <a:gradFill rotWithShape="1">
                <a:gsLst>
                  <a:gs pos="0">
                    <a:schemeClr val="accent4">
                      <a:shade val="40000"/>
                      <a:satMod val="155000"/>
                    </a:schemeClr>
                  </a:gs>
                  <a:gs pos="65000">
                    <a:schemeClr val="accent4">
                      <a:shade val="85000"/>
                      <a:satMod val="155000"/>
                    </a:schemeClr>
                  </a:gs>
                  <a:gs pos="100000">
                    <a:schemeClr val="accent4">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extLst>
              <c:ext xmlns:c16="http://schemas.microsoft.com/office/drawing/2014/chart" uri="{C3380CC4-5D6E-409C-BE32-E72D297353CC}">
                <c16:uniqueId val="{00000007-188C-4878-B901-3B3EC37E4EF4}"/>
              </c:ext>
            </c:extLst>
          </c:dPt>
          <c:dPt>
            <c:idx val="4"/>
            <c:bubble3D val="0"/>
            <c:spPr>
              <a:gradFill rotWithShape="1">
                <a:gsLst>
                  <a:gs pos="0">
                    <a:schemeClr val="accent5">
                      <a:shade val="40000"/>
                      <a:satMod val="155000"/>
                    </a:schemeClr>
                  </a:gs>
                  <a:gs pos="65000">
                    <a:schemeClr val="accent5">
                      <a:shade val="85000"/>
                      <a:satMod val="155000"/>
                    </a:schemeClr>
                  </a:gs>
                  <a:gs pos="100000">
                    <a:schemeClr val="accent5">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extLst>
              <c:ext xmlns:c16="http://schemas.microsoft.com/office/drawing/2014/chart" uri="{C3380CC4-5D6E-409C-BE32-E72D297353CC}">
                <c16:uniqueId val="{00000009-188C-4878-B901-3B3EC37E4EF4}"/>
              </c:ext>
            </c:extLst>
          </c:dPt>
          <c:dLbls>
            <c:dLbl>
              <c:idx val="0"/>
              <c:layout>
                <c:manualLayout>
                  <c:x val="0.10555555555555556"/>
                  <c:y val="-6.57012814579253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88C-4878-B901-3B3EC37E4EF4}"/>
                </c:ext>
              </c:extLst>
            </c:dLbl>
            <c:dLbl>
              <c:idx val="1"/>
              <c:layout>
                <c:manualLayout>
                  <c:x val="0.11388888888888889"/>
                  <c:y val="4.8955942793749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8C-4878-B901-3B3EC37E4EF4}"/>
                </c:ext>
              </c:extLst>
            </c:dLbl>
            <c:dLbl>
              <c:idx val="2"/>
              <c:layout>
                <c:manualLayout>
                  <c:x val="8.3333333333333329E-2"/>
                  <c:y val="7.40740740740739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88C-4878-B901-3B3EC37E4EF4}"/>
                </c:ext>
              </c:extLst>
            </c:dLbl>
            <c:dLbl>
              <c:idx val="3"/>
              <c:layout>
                <c:manualLayout>
                  <c:x val="-9.722222222222221E-2"/>
                  <c:y val="4.62962962962961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88C-4878-B901-3B3EC37E4EF4}"/>
                </c:ext>
              </c:extLst>
            </c:dLbl>
            <c:dLbl>
              <c:idx val="4"/>
              <c:layout>
                <c:manualLayout>
                  <c:x val="-0.10277777777777779"/>
                  <c:y val="-7.210404409395476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88C-4878-B901-3B3EC37E4EF4}"/>
                </c:ext>
              </c:extLst>
            </c:dLbl>
            <c:spPr>
              <a:solidFill>
                <a:schemeClr val="bg1">
                  <a:lumMod val="75000"/>
                </a:schemeClr>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'client category wise'!$A$4:$A$9</c:f>
              <c:strCache>
                <c:ptCount val="5"/>
                <c:pt idx="0">
                  <c:v>Bronze</c:v>
                </c:pt>
                <c:pt idx="1">
                  <c:v>Gold</c:v>
                </c:pt>
                <c:pt idx="2">
                  <c:v>Low Priority</c:v>
                </c:pt>
                <c:pt idx="3">
                  <c:v>Platinum</c:v>
                </c:pt>
                <c:pt idx="4">
                  <c:v>Silver</c:v>
                </c:pt>
              </c:strCache>
            </c:strRef>
          </c:cat>
          <c:val>
            <c:numRef>
              <c:f>'client category wise'!$B$4:$B$9</c:f>
              <c:numCache>
                <c:formatCode>General</c:formatCode>
                <c:ptCount val="5"/>
                <c:pt idx="0">
                  <c:v>24261</c:v>
                </c:pt>
                <c:pt idx="1">
                  <c:v>13842</c:v>
                </c:pt>
                <c:pt idx="2">
                  <c:v>18148</c:v>
                </c:pt>
                <c:pt idx="3">
                  <c:v>20661</c:v>
                </c:pt>
                <c:pt idx="4">
                  <c:v>23078</c:v>
                </c:pt>
              </c:numCache>
            </c:numRef>
          </c:val>
          <c:extLst>
            <c:ext xmlns:c16="http://schemas.microsoft.com/office/drawing/2014/chart" uri="{C3380CC4-5D6E-409C-BE32-E72D297353CC}">
              <c16:uniqueId val="{0000000A-188C-4878-B901-3B3EC37E4EF4}"/>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V2.xlsx]average product wise!PivotTable13</c:name>
    <c:fmtId val="3"/>
  </c:pivotSource>
  <c:chart>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'average product wise'!$B$3</c:f>
              <c:strCache>
                <c:ptCount val="1"/>
                <c:pt idx="0">
                  <c:v>Avg of Qtr 1</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'average product wise'!$A$4:$A$11</c:f>
              <c:strCache>
                <c:ptCount val="7"/>
                <c:pt idx="0">
                  <c:v>Product12</c:v>
                </c:pt>
                <c:pt idx="1">
                  <c:v>Product18</c:v>
                </c:pt>
                <c:pt idx="2">
                  <c:v>Product19</c:v>
                </c:pt>
                <c:pt idx="3">
                  <c:v>Product2</c:v>
                </c:pt>
                <c:pt idx="4">
                  <c:v>Product25</c:v>
                </c:pt>
                <c:pt idx="5">
                  <c:v>Product4</c:v>
                </c:pt>
                <c:pt idx="6">
                  <c:v>Product7</c:v>
                </c:pt>
              </c:strCache>
            </c:strRef>
          </c:cat>
          <c:val>
            <c:numRef>
              <c:f>'average product wise'!$B$4:$B$11</c:f>
              <c:numCache>
                <c:formatCode>_ * #,##0_ ;_ * \-#,##0_ ;_ * "-"??_ ;_ @_ </c:formatCode>
                <c:ptCount val="7"/>
                <c:pt idx="0">
                  <c:v>2484.4306697589432</c:v>
                </c:pt>
                <c:pt idx="1">
                  <c:v>2501.144834335244</c:v>
                </c:pt>
                <c:pt idx="2">
                  <c:v>2491.5792023592194</c:v>
                </c:pt>
                <c:pt idx="3">
                  <c:v>2507.5197336477768</c:v>
                </c:pt>
                <c:pt idx="4">
                  <c:v>2500.2896201140343</c:v>
                </c:pt>
                <c:pt idx="5">
                  <c:v>2508.9289383561645</c:v>
                </c:pt>
                <c:pt idx="6">
                  <c:v>2512.1178373057724</c:v>
                </c:pt>
              </c:numCache>
            </c:numRef>
          </c:val>
          <c:smooth val="0"/>
          <c:extLst>
            <c:ext xmlns:c16="http://schemas.microsoft.com/office/drawing/2014/chart" uri="{C3380CC4-5D6E-409C-BE32-E72D297353CC}">
              <c16:uniqueId val="{00000000-EFD7-45B1-864F-B098F68F43B5}"/>
            </c:ext>
          </c:extLst>
        </c:ser>
        <c:ser>
          <c:idx val="1"/>
          <c:order val="1"/>
          <c:tx>
            <c:strRef>
              <c:f>'average product wise'!$C$3</c:f>
              <c:strCache>
                <c:ptCount val="1"/>
                <c:pt idx="0">
                  <c:v>Avg of Qtr 2</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strRef>
              <c:f>'average product wise'!$A$4:$A$11</c:f>
              <c:strCache>
                <c:ptCount val="7"/>
                <c:pt idx="0">
                  <c:v>Product12</c:v>
                </c:pt>
                <c:pt idx="1">
                  <c:v>Product18</c:v>
                </c:pt>
                <c:pt idx="2">
                  <c:v>Product19</c:v>
                </c:pt>
                <c:pt idx="3">
                  <c:v>Product2</c:v>
                </c:pt>
                <c:pt idx="4">
                  <c:v>Product25</c:v>
                </c:pt>
                <c:pt idx="5">
                  <c:v>Product4</c:v>
                </c:pt>
                <c:pt idx="6">
                  <c:v>Product7</c:v>
                </c:pt>
              </c:strCache>
            </c:strRef>
          </c:cat>
          <c:val>
            <c:numRef>
              <c:f>'average product wise'!$C$4:$C$11</c:f>
              <c:numCache>
                <c:formatCode>_ * #,##0_ ;_ * \-#,##0_ ;_ * "-"??_ ;_ @_ </c:formatCode>
                <c:ptCount val="7"/>
                <c:pt idx="0">
                  <c:v>2486.1625553447184</c:v>
                </c:pt>
                <c:pt idx="1">
                  <c:v>2493.4334544946178</c:v>
                </c:pt>
                <c:pt idx="2">
                  <c:v>2497.5030894537285</c:v>
                </c:pt>
                <c:pt idx="3">
                  <c:v>2488.2537282374974</c:v>
                </c:pt>
                <c:pt idx="4">
                  <c:v>2501.6778869272516</c:v>
                </c:pt>
                <c:pt idx="5">
                  <c:v>2495.5576484018266</c:v>
                </c:pt>
                <c:pt idx="6">
                  <c:v>2496.3189903677144</c:v>
                </c:pt>
              </c:numCache>
            </c:numRef>
          </c:val>
          <c:smooth val="0"/>
          <c:extLst>
            <c:ext xmlns:c16="http://schemas.microsoft.com/office/drawing/2014/chart" uri="{C3380CC4-5D6E-409C-BE32-E72D297353CC}">
              <c16:uniqueId val="{00000001-EFD7-45B1-864F-B098F68F43B5}"/>
            </c:ext>
          </c:extLst>
        </c:ser>
        <c:ser>
          <c:idx val="2"/>
          <c:order val="2"/>
          <c:tx>
            <c:strRef>
              <c:f>'average product wise'!$D$3</c:f>
              <c:strCache>
                <c:ptCount val="1"/>
                <c:pt idx="0">
                  <c:v>Avg of Qtr 3</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strRef>
              <c:f>'average product wise'!$A$4:$A$11</c:f>
              <c:strCache>
                <c:ptCount val="7"/>
                <c:pt idx="0">
                  <c:v>Product12</c:v>
                </c:pt>
                <c:pt idx="1">
                  <c:v>Product18</c:v>
                </c:pt>
                <c:pt idx="2">
                  <c:v>Product19</c:v>
                </c:pt>
                <c:pt idx="3">
                  <c:v>Product2</c:v>
                </c:pt>
                <c:pt idx="4">
                  <c:v>Product25</c:v>
                </c:pt>
                <c:pt idx="5">
                  <c:v>Product4</c:v>
                </c:pt>
                <c:pt idx="6">
                  <c:v>Product7</c:v>
                </c:pt>
              </c:strCache>
            </c:strRef>
          </c:cat>
          <c:val>
            <c:numRef>
              <c:f>'average product wise'!$D$4:$D$11</c:f>
              <c:numCache>
                <c:formatCode>_ * #,##0_ ;_ * \-#,##0_ ;_ * "-"??_ ;_ @_ </c:formatCode>
                <c:ptCount val="7"/>
                <c:pt idx="0">
                  <c:v>2495.9686555625835</c:v>
                </c:pt>
                <c:pt idx="1">
                  <c:v>2492.2570250244653</c:v>
                </c:pt>
                <c:pt idx="2">
                  <c:v>2479.4337873894115</c:v>
                </c:pt>
                <c:pt idx="3">
                  <c:v>2488.9345217451619</c:v>
                </c:pt>
                <c:pt idx="4">
                  <c:v>2492.7242563715049</c:v>
                </c:pt>
                <c:pt idx="5">
                  <c:v>2512.3781392694063</c:v>
                </c:pt>
                <c:pt idx="6">
                  <c:v>2478.0483020459819</c:v>
                </c:pt>
              </c:numCache>
            </c:numRef>
          </c:val>
          <c:smooth val="0"/>
          <c:extLst>
            <c:ext xmlns:c16="http://schemas.microsoft.com/office/drawing/2014/chart" uri="{C3380CC4-5D6E-409C-BE32-E72D297353CC}">
              <c16:uniqueId val="{00000002-EFD7-45B1-864F-B098F68F43B5}"/>
            </c:ext>
          </c:extLst>
        </c:ser>
        <c:ser>
          <c:idx val="3"/>
          <c:order val="3"/>
          <c:tx>
            <c:strRef>
              <c:f>'average product wise'!$E$3</c:f>
              <c:strCache>
                <c:ptCount val="1"/>
                <c:pt idx="0">
                  <c:v>Avg of Qtr 4</c:v>
                </c:pt>
              </c:strCache>
            </c:strRef>
          </c:tx>
          <c:spPr>
            <a:ln w="22225" cap="rnd">
              <a:solidFill>
                <a:schemeClr val="accent4"/>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cat>
            <c:strRef>
              <c:f>'average product wise'!$A$4:$A$11</c:f>
              <c:strCache>
                <c:ptCount val="7"/>
                <c:pt idx="0">
                  <c:v>Product12</c:v>
                </c:pt>
                <c:pt idx="1">
                  <c:v>Product18</c:v>
                </c:pt>
                <c:pt idx="2">
                  <c:v>Product19</c:v>
                </c:pt>
                <c:pt idx="3">
                  <c:v>Product2</c:v>
                </c:pt>
                <c:pt idx="4">
                  <c:v>Product25</c:v>
                </c:pt>
                <c:pt idx="5">
                  <c:v>Product4</c:v>
                </c:pt>
                <c:pt idx="6">
                  <c:v>Product7</c:v>
                </c:pt>
              </c:strCache>
            </c:strRef>
          </c:cat>
          <c:val>
            <c:numRef>
              <c:f>'average product wise'!$E$4:$E$11</c:f>
              <c:numCache>
                <c:formatCode>_ * #,##0_ ;_ * \-#,##0_ ;_ * "-"??_ ;_ @_ </c:formatCode>
                <c:ptCount val="7"/>
                <c:pt idx="0">
                  <c:v>2492.7708201560195</c:v>
                </c:pt>
                <c:pt idx="1">
                  <c:v>2498.5231371452537</c:v>
                </c:pt>
                <c:pt idx="2">
                  <c:v>2492.9882741188035</c:v>
                </c:pt>
                <c:pt idx="3">
                  <c:v>2499.3369633072066</c:v>
                </c:pt>
                <c:pt idx="4">
                  <c:v>2522.672185202995</c:v>
                </c:pt>
                <c:pt idx="5">
                  <c:v>2488.7186073059361</c:v>
                </c:pt>
                <c:pt idx="6">
                  <c:v>2517.6541517260775</c:v>
                </c:pt>
              </c:numCache>
            </c:numRef>
          </c:val>
          <c:smooth val="0"/>
          <c:extLst>
            <c:ext xmlns:c16="http://schemas.microsoft.com/office/drawing/2014/chart" uri="{C3380CC4-5D6E-409C-BE32-E72D297353CC}">
              <c16:uniqueId val="{00000003-EFD7-45B1-864F-B098F68F43B5}"/>
            </c:ext>
          </c:extLst>
        </c:ser>
        <c:dLbls>
          <c:showLegendKey val="0"/>
          <c:showVal val="0"/>
          <c:showCatName val="0"/>
          <c:showSerName val="0"/>
          <c:showPercent val="0"/>
          <c:showBubbleSize val="0"/>
        </c:dLbls>
        <c:marker val="1"/>
        <c:smooth val="0"/>
        <c:axId val="1051355359"/>
        <c:axId val="1051367007"/>
      </c:lineChart>
      <c:catAx>
        <c:axId val="105135535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51367007"/>
        <c:crosses val="autoZero"/>
        <c:auto val="1"/>
        <c:lblAlgn val="ctr"/>
        <c:lblOffset val="100"/>
        <c:noMultiLvlLbl val="0"/>
      </c:catAx>
      <c:valAx>
        <c:axId val="1051367007"/>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513553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V2.xlsx]average product wise!PivotTable14</c:name>
    <c:fmtId val="4"/>
  </c:pivotSource>
  <c:chart>
    <c:autoTitleDeleted val="1"/>
    <c:pivotFmts>
      <c:pivotFmt>
        <c:idx val="0"/>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34925" cap="rnd">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34925" cap="rnd">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6000"/>
                  <a:lumMod val="104000"/>
                </a:schemeClr>
              </a:gs>
              <a:gs pos="100000">
                <a:schemeClr val="accent1">
                  <a:shade val="84000"/>
                  <a:lumMod val="84000"/>
                </a:schemeClr>
              </a:gs>
            </a:gsLst>
            <a:lin ang="5400000" scaled="0"/>
          </a:gradFill>
          <a:ln w="34925" cap="rnd">
            <a:solidFill>
              <a:schemeClr val="accent1"/>
            </a:solidFill>
            <a:round/>
          </a:ln>
          <a:effectLst>
            <a:outerShdw blurRad="39000" dist="25400" dir="5400000">
              <a:srgbClr val="000000">
                <a:alpha val="35000"/>
              </a:srgbClr>
            </a:outerShdw>
          </a:effectLst>
          <a:scene3d>
            <a:camera prst="orthographicFront">
              <a:rot lat="0" lon="0" rev="0"/>
            </a:camera>
            <a:lightRig rig="threePt" dir="tl"/>
          </a:scene3d>
          <a:sp3d>
            <a:bevelT w="25400" h="25400" prst="slope"/>
          </a:sp3d>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'average product wise'!$B$13</c:f>
              <c:strCache>
                <c:ptCount val="1"/>
                <c:pt idx="0">
                  <c:v>Total</c:v>
                </c:pt>
              </c:strCache>
            </c:strRef>
          </c:tx>
          <c:spPr>
            <a:ln w="34925" cap="rnd">
              <a:solidFill>
                <a:schemeClr val="accent1"/>
              </a:solidFill>
              <a:round/>
            </a:ln>
            <a:effectLst>
              <a:outerShdw blurRad="39000" dist="25400" dir="5400000">
                <a:srgbClr val="000000">
                  <a:alpha val="35000"/>
                </a:srgbClr>
              </a:outerShdw>
            </a:effectLst>
          </c:spPr>
          <c:marker>
            <c:symbol val="circle"/>
            <c:size val="6"/>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w="9525">
                <a:solidFill>
                  <a:schemeClr val="accent1"/>
                </a:solidFill>
                <a:round/>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'average product wise'!$A$14:$A$21</c:f>
              <c:strCache>
                <c:ptCount val="7"/>
                <c:pt idx="0">
                  <c:v>Product12</c:v>
                </c:pt>
                <c:pt idx="1">
                  <c:v>Product18</c:v>
                </c:pt>
                <c:pt idx="2">
                  <c:v>Product19</c:v>
                </c:pt>
                <c:pt idx="3">
                  <c:v>Product2</c:v>
                </c:pt>
                <c:pt idx="4">
                  <c:v>Product25</c:v>
                </c:pt>
                <c:pt idx="5">
                  <c:v>Product4</c:v>
                </c:pt>
                <c:pt idx="6">
                  <c:v>Product7</c:v>
                </c:pt>
              </c:strCache>
            </c:strRef>
          </c:cat>
          <c:val>
            <c:numRef>
              <c:f>'average product wise'!$B$14:$B$21</c:f>
              <c:numCache>
                <c:formatCode>_ * #,##0_ ;_ * \-#,##0_ ;_ * "-"??_ ;_ @_ </c:formatCode>
                <c:ptCount val="7"/>
                <c:pt idx="0">
                  <c:v>9959.3327008222641</c:v>
                </c:pt>
                <c:pt idx="1">
                  <c:v>9985.3584509995799</c:v>
                </c:pt>
                <c:pt idx="2">
                  <c:v>9961.5043533211629</c:v>
                </c:pt>
                <c:pt idx="3">
                  <c:v>9984.0449469376435</c:v>
                </c:pt>
                <c:pt idx="4">
                  <c:v>10017.363948615786</c:v>
                </c:pt>
                <c:pt idx="5">
                  <c:v>10005.583333333334</c:v>
                </c:pt>
                <c:pt idx="6">
                  <c:v>10004.139281445547</c:v>
                </c:pt>
              </c:numCache>
            </c:numRef>
          </c:val>
          <c:smooth val="0"/>
          <c:extLst>
            <c:ext xmlns:c16="http://schemas.microsoft.com/office/drawing/2014/chart" uri="{C3380CC4-5D6E-409C-BE32-E72D297353CC}">
              <c16:uniqueId val="{00000000-7FA6-43D0-BDF4-763F28FA5E60}"/>
            </c:ext>
          </c:extLst>
        </c:ser>
        <c:dLbls>
          <c:dLblPos val="t"/>
          <c:showLegendKey val="0"/>
          <c:showVal val="1"/>
          <c:showCatName val="0"/>
          <c:showSerName val="0"/>
          <c:showPercent val="0"/>
          <c:showBubbleSize val="0"/>
        </c:dLbls>
        <c:marker val="1"/>
        <c:smooth val="0"/>
        <c:axId val="1148200255"/>
        <c:axId val="1148211487"/>
      </c:lineChart>
      <c:catAx>
        <c:axId val="1148200255"/>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48211487"/>
        <c:crosses val="autoZero"/>
        <c:auto val="1"/>
        <c:lblAlgn val="ctr"/>
        <c:lblOffset val="100"/>
        <c:noMultiLvlLbl val="0"/>
      </c:catAx>
      <c:valAx>
        <c:axId val="1148211487"/>
        <c:scaling>
          <c:orientation val="minMax"/>
        </c:scaling>
        <c:delete val="1"/>
        <c:axPos val="l"/>
        <c:majorGridlines>
          <c:spPr>
            <a:ln w="9525" cap="flat" cmpd="sng" algn="ctr">
              <a:solidFill>
                <a:schemeClr val="lt1">
                  <a:lumMod val="95000"/>
                  <a:alpha val="10000"/>
                </a:schemeClr>
              </a:solidFill>
              <a:round/>
            </a:ln>
            <a:effectLst/>
          </c:spPr>
        </c:majorGridlines>
        <c:numFmt formatCode="_ * #,##0_ ;_ * \-#,##0_ ;_ * &quot;-&quot;??_ ;_ @_ " sourceLinked="1"/>
        <c:majorTickMark val="none"/>
        <c:minorTickMark val="none"/>
        <c:tickLblPos val="nextTo"/>
        <c:crossAx val="1148200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4AD7F8-CE26-4C45-9FC3-95528E75054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6362388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AD7F8-CE26-4C45-9FC3-95528E750542}"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42022282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AD7F8-CE26-4C45-9FC3-95528E75054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7417855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C4AD7F8-CE26-4C45-9FC3-95528E75054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33859345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C4AD7F8-CE26-4C45-9FC3-95528E75054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21918473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AD7F8-CE26-4C45-9FC3-95528E75054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11117871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AD7F8-CE26-4C45-9FC3-95528E75054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34622374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AD7F8-CE26-4C45-9FC3-95528E75054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27977148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AD7F8-CE26-4C45-9FC3-95528E75054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5158190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AD7F8-CE26-4C45-9FC3-95528E75054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34625841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AD7F8-CE26-4C45-9FC3-95528E75054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30456158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4AD7F8-CE26-4C45-9FC3-95528E750542}"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1076772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4AD7F8-CE26-4C45-9FC3-95528E750542}" type="datetimeFigureOut">
              <a:rPr lang="en-IN" smtClean="0"/>
              <a:t>22-08-2023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15796067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4AD7F8-CE26-4C45-9FC3-95528E750542}" type="datetimeFigureOut">
              <a:rPr lang="en-IN" smtClean="0"/>
              <a:t>22-08-2023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4521823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AD7F8-CE26-4C45-9FC3-95528E750542}" type="datetimeFigureOut">
              <a:rPr lang="en-IN" smtClean="0"/>
              <a:t>22-08-2023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16463325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AD7F8-CE26-4C45-9FC3-95528E750542}"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39473285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C4AD7F8-CE26-4C45-9FC3-95528E750542}" type="datetimeFigureOut">
              <a:rPr lang="en-IN" smtClean="0"/>
              <a:t>22-08-2023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C6CE3F2A-F99E-477B-BD0F-245B9F10A368}" type="slidenum">
              <a:rPr lang="en-IN" smtClean="0"/>
              <a:t>‹#›</a:t>
            </a:fld>
            <a:endParaRPr lang="en-IN"/>
          </a:p>
        </p:txBody>
      </p:sp>
    </p:spTree>
    <p:extLst>
      <p:ext uri="{BB962C8B-B14F-4D97-AF65-F5344CB8AC3E}">
        <p14:creationId xmlns:p14="http://schemas.microsoft.com/office/powerpoint/2010/main" val="9143326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C4AD7F8-CE26-4C45-9FC3-95528E750542}" type="datetimeFigureOut">
              <a:rPr lang="en-IN" smtClean="0"/>
              <a:t>22-08-2023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6CE3F2A-F99E-477B-BD0F-245B9F10A368}" type="slidenum">
              <a:rPr lang="en-IN" smtClean="0"/>
              <a:t>‹#›</a:t>
            </a:fld>
            <a:endParaRPr lang="en-IN"/>
          </a:p>
        </p:txBody>
      </p:sp>
    </p:spTree>
    <p:extLst>
      <p:ext uri="{BB962C8B-B14F-4D97-AF65-F5344CB8AC3E}">
        <p14:creationId xmlns:p14="http://schemas.microsoft.com/office/powerpoint/2010/main" val="356312756"/>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61B1-4562-4C1E-929F-22D52D313F0C}"/>
              </a:ext>
            </a:extLst>
          </p:cNvPr>
          <p:cNvSpPr>
            <a:spLocks noGrp="1"/>
          </p:cNvSpPr>
          <p:nvPr>
            <p:ph type="ctrTitle"/>
          </p:nvPr>
        </p:nvSpPr>
        <p:spPr>
          <a:xfrm>
            <a:off x="5166803" y="292963"/>
            <a:ext cx="6812022" cy="1356803"/>
          </a:xfrm>
        </p:spPr>
        <p:txBody>
          <a:bodyPr>
            <a:normAutofit fontScale="90000"/>
          </a:bodyPr>
          <a:lstStyle/>
          <a:p>
            <a:pPr algn="r"/>
            <a:r>
              <a:rPr lang="en-US" b="1" u="sng" dirty="0"/>
              <a:t>DATA ANALYSIS-</a:t>
            </a:r>
            <a:br>
              <a:rPr lang="en-US" b="1" u="sng" dirty="0"/>
            </a:br>
            <a:r>
              <a:rPr lang="en-US" b="1" u="sng" dirty="0"/>
              <a:t>SALES REVENUE ANALYSIS</a:t>
            </a:r>
            <a:endParaRPr lang="en-IN" b="1" u="sng" dirty="0"/>
          </a:p>
        </p:txBody>
      </p:sp>
      <p:sp>
        <p:nvSpPr>
          <p:cNvPr id="3" name="Subtitle 2">
            <a:extLst>
              <a:ext uri="{FF2B5EF4-FFF2-40B4-BE49-F238E27FC236}">
                <a16:creationId xmlns:a16="http://schemas.microsoft.com/office/drawing/2014/main" id="{8C15DC62-BB2F-4230-9201-2028DA50F594}"/>
              </a:ext>
            </a:extLst>
          </p:cNvPr>
          <p:cNvSpPr>
            <a:spLocks noGrp="1"/>
          </p:cNvSpPr>
          <p:nvPr>
            <p:ph type="subTitle" idx="1"/>
          </p:nvPr>
        </p:nvSpPr>
        <p:spPr>
          <a:xfrm>
            <a:off x="108643" y="530441"/>
            <a:ext cx="5058160" cy="1356803"/>
          </a:xfrm>
        </p:spPr>
        <p:txBody>
          <a:bodyPr/>
          <a:lstStyle/>
          <a:p>
            <a:pPr algn="l"/>
            <a:r>
              <a:rPr lang="en-US" u="sng" dirty="0"/>
              <a:t>NAME</a:t>
            </a:r>
            <a:r>
              <a:rPr lang="en-US" dirty="0"/>
              <a:t>-SAMAD SULTAN RIZWAN KHATRI.</a:t>
            </a:r>
            <a:endParaRPr lang="en-IN" dirty="0"/>
          </a:p>
        </p:txBody>
      </p:sp>
      <p:pic>
        <p:nvPicPr>
          <p:cNvPr id="5" name="Picture 4">
            <a:extLst>
              <a:ext uri="{FF2B5EF4-FFF2-40B4-BE49-F238E27FC236}">
                <a16:creationId xmlns:a16="http://schemas.microsoft.com/office/drawing/2014/main" id="{EE7EFB6A-5BCC-48A5-A443-C84FDF086887}"/>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333500" y="2278787"/>
            <a:ext cx="9525000" cy="42862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67678495"/>
      </p:ext>
    </p:extLst>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822-A4D9-41E7-BE11-E3A0F809CA42}"/>
              </a:ext>
            </a:extLst>
          </p:cNvPr>
          <p:cNvSpPr>
            <a:spLocks noGrp="1"/>
          </p:cNvSpPr>
          <p:nvPr>
            <p:ph type="title"/>
          </p:nvPr>
        </p:nvSpPr>
        <p:spPr>
          <a:xfrm>
            <a:off x="1141413" y="0"/>
            <a:ext cx="9905998" cy="701336"/>
          </a:xfrm>
        </p:spPr>
        <p:txBody>
          <a:bodyPr/>
          <a:lstStyle/>
          <a:p>
            <a:pPr algn="ctr"/>
            <a:r>
              <a:rPr lang="en-US" b="1" u="sng" dirty="0"/>
              <a:t>INTRODUCTION</a:t>
            </a:r>
            <a:endParaRPr lang="en-IN" b="1" u="sng" dirty="0"/>
          </a:p>
        </p:txBody>
      </p:sp>
      <p:sp>
        <p:nvSpPr>
          <p:cNvPr id="3" name="Content Placeholder 2">
            <a:extLst>
              <a:ext uri="{FF2B5EF4-FFF2-40B4-BE49-F238E27FC236}">
                <a16:creationId xmlns:a16="http://schemas.microsoft.com/office/drawing/2014/main" id="{78211AC7-DCF1-44D7-BC2B-C160737E94FA}"/>
              </a:ext>
            </a:extLst>
          </p:cNvPr>
          <p:cNvSpPr>
            <a:spLocks noGrp="1"/>
          </p:cNvSpPr>
          <p:nvPr>
            <p:ph idx="1"/>
          </p:nvPr>
        </p:nvSpPr>
        <p:spPr>
          <a:xfrm>
            <a:off x="1141413" y="701337"/>
            <a:ext cx="9905998" cy="5089864"/>
          </a:xfrm>
        </p:spPr>
        <p:txBody>
          <a:bodyPr>
            <a:normAutofit/>
          </a:bodyPr>
          <a:lstStyle/>
          <a:p>
            <a:r>
              <a:rPr lang="en-US" sz="2400" b="0" i="0" dirty="0">
                <a:solidFill>
                  <a:schemeClr val="tx1"/>
                </a:solidFill>
                <a:effectLst>
                  <a:outerShdw blurRad="38100" dist="38100" dir="2700000" algn="tl">
                    <a:srgbClr val="000000">
                      <a:alpha val="43137"/>
                    </a:srgbClr>
                  </a:outerShdw>
                </a:effectLst>
              </a:rPr>
              <a:t>The "Yearly Revenue 2020 ($000's)" column quantifies the financial performance of each product with respect to revenue generation. This annual revenue figure is presented in thousands of dollars, giving an overview of the monetary impact of each product.</a:t>
            </a:r>
          </a:p>
          <a:p>
            <a:r>
              <a:rPr lang="en-US" sz="2400" b="0" i="0" dirty="0">
                <a:solidFill>
                  <a:schemeClr val="tx1"/>
                </a:solidFill>
                <a:effectLst>
                  <a:outerShdw blurRad="38100" dist="38100" dir="2700000" algn="tl">
                    <a:srgbClr val="000000">
                      <a:alpha val="43137"/>
                    </a:srgbClr>
                  </a:outerShdw>
                </a:effectLst>
              </a:rPr>
              <a:t>this dataset serves as a valuable asset for businesses aiming to derive insights and patterns from their operations.</a:t>
            </a:r>
          </a:p>
          <a:p>
            <a:r>
              <a:rPr lang="en-US" sz="2400" b="0" i="0" dirty="0">
                <a:solidFill>
                  <a:schemeClr val="tx1"/>
                </a:solidFill>
                <a:effectLst>
                  <a:outerShdw blurRad="38100" dist="38100" dir="2700000" algn="tl">
                    <a:srgbClr val="000000">
                      <a:alpha val="43137"/>
                    </a:srgbClr>
                  </a:outerShdw>
                </a:effectLst>
              </a:rPr>
              <a:t>By analyzing these columns, companies can gain insights into product performance, client engagement, revenue distribution, and market presence.</a:t>
            </a:r>
            <a:endParaRPr lang="en-US" sz="2400" spc="143" dirty="0">
              <a:solidFill>
                <a:schemeClr val="tx1"/>
              </a:solidFill>
              <a:effectLst>
                <a:outerShdw blurRad="38100" dist="38100" dir="2700000" algn="tl">
                  <a:srgbClr val="000000">
                    <a:alpha val="43137"/>
                  </a:srgbClr>
                </a:outerShdw>
              </a:effectLst>
            </a:endParaRPr>
          </a:p>
          <a:p>
            <a:r>
              <a:rPr lang="en-US" sz="2400" spc="143"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TO evaluate the impact of the store on customer experience and satisfaction BY understanding customer preferences.</a:t>
            </a:r>
            <a:endParaRPr lang="en-IN" sz="24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39948423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C9A3-E25A-4F3B-8B84-FEF56B0C719B}"/>
              </a:ext>
            </a:extLst>
          </p:cNvPr>
          <p:cNvSpPr>
            <a:spLocks noGrp="1"/>
          </p:cNvSpPr>
          <p:nvPr>
            <p:ph type="title"/>
          </p:nvPr>
        </p:nvSpPr>
        <p:spPr>
          <a:xfrm>
            <a:off x="0" y="0"/>
            <a:ext cx="9905998" cy="914400"/>
          </a:xfrm>
        </p:spPr>
        <p:txBody>
          <a:bodyPr/>
          <a:lstStyle/>
          <a:p>
            <a:r>
              <a:rPr lang="en-US" b="1" u="sng" dirty="0"/>
              <a:t>SUM OF SALES CATEGORY WISE</a:t>
            </a:r>
            <a:endParaRPr lang="en-IN" b="1" u="sng" dirty="0"/>
          </a:p>
        </p:txBody>
      </p:sp>
      <p:sp>
        <p:nvSpPr>
          <p:cNvPr id="3" name="Content Placeholder 2">
            <a:extLst>
              <a:ext uri="{FF2B5EF4-FFF2-40B4-BE49-F238E27FC236}">
                <a16:creationId xmlns:a16="http://schemas.microsoft.com/office/drawing/2014/main" id="{D101DC74-FBCA-4EF1-AB72-B5024CCB1CE7}"/>
              </a:ext>
            </a:extLst>
          </p:cNvPr>
          <p:cNvSpPr>
            <a:spLocks noGrp="1"/>
          </p:cNvSpPr>
          <p:nvPr>
            <p:ph idx="1"/>
          </p:nvPr>
        </p:nvSpPr>
        <p:spPr>
          <a:xfrm>
            <a:off x="159798" y="914400"/>
            <a:ext cx="7332955" cy="5468645"/>
          </a:xfrm>
        </p:spPr>
        <p:txBody>
          <a:bodyPr/>
          <a:lstStyle/>
          <a:p>
            <a:r>
              <a:rPr lang="en-US" dirty="0">
                <a:effectLst>
                  <a:glow rad="38100">
                    <a:schemeClr val="bg1">
                      <a:lumMod val="50000"/>
                      <a:lumOff val="50000"/>
                      <a:alpha val="20000"/>
                    </a:schemeClr>
                  </a:glow>
                  <a:outerShdw blurRad="38100" dist="38100" dir="2700000" algn="tl">
                    <a:srgbClr val="000000">
                      <a:alpha val="43137"/>
                    </a:srgbClr>
                  </a:outerShdw>
                </a:effectLst>
              </a:rPr>
              <a:t>THE MOST SALES IS DONE BY BRONZE CATEGORY OF CLIENTS WHICH IS 242.7M, AND THE LEAST SALES DONE BY IS GOLD CATEGORY OF CLIENTS WHICH IS 137.6M.</a:t>
            </a:r>
          </a:p>
          <a:p>
            <a:r>
              <a:rPr lang="en-IN" dirty="0">
                <a:effectLst>
                  <a:glow rad="38100">
                    <a:schemeClr val="bg1">
                      <a:lumMod val="50000"/>
                      <a:lumOff val="50000"/>
                      <a:alpha val="20000"/>
                    </a:schemeClr>
                  </a:glow>
                  <a:outerShdw blurRad="38100" dist="38100" dir="2700000" algn="tl">
                    <a:srgbClr val="000000">
                      <a:alpha val="43137"/>
                    </a:srgbClr>
                  </a:outerShdw>
                </a:effectLst>
              </a:rPr>
              <a:t>BASED ON THE DATA ABOVE IT IS BEST TO CONCENTRATE ON GOLD CATEGORY CLIENTS BY CAPTURING CUSTOMERS ATTENTION AND PERSUAING THEM TO BUY MORE.</a:t>
            </a:r>
          </a:p>
        </p:txBody>
      </p:sp>
      <p:graphicFrame>
        <p:nvGraphicFramePr>
          <p:cNvPr id="4" name="Chart 3">
            <a:extLst>
              <a:ext uri="{FF2B5EF4-FFF2-40B4-BE49-F238E27FC236}">
                <a16:creationId xmlns:a16="http://schemas.microsoft.com/office/drawing/2014/main" id="{C34B2B1B-40A6-4EA4-9E7E-B7952DC6D37D}"/>
              </a:ext>
            </a:extLst>
          </p:cNvPr>
          <p:cNvGraphicFramePr>
            <a:graphicFrameLocks/>
          </p:cNvGraphicFramePr>
          <p:nvPr>
            <p:extLst>
              <p:ext uri="{D42A27DB-BD31-4B8C-83A1-F6EECF244321}">
                <p14:modId xmlns:p14="http://schemas.microsoft.com/office/powerpoint/2010/main" val="3294828368"/>
              </p:ext>
            </p:extLst>
          </p:nvPr>
        </p:nvGraphicFramePr>
        <p:xfrm>
          <a:off x="7590408" y="1569415"/>
          <a:ext cx="4441794" cy="37191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05984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3091-FEF9-4C9F-8D0F-B89EC844938C}"/>
              </a:ext>
            </a:extLst>
          </p:cNvPr>
          <p:cNvSpPr>
            <a:spLocks noGrp="1"/>
          </p:cNvSpPr>
          <p:nvPr>
            <p:ph type="title"/>
          </p:nvPr>
        </p:nvSpPr>
        <p:spPr>
          <a:xfrm>
            <a:off x="0" y="0"/>
            <a:ext cx="9905998" cy="967666"/>
          </a:xfrm>
        </p:spPr>
        <p:txBody>
          <a:bodyPr/>
          <a:lstStyle/>
          <a:p>
            <a:r>
              <a:rPr lang="en-US" b="1" u="sng" dirty="0"/>
              <a:t>COUNT OF CLIENTS COUNTRY WISE</a:t>
            </a:r>
            <a:endParaRPr lang="en-IN" b="1" u="sng" dirty="0"/>
          </a:p>
        </p:txBody>
      </p:sp>
      <p:sp>
        <p:nvSpPr>
          <p:cNvPr id="3" name="Content Placeholder 2">
            <a:extLst>
              <a:ext uri="{FF2B5EF4-FFF2-40B4-BE49-F238E27FC236}">
                <a16:creationId xmlns:a16="http://schemas.microsoft.com/office/drawing/2014/main" id="{921EA195-D0FC-46A6-B601-36D0BC2B5D49}"/>
              </a:ext>
            </a:extLst>
          </p:cNvPr>
          <p:cNvSpPr>
            <a:spLocks noGrp="1"/>
          </p:cNvSpPr>
          <p:nvPr>
            <p:ph idx="1"/>
          </p:nvPr>
        </p:nvSpPr>
        <p:spPr>
          <a:xfrm>
            <a:off x="209259" y="967666"/>
            <a:ext cx="7416660" cy="4900474"/>
          </a:xfrm>
        </p:spPr>
        <p:txBody>
          <a:bodyPr/>
          <a:lstStyle/>
          <a:p>
            <a:r>
              <a:rPr lang="en-US" dirty="0"/>
              <a:t>AS SHOWN IN THE FIGURE MOST OF THE CLIENTS ARE IN KOREA THAT IS 14,514 AND THE LEAST CLIENTS ARE IN AUSTRALIA THAT IS 14,054.</a:t>
            </a:r>
          </a:p>
          <a:p>
            <a:r>
              <a:rPr lang="en-IN" dirty="0"/>
              <a:t>ALMOST ALL OF THE COUNTRIES HAVE EQUAL AMOUNT OF CLIENTS.</a:t>
            </a:r>
          </a:p>
        </p:txBody>
      </p:sp>
      <p:graphicFrame>
        <p:nvGraphicFramePr>
          <p:cNvPr id="4" name="Chart 3">
            <a:extLst>
              <a:ext uri="{FF2B5EF4-FFF2-40B4-BE49-F238E27FC236}">
                <a16:creationId xmlns:a16="http://schemas.microsoft.com/office/drawing/2014/main" id="{985B408B-6680-4C57-860A-B7177842368B}"/>
              </a:ext>
            </a:extLst>
          </p:cNvPr>
          <p:cNvGraphicFramePr>
            <a:graphicFrameLocks/>
          </p:cNvGraphicFramePr>
          <p:nvPr>
            <p:extLst>
              <p:ext uri="{D42A27DB-BD31-4B8C-83A1-F6EECF244321}">
                <p14:modId xmlns:p14="http://schemas.microsoft.com/office/powerpoint/2010/main" val="328131151"/>
              </p:ext>
            </p:extLst>
          </p:nvPr>
        </p:nvGraphicFramePr>
        <p:xfrm>
          <a:off x="7777154" y="1575786"/>
          <a:ext cx="4257687" cy="36842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64100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CD49-EA53-432F-813C-0869F85CC08D}"/>
              </a:ext>
            </a:extLst>
          </p:cNvPr>
          <p:cNvSpPr>
            <a:spLocks noGrp="1"/>
          </p:cNvSpPr>
          <p:nvPr>
            <p:ph type="title"/>
          </p:nvPr>
        </p:nvSpPr>
        <p:spPr>
          <a:xfrm>
            <a:off x="0" y="0"/>
            <a:ext cx="9905998" cy="1066800"/>
          </a:xfrm>
        </p:spPr>
        <p:txBody>
          <a:bodyPr/>
          <a:lstStyle/>
          <a:p>
            <a:r>
              <a:rPr lang="en-US" b="1" u="sng" dirty="0"/>
              <a:t>QUARTELRY SALES COUNTRY WISE</a:t>
            </a:r>
            <a:endParaRPr lang="en-IN" b="1" u="sng" dirty="0"/>
          </a:p>
        </p:txBody>
      </p:sp>
      <p:sp>
        <p:nvSpPr>
          <p:cNvPr id="3" name="Content Placeholder 2">
            <a:extLst>
              <a:ext uri="{FF2B5EF4-FFF2-40B4-BE49-F238E27FC236}">
                <a16:creationId xmlns:a16="http://schemas.microsoft.com/office/drawing/2014/main" id="{3E133509-A2CD-4EF7-B5CD-131B53B5ABA8}"/>
              </a:ext>
            </a:extLst>
          </p:cNvPr>
          <p:cNvSpPr>
            <a:spLocks noGrp="1"/>
          </p:cNvSpPr>
          <p:nvPr>
            <p:ph idx="1"/>
          </p:nvPr>
        </p:nvSpPr>
        <p:spPr>
          <a:xfrm>
            <a:off x="177552" y="1066801"/>
            <a:ext cx="11940467" cy="2544498"/>
          </a:xfrm>
        </p:spPr>
        <p:txBody>
          <a:bodyPr/>
          <a:lstStyle/>
          <a:p>
            <a:r>
              <a:rPr lang="en-US" dirty="0"/>
              <a:t>THE HIGHEST SALE IS IN THE LAST QUARTER OF THE YEAR THAT IS QUARTE 4 AND THE SALES IS 250.2M, SIMILARLY QUARTER 1 HAS 250.1M OF SALES.</a:t>
            </a:r>
          </a:p>
          <a:p>
            <a:r>
              <a:rPr lang="en-IN" dirty="0"/>
              <a:t>THE SALES IN QUARTER 2 AND QUARTER 3 IS 249.4M AND 249.1M.</a:t>
            </a:r>
          </a:p>
        </p:txBody>
      </p:sp>
      <p:graphicFrame>
        <p:nvGraphicFramePr>
          <p:cNvPr id="4" name="Chart 3">
            <a:extLst>
              <a:ext uri="{FF2B5EF4-FFF2-40B4-BE49-F238E27FC236}">
                <a16:creationId xmlns:a16="http://schemas.microsoft.com/office/drawing/2014/main" id="{CD6ADF67-1350-4583-9511-B3019E319004}"/>
              </a:ext>
            </a:extLst>
          </p:cNvPr>
          <p:cNvGraphicFramePr>
            <a:graphicFrameLocks/>
          </p:cNvGraphicFramePr>
          <p:nvPr>
            <p:extLst>
              <p:ext uri="{D42A27DB-BD31-4B8C-83A1-F6EECF244321}">
                <p14:modId xmlns:p14="http://schemas.microsoft.com/office/powerpoint/2010/main" val="3329404748"/>
              </p:ext>
            </p:extLst>
          </p:nvPr>
        </p:nvGraphicFramePr>
        <p:xfrm>
          <a:off x="4048217" y="3710866"/>
          <a:ext cx="8069802" cy="29714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F70EDAF-BE20-4B80-95A4-4291A4DF809A}"/>
              </a:ext>
            </a:extLst>
          </p:cNvPr>
          <p:cNvGraphicFramePr>
            <a:graphicFrameLocks/>
          </p:cNvGraphicFramePr>
          <p:nvPr>
            <p:extLst>
              <p:ext uri="{D42A27DB-BD31-4B8C-83A1-F6EECF244321}">
                <p14:modId xmlns:p14="http://schemas.microsoft.com/office/powerpoint/2010/main" val="145260558"/>
              </p:ext>
            </p:extLst>
          </p:nvPr>
        </p:nvGraphicFramePr>
        <p:xfrm>
          <a:off x="73981" y="3710866"/>
          <a:ext cx="3841071" cy="29714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6177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3518-7E10-4016-816C-31FE19FC0FDC}"/>
              </a:ext>
            </a:extLst>
          </p:cNvPr>
          <p:cNvSpPr>
            <a:spLocks noGrp="1"/>
          </p:cNvSpPr>
          <p:nvPr>
            <p:ph type="title"/>
          </p:nvPr>
        </p:nvSpPr>
        <p:spPr>
          <a:xfrm>
            <a:off x="0" y="0"/>
            <a:ext cx="9905998" cy="843379"/>
          </a:xfrm>
        </p:spPr>
        <p:txBody>
          <a:bodyPr/>
          <a:lstStyle/>
          <a:p>
            <a:r>
              <a:rPr lang="en-US" b="1" u="sng" dirty="0"/>
              <a:t>COUNT OF CLIENT CATEGORY WISE</a:t>
            </a:r>
            <a:endParaRPr lang="en-IN" b="1" u="sng" dirty="0"/>
          </a:p>
        </p:txBody>
      </p:sp>
      <p:sp>
        <p:nvSpPr>
          <p:cNvPr id="3" name="Content Placeholder 2">
            <a:extLst>
              <a:ext uri="{FF2B5EF4-FFF2-40B4-BE49-F238E27FC236}">
                <a16:creationId xmlns:a16="http://schemas.microsoft.com/office/drawing/2014/main" id="{56FB2C3B-39BE-428F-B548-8C0936BFE0FF}"/>
              </a:ext>
            </a:extLst>
          </p:cNvPr>
          <p:cNvSpPr>
            <a:spLocks noGrp="1"/>
          </p:cNvSpPr>
          <p:nvPr>
            <p:ph idx="1"/>
          </p:nvPr>
        </p:nvSpPr>
        <p:spPr>
          <a:xfrm>
            <a:off x="204186" y="843379"/>
            <a:ext cx="7332956" cy="4927106"/>
          </a:xfrm>
        </p:spPr>
        <p:txBody>
          <a:bodyPr/>
          <a:lstStyle/>
          <a:p>
            <a:r>
              <a:rPr lang="en-US" dirty="0"/>
              <a:t>MOST OF THE CLIENTS ARE IN BRONZE CATEGORY WHICH IS 24,261 AND LEAST ARE IN GOLD CATEGORY WHICH IS 13,842.</a:t>
            </a:r>
          </a:p>
          <a:p>
            <a:r>
              <a:rPr lang="en-US" dirty="0"/>
              <a:t>ANALYZE CLIENT FEEDBACK AND SATISFACTION LEVELS FOR DIFFERENT CATEGORIES. A LOWER COUNT IN A PARTICULAR CATEGORYMIGHT INDICATE A POTENTIAL AREA FOR IMPROVEMENT IN CUSTOMER SATISFACTION.</a:t>
            </a:r>
          </a:p>
        </p:txBody>
      </p:sp>
      <p:graphicFrame>
        <p:nvGraphicFramePr>
          <p:cNvPr id="4" name="Chart 3">
            <a:extLst>
              <a:ext uri="{FF2B5EF4-FFF2-40B4-BE49-F238E27FC236}">
                <a16:creationId xmlns:a16="http://schemas.microsoft.com/office/drawing/2014/main" id="{0494EF83-406E-4731-9A4C-7A045C233C05}"/>
              </a:ext>
            </a:extLst>
          </p:cNvPr>
          <p:cNvGraphicFramePr>
            <a:graphicFrameLocks/>
          </p:cNvGraphicFramePr>
          <p:nvPr>
            <p:extLst>
              <p:ext uri="{D42A27DB-BD31-4B8C-83A1-F6EECF244321}">
                <p14:modId xmlns:p14="http://schemas.microsoft.com/office/powerpoint/2010/main" val="1954544608"/>
              </p:ext>
            </p:extLst>
          </p:nvPr>
        </p:nvGraphicFramePr>
        <p:xfrm>
          <a:off x="7537142" y="1551373"/>
          <a:ext cx="4572000" cy="37552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03356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0CF8-58C4-4598-BD0F-584EF31825CA}"/>
              </a:ext>
            </a:extLst>
          </p:cNvPr>
          <p:cNvSpPr>
            <a:spLocks noGrp="1"/>
          </p:cNvSpPr>
          <p:nvPr>
            <p:ph type="title"/>
          </p:nvPr>
        </p:nvSpPr>
        <p:spPr>
          <a:xfrm>
            <a:off x="0" y="0"/>
            <a:ext cx="9905998" cy="1171852"/>
          </a:xfrm>
        </p:spPr>
        <p:txBody>
          <a:bodyPr/>
          <a:lstStyle/>
          <a:p>
            <a:r>
              <a:rPr lang="en-US" b="1" u="sng" dirty="0">
                <a:effectLst>
                  <a:glow rad="38100">
                    <a:schemeClr val="bg1">
                      <a:lumMod val="65000"/>
                      <a:lumOff val="35000"/>
                      <a:alpha val="40000"/>
                    </a:schemeClr>
                  </a:glow>
                  <a:outerShdw blurRad="38100" dist="38100" dir="2700000" algn="tl">
                    <a:srgbClr val="000000">
                      <a:alpha val="43137"/>
                    </a:srgbClr>
                  </a:outerShdw>
                </a:effectLst>
              </a:rPr>
              <a:t>AVERAGE SALES PRODUCT WISE</a:t>
            </a:r>
            <a:endParaRPr lang="en-IN" b="1" u="sng"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C8FF1E4-D4E6-4EE0-A591-C9BAE416EA47}"/>
              </a:ext>
            </a:extLst>
          </p:cNvPr>
          <p:cNvSpPr>
            <a:spLocks noGrp="1"/>
          </p:cNvSpPr>
          <p:nvPr>
            <p:ph idx="1"/>
          </p:nvPr>
        </p:nvSpPr>
        <p:spPr>
          <a:xfrm>
            <a:off x="257452" y="1171852"/>
            <a:ext cx="6516210" cy="5202315"/>
          </a:xfrm>
        </p:spPr>
        <p:txBody>
          <a:bodyPr/>
          <a:lstStyle/>
          <a:p>
            <a:r>
              <a:rPr lang="en-US" dirty="0"/>
              <a:t>THE HIGH PERFORMING PRODUCT IS PRODUCT 25 WITH AN AVERAGE SALES OF 10,017 AND THE UNDERPERFORMING PRODUCTS ARE PRODUCT 12 AND PRODUCT 19 WITH AN AVERAGE SALES OF 9,959 AND 9,962.</a:t>
            </a:r>
          </a:p>
          <a:p>
            <a:r>
              <a:rPr lang="en-US" dirty="0"/>
              <a:t>UNDERSTANDING THE REASON BEHIND THEIR LOWER SALES CAN HELP YOU MAKE INFORMED DECISIONS.</a:t>
            </a:r>
            <a:endParaRPr lang="en-IN" dirty="0"/>
          </a:p>
        </p:txBody>
      </p:sp>
      <p:graphicFrame>
        <p:nvGraphicFramePr>
          <p:cNvPr id="4" name="Chart 3">
            <a:extLst>
              <a:ext uri="{FF2B5EF4-FFF2-40B4-BE49-F238E27FC236}">
                <a16:creationId xmlns:a16="http://schemas.microsoft.com/office/drawing/2014/main" id="{D22137B9-2218-4276-9E95-B1D3F6FC718D}"/>
              </a:ext>
            </a:extLst>
          </p:cNvPr>
          <p:cNvGraphicFramePr>
            <a:graphicFrameLocks/>
          </p:cNvGraphicFramePr>
          <p:nvPr>
            <p:extLst>
              <p:ext uri="{D42A27DB-BD31-4B8C-83A1-F6EECF244321}">
                <p14:modId xmlns:p14="http://schemas.microsoft.com/office/powerpoint/2010/main" val="2586315943"/>
              </p:ext>
            </p:extLst>
          </p:nvPr>
        </p:nvGraphicFramePr>
        <p:xfrm>
          <a:off x="6871316" y="236044"/>
          <a:ext cx="5063232" cy="34385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78EBAB9-FA31-48CA-945E-F417F12A72DD}"/>
              </a:ext>
            </a:extLst>
          </p:cNvPr>
          <p:cNvGraphicFramePr>
            <a:graphicFrameLocks/>
          </p:cNvGraphicFramePr>
          <p:nvPr>
            <p:extLst>
              <p:ext uri="{D42A27DB-BD31-4B8C-83A1-F6EECF244321}">
                <p14:modId xmlns:p14="http://schemas.microsoft.com/office/powerpoint/2010/main" val="3300263384"/>
              </p:ext>
            </p:extLst>
          </p:nvPr>
        </p:nvGraphicFramePr>
        <p:xfrm>
          <a:off x="6871316" y="3907331"/>
          <a:ext cx="5063232"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34159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0444-1FEA-44FE-8C7E-738245C60669}"/>
              </a:ext>
            </a:extLst>
          </p:cNvPr>
          <p:cNvSpPr>
            <a:spLocks noGrp="1"/>
          </p:cNvSpPr>
          <p:nvPr>
            <p:ph type="title"/>
          </p:nvPr>
        </p:nvSpPr>
        <p:spPr>
          <a:xfrm>
            <a:off x="1141413" y="62143"/>
            <a:ext cx="9905998" cy="1004657"/>
          </a:xfrm>
        </p:spPr>
        <p:txBody>
          <a:bodyPr/>
          <a:lstStyle/>
          <a:p>
            <a:pPr algn="ctr"/>
            <a:r>
              <a:rPr lang="en-US" b="1" u="sng" dirty="0"/>
              <a:t>EXCEL DASHBOARD</a:t>
            </a:r>
            <a:endParaRPr lang="en-IN" b="1" u="sng" dirty="0"/>
          </a:p>
        </p:txBody>
      </p:sp>
      <p:pic>
        <p:nvPicPr>
          <p:cNvPr id="5" name="Content Placeholder 4">
            <a:extLst>
              <a:ext uri="{FF2B5EF4-FFF2-40B4-BE49-F238E27FC236}">
                <a16:creationId xmlns:a16="http://schemas.microsoft.com/office/drawing/2014/main" id="{963D3402-3BAB-46AD-94E9-58B10D9B7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29" y="1066801"/>
            <a:ext cx="12020365" cy="5547064"/>
          </a:xfrm>
          <a:prstGeom prst="roundRect">
            <a:avLst>
              <a:gd name="adj" fmla="val 7545"/>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7315849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E7E062-F134-4679-9728-D1D89EB88469}"/>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142042" y="133165"/>
            <a:ext cx="11851689" cy="656059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949509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388</TotalTime>
  <Words>372</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DATA ANALYSIS- SALES REVENUE ANALYSIS</vt:lpstr>
      <vt:lpstr>INTRODUCTION</vt:lpstr>
      <vt:lpstr>SUM OF SALES CATEGORY WISE</vt:lpstr>
      <vt:lpstr>COUNT OF CLIENTS COUNTRY WISE</vt:lpstr>
      <vt:lpstr>QUARTELRY SALES COUNTRY WISE</vt:lpstr>
      <vt:lpstr>COUNT OF CLIENT CATEGORY WISE</vt:lpstr>
      <vt:lpstr>AVERAGE SALES PRODUCT WISE</vt:lpstr>
      <vt:lpstr>EXCEL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 sultan khatri</dc:creator>
  <cp:lastModifiedBy>samad sultan khatri</cp:lastModifiedBy>
  <cp:revision>12</cp:revision>
  <dcterms:created xsi:type="dcterms:W3CDTF">2023-08-21T20:35:06Z</dcterms:created>
  <dcterms:modified xsi:type="dcterms:W3CDTF">2023-08-22T12:21:11Z</dcterms:modified>
</cp:coreProperties>
</file>