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60" r:id="rId4"/>
    <p:sldId id="257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Composition of the cell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CB5-41F7-9A73-88BA81C9FA6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CB5-41F7-9A73-88BA81C9FA6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CB5-41F7-9A73-88BA81C9FA62}"/>
              </c:ext>
            </c:extLst>
          </c:dPt>
          <c:cat>
            <c:strRef>
              <c:f>Sheet1!$A$2:$A$4</c:f>
              <c:strCache>
                <c:ptCount val="3"/>
                <c:pt idx="0">
                  <c:v>Catabolic enzymes</c:v>
                </c:pt>
                <c:pt idx="1">
                  <c:v>Ribosomes</c:v>
                </c:pt>
                <c:pt idx="2">
                  <c:v>Other components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CB5-41F7-9A73-88BA81C9FA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B9C6-CD82-4E96-B6AA-3311BE7ABF0D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CAA-A617-445B-AC0B-4FB6C73F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43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B9C6-CD82-4E96-B6AA-3311BE7ABF0D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CAA-A617-445B-AC0B-4FB6C73F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0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B9C6-CD82-4E96-B6AA-3311BE7ABF0D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CAA-A617-445B-AC0B-4FB6C73F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16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B9C6-CD82-4E96-B6AA-3311BE7ABF0D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CAA-A617-445B-AC0B-4FB6C73F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414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B9C6-CD82-4E96-B6AA-3311BE7ABF0D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CAA-A617-445B-AC0B-4FB6C73F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954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B9C6-CD82-4E96-B6AA-3311BE7ABF0D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CAA-A617-445B-AC0B-4FB6C73F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06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B9C6-CD82-4E96-B6AA-3311BE7ABF0D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CAA-A617-445B-AC0B-4FB6C73F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55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B9C6-CD82-4E96-B6AA-3311BE7ABF0D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CAA-A617-445B-AC0B-4FB6C73F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77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B9C6-CD82-4E96-B6AA-3311BE7ABF0D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CAA-A617-445B-AC0B-4FB6C73F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64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B9C6-CD82-4E96-B6AA-3311BE7ABF0D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CAA-A617-445B-AC0B-4FB6C73F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027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B9C6-CD82-4E96-B6AA-3311BE7ABF0D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CAA-A617-445B-AC0B-4FB6C73F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85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9B9C6-CD82-4E96-B6AA-3311BE7ABF0D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A8CAA-A617-445B-AC0B-4FB6C73F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61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hart" Target="../charts/chart1.xml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Stringent response </a:t>
            </a:r>
            <a:r>
              <a:rPr lang="nl-NL" dirty="0" err="1" smtClean="0"/>
              <a:t>modeling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897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46276"/>
          <a:stretch/>
        </p:blipFill>
        <p:spPr>
          <a:xfrm>
            <a:off x="3832513" y="549275"/>
            <a:ext cx="6743700" cy="156585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8415914" y="660612"/>
            <a:ext cx="2719206" cy="430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4206371" y="1550992"/>
            <a:ext cx="2022763" cy="430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1257992" y="1013229"/>
            <a:ext cx="442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Dynamic equations</a:t>
            </a:r>
            <a:endParaRPr lang="en-GB" dirty="0"/>
          </a:p>
        </p:txBody>
      </p:sp>
      <p:pic>
        <p:nvPicPr>
          <p:cNvPr id="1026" name="Picture 2" descr="https://latex.codecogs.com/gif.latex?%5Cfrac%7Bd%20%5CPi%20%7D%7B%20dt%20%7D%3D%5CPi_0%20R_%7Bstarved%7D%20&amp;plus;%20O%20-%20%28%5Cdelta%20&amp;plus;%20M%29%20%5C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525" y="1629919"/>
            <a:ext cx="2495550" cy="36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8395856" y="1076307"/>
            <a:ext cx="2062880" cy="306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0" name="Picture 6" descr="https://latex.codecogs.com/gif.latex?%5Cmu%20%3D%20%5Cmu_%7Bmax%7D%20R%20%281-I%29%5Cfrac%7BT%7D%7BT&amp;plus;k_%7BT%20%5Crightarrow%20%5Cmu%7D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569" y="1070974"/>
            <a:ext cx="207645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124930" y="4065706"/>
            <a:ext cx="442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Inputs: N,O,M,I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24929" y="4569517"/>
            <a:ext cx="442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Variables: </a:t>
            </a:r>
            <a:r>
              <a:rPr lang="en-GB" b="1" dirty="0" err="1" smtClean="0">
                <a:solidFill>
                  <a:schemeClr val="accent6">
                    <a:lumMod val="75000"/>
                  </a:schemeClr>
                </a:solidFill>
              </a:rPr>
              <a:t>T,tau,R,Pi</a:t>
            </a:r>
            <a:endParaRPr lang="en-GB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24929" y="5104714"/>
            <a:ext cx="6328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Deducted values: </a:t>
            </a:r>
            <a:r>
              <a:rPr lang="en-GB" b="1" dirty="0" err="1" smtClean="0">
                <a:solidFill>
                  <a:schemeClr val="accent4">
                    <a:lumMod val="75000"/>
                  </a:schemeClr>
                </a:solidFill>
              </a:rPr>
              <a:t>Rstarved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GB" b="1" dirty="0" err="1">
                <a:solidFill>
                  <a:schemeClr val="accent4">
                    <a:lumMod val="75000"/>
                  </a:schemeClr>
                </a:solidFill>
              </a:rPr>
              <a:t>RNA_protein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ratio, 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ribosomal activity</a:t>
            </a:r>
          </a:p>
          <a:p>
            <a:endParaRPr lang="en-GB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24929" y="5566621"/>
            <a:ext cx="641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Rates: mu, gamma </a:t>
            </a:r>
            <a:endParaRPr lang="en-GB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28" name="Picture 4" descr="https://latex.codecogs.com/gif.latex?%5Cfrac%7BRNA%7D%7Bprotein%7D%3D%5Cfrac%7BR&amp;plus;%5Cxi%20R%7D%7B1-R-%5Cxi%20R%7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856" y="1870479"/>
            <a:ext cx="167640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124929" y="6051389"/>
            <a:ext cx="784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Parameter: xi, R0, </a:t>
            </a:r>
            <a:r>
              <a:rPr lang="en-GB" b="1" dirty="0" err="1" smtClean="0">
                <a:solidFill>
                  <a:schemeClr val="accent4">
                    <a:lumMod val="75000"/>
                  </a:schemeClr>
                </a:solidFill>
              </a:rPr>
              <a:t>kPi_inhibits_R</a:t>
            </a: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, Pi0, delta, </a:t>
            </a:r>
            <a:r>
              <a:rPr lang="en-GB" b="1" dirty="0" err="1" smtClean="0">
                <a:solidFill>
                  <a:schemeClr val="accent4">
                    <a:lumMod val="75000"/>
                  </a:schemeClr>
                </a:solidFill>
              </a:rPr>
              <a:t>Rmax</a:t>
            </a: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GB" b="1" dirty="0" err="1" smtClean="0">
                <a:solidFill>
                  <a:schemeClr val="accent4">
                    <a:lumMod val="75000"/>
                  </a:schemeClr>
                </a:solidFill>
              </a:rPr>
              <a:t>muMax</a:t>
            </a:r>
            <a:endParaRPr lang="en-GB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" name="Picture 6" descr="https://latex.codecogs.com/gif.latex?R_%7Bactivity%7D%3D%5Cfrac%7BT%7D%7BT&amp;plus;k_%7BT%5Crightarrow%20%5Cmu%7D%7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856" y="2455671"/>
            <a:ext cx="15335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latex.codecogs.com/gif.latex?%5Cgamma%3D%5Cgamma_%7Bmax%7DN%28R_%7Bmax%7D-R%29%5Cfrac%7B%5Ctau%7D%7B%5Ctau&amp;plus;k_%7B%5Ctau%5Crightarrow%5Cgamma%7D%7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819" y="730430"/>
            <a:ext cx="23622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8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17" y="0"/>
            <a:ext cx="7019682" cy="6858000"/>
          </a:xfrm>
          <a:prstGeom prst="rect">
            <a:avLst/>
          </a:prstGeom>
        </p:spPr>
      </p:pic>
      <p:pic>
        <p:nvPicPr>
          <p:cNvPr id="2050" name="Picture 2" descr="https://latex.codecogs.com/gif.latex?R_%7Bactivity%7D%3D%5Cfrac%7BT%7D%7BT&amp;plus;k_%7BT%5Crightarrow%20%5Cmu%7D%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642" y="2155537"/>
            <a:ext cx="15335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latex.codecogs.com/gif.latex?%5Cfrac%7BRNA%7D%7Bprotein%7D%3D%5Cfrac%7BR&amp;plus;%5Cxi%20R%7D%7B1-R-%5Cxi%20R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5" y="1362479"/>
            <a:ext cx="167640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atex.codecogs.com/gif.latex?%5CP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40" y="4529290"/>
            <a:ext cx="630387" cy="63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atex.codecogs.com/gif.latex?%5Cmu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452" y="3160859"/>
            <a:ext cx="269288" cy="2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latex.codecogs.com/gif.latex?%5Cmu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089" y="3160859"/>
            <a:ext cx="269288" cy="2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latex.codecogs.com/gif.latex?%5Cmu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387" y="6342500"/>
            <a:ext cx="269288" cy="2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8996218" y="729673"/>
            <a:ext cx="69272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84509" y="471055"/>
            <a:ext cx="1819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M,O,I=0</a:t>
            </a:r>
            <a:br>
              <a:rPr lang="nl-NL" dirty="0" smtClean="0"/>
            </a:br>
            <a:r>
              <a:rPr lang="nl-NL" dirty="0" smtClean="0"/>
              <a:t>N=[0,1]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0039921" y="1239338"/>
            <a:ext cx="1967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M,I=0</a:t>
            </a:r>
            <a:br>
              <a:rPr lang="nl-NL" dirty="0" smtClean="0"/>
            </a:br>
            <a:r>
              <a:rPr lang="nl-NL" dirty="0" smtClean="0"/>
              <a:t>O=[0,infinity]</a:t>
            </a:r>
            <a:br>
              <a:rPr lang="nl-NL" dirty="0" smtClean="0"/>
            </a:br>
            <a:r>
              <a:rPr lang="nl-NL" dirty="0" smtClean="0"/>
              <a:t>N=discrete </a:t>
            </a:r>
            <a:r>
              <a:rPr lang="nl-NL" dirty="0" err="1" smtClean="0"/>
              <a:t>values</a:t>
            </a:r>
            <a:endParaRPr lang="en-GB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9014690" y="1556325"/>
            <a:ext cx="69272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014690" y="2583582"/>
            <a:ext cx="692727" cy="0"/>
          </a:xfrm>
          <a:prstGeom prst="line">
            <a:avLst/>
          </a:prstGeom>
          <a:ln w="762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984509" y="2317380"/>
            <a:ext cx="2022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M,O=0</a:t>
            </a:r>
            <a:br>
              <a:rPr lang="nl-NL" dirty="0" smtClean="0"/>
            </a:br>
            <a:r>
              <a:rPr lang="nl-NL" dirty="0" smtClean="0"/>
              <a:t>I=[0,1]</a:t>
            </a:r>
            <a:br>
              <a:rPr lang="nl-NL" dirty="0" smtClean="0"/>
            </a:br>
            <a:r>
              <a:rPr lang="nl-NL" dirty="0" smtClean="0"/>
              <a:t>N=discrete </a:t>
            </a:r>
            <a:r>
              <a:rPr lang="nl-NL" dirty="0" err="1" smtClean="0"/>
              <a:t>values</a:t>
            </a:r>
            <a:endParaRPr lang="en-GB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9014690" y="3698796"/>
            <a:ext cx="692727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984509" y="3432594"/>
            <a:ext cx="2022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</a:t>
            </a:r>
            <a:r>
              <a:rPr lang="nl-NL" dirty="0" smtClean="0"/>
              <a:t>,O=0</a:t>
            </a:r>
            <a:br>
              <a:rPr lang="nl-NL" dirty="0" smtClean="0"/>
            </a:br>
            <a:r>
              <a:rPr lang="nl-NL" dirty="0" smtClean="0"/>
              <a:t>M=[0,infinity]</a:t>
            </a:r>
            <a:br>
              <a:rPr lang="nl-NL" dirty="0" smtClean="0"/>
            </a:br>
            <a:r>
              <a:rPr lang="nl-NL" dirty="0" smtClean="0"/>
              <a:t>N=discrete </a:t>
            </a:r>
            <a:r>
              <a:rPr lang="nl-NL" dirty="0" err="1" smtClean="0"/>
              <a:t>values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138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111"/>
            <a:ext cx="12192000" cy="5629778"/>
          </a:xfrm>
          <a:prstGeom prst="rect">
            <a:avLst/>
          </a:prstGeom>
        </p:spPr>
      </p:pic>
      <p:pic>
        <p:nvPicPr>
          <p:cNvPr id="3" name="Picture 6" descr="https://latex.codecogs.com/gif.latex?%5Cm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366" y="1526023"/>
            <a:ext cx="269288" cy="2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ttps://latex.codecogs.com/gif.latex?%5Cm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058" y="1526023"/>
            <a:ext cx="269288" cy="2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s://latex.codecogs.com/gif.latex?%5Cm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366" y="3135232"/>
            <a:ext cx="269288" cy="2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latex.codecogs.com/gif.latex?%5Cm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49" y="3266850"/>
            <a:ext cx="269288" cy="2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s://latex.codecogs.com/gif.latex?%5Cm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058" y="3266850"/>
            <a:ext cx="269288" cy="2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latex.codecogs.com/gif.latex?%5Cm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49" y="4915768"/>
            <a:ext cx="269288" cy="2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latex.codecogs.com/gif.latex?%5Cm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366" y="4900502"/>
            <a:ext cx="269288" cy="2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s://latex.codecogs.com/gif.latex?%5Cm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058" y="4915768"/>
            <a:ext cx="269288" cy="2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306978" y="2098210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smtClean="0"/>
              <a:t>t</a:t>
            </a:r>
            <a:endParaRPr lang="en-GB" sz="5400" dirty="0"/>
          </a:p>
        </p:txBody>
      </p:sp>
      <p:sp>
        <p:nvSpPr>
          <p:cNvPr id="12" name="TextBox 11"/>
          <p:cNvSpPr txBox="1"/>
          <p:nvPr/>
        </p:nvSpPr>
        <p:spPr>
          <a:xfrm>
            <a:off x="10116978" y="2173608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smtClean="0"/>
              <a:t>t</a:t>
            </a:r>
            <a:endParaRPr lang="en-GB" sz="5400" dirty="0"/>
          </a:p>
        </p:txBody>
      </p:sp>
      <p:sp>
        <p:nvSpPr>
          <p:cNvPr id="13" name="TextBox 12"/>
          <p:cNvSpPr txBox="1"/>
          <p:nvPr/>
        </p:nvSpPr>
        <p:spPr>
          <a:xfrm>
            <a:off x="6700009" y="3874696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 smtClean="0"/>
              <a:t>t</a:t>
            </a:r>
            <a:endParaRPr lang="en-GB" sz="5400" dirty="0"/>
          </a:p>
        </p:txBody>
      </p:sp>
      <p:sp>
        <p:nvSpPr>
          <p:cNvPr id="14" name="TextBox 13"/>
          <p:cNvSpPr txBox="1"/>
          <p:nvPr/>
        </p:nvSpPr>
        <p:spPr>
          <a:xfrm>
            <a:off x="3152786" y="2801894"/>
            <a:ext cx="1819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Step up in O</a:t>
            </a:r>
          </a:p>
          <a:p>
            <a:r>
              <a:rPr lang="nl-NL" sz="1400" dirty="0" smtClean="0"/>
              <a:t>N=constant</a:t>
            </a:r>
            <a:br>
              <a:rPr lang="nl-NL" sz="1400" dirty="0" smtClean="0"/>
            </a:br>
            <a:r>
              <a:rPr lang="nl-NL" sz="1400" dirty="0" err="1" smtClean="0"/>
              <a:t>with</a:t>
            </a:r>
            <a:r>
              <a:rPr lang="nl-NL" sz="1400" dirty="0" smtClean="0"/>
              <a:t> I,M=0</a:t>
            </a:r>
            <a:endParaRPr lang="en-GB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152786" y="4455606"/>
            <a:ext cx="1819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Step up in M</a:t>
            </a:r>
          </a:p>
          <a:p>
            <a:r>
              <a:rPr lang="nl-NL" sz="1400" dirty="0" smtClean="0"/>
              <a:t>N=constant</a:t>
            </a:r>
            <a:br>
              <a:rPr lang="nl-NL" sz="1400" dirty="0" smtClean="0"/>
            </a:br>
            <a:r>
              <a:rPr lang="nl-NL" sz="1400" dirty="0" err="1" smtClean="0"/>
              <a:t>with</a:t>
            </a:r>
            <a:r>
              <a:rPr lang="nl-NL" sz="1400" dirty="0" smtClean="0"/>
              <a:t> I,O=0</a:t>
            </a:r>
            <a:endParaRPr lang="en-GB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422059" y="1574990"/>
            <a:ext cx="1819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Step up in N</a:t>
            </a:r>
            <a:br>
              <a:rPr lang="nl-NL" sz="1400" dirty="0" smtClean="0"/>
            </a:br>
            <a:r>
              <a:rPr lang="nl-NL" sz="1400" dirty="0" err="1" smtClean="0"/>
              <a:t>with</a:t>
            </a:r>
            <a:r>
              <a:rPr lang="nl-NL" sz="1400" dirty="0" smtClean="0"/>
              <a:t> I,O,M=0</a:t>
            </a:r>
            <a:endParaRPr lang="en-GB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9117246" y="1132250"/>
            <a:ext cx="1819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Step  down in N</a:t>
            </a:r>
            <a:br>
              <a:rPr lang="nl-NL" sz="1400" dirty="0" smtClean="0"/>
            </a:br>
            <a:r>
              <a:rPr lang="nl-NL" sz="1400" dirty="0" err="1" smtClean="0"/>
              <a:t>with</a:t>
            </a:r>
            <a:r>
              <a:rPr lang="nl-NL" sz="1400" dirty="0" smtClean="0"/>
              <a:t> I,O,M=0</a:t>
            </a:r>
            <a:endParaRPr lang="en-GB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638798" y="2752779"/>
            <a:ext cx="1819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Step up in N</a:t>
            </a:r>
            <a:br>
              <a:rPr lang="nl-NL" sz="1400" dirty="0" smtClean="0"/>
            </a:br>
            <a:r>
              <a:rPr lang="nl-NL" sz="1400" dirty="0" err="1" smtClean="0"/>
              <a:t>with</a:t>
            </a:r>
            <a:r>
              <a:rPr lang="nl-NL" sz="1400" dirty="0" smtClean="0"/>
              <a:t> I,M=0</a:t>
            </a:r>
          </a:p>
          <a:p>
            <a:r>
              <a:rPr lang="nl-NL" sz="1400" dirty="0" err="1"/>
              <a:t>a</a:t>
            </a:r>
            <a:r>
              <a:rPr lang="nl-NL" sz="1400" dirty="0" err="1" smtClean="0"/>
              <a:t>nd</a:t>
            </a:r>
            <a:r>
              <a:rPr lang="nl-NL" sz="1400" dirty="0" smtClean="0"/>
              <a:t> O=discrete </a:t>
            </a:r>
            <a:r>
              <a:rPr lang="nl-NL" sz="1400" dirty="0" err="1" smtClean="0"/>
              <a:t>values</a:t>
            </a:r>
            <a:endParaRPr lang="en-GB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9117246" y="4455606"/>
            <a:ext cx="18195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Step down in N</a:t>
            </a:r>
            <a:br>
              <a:rPr lang="nl-NL" sz="1400" dirty="0" smtClean="0"/>
            </a:br>
            <a:r>
              <a:rPr lang="nl-NL" sz="1400" dirty="0" err="1" smtClean="0"/>
              <a:t>with</a:t>
            </a:r>
            <a:r>
              <a:rPr lang="nl-NL" sz="1400" dirty="0" smtClean="0"/>
              <a:t> I,O=0</a:t>
            </a:r>
            <a:br>
              <a:rPr lang="nl-NL" sz="1400" dirty="0" smtClean="0"/>
            </a:br>
            <a:r>
              <a:rPr lang="nl-NL" sz="1400" dirty="0" err="1" smtClean="0"/>
              <a:t>and</a:t>
            </a:r>
            <a:r>
              <a:rPr lang="nl-NL" sz="1400" dirty="0" smtClean="0"/>
              <a:t> M= discrete </a:t>
            </a:r>
            <a:r>
              <a:rPr lang="nl-NL" sz="1400" dirty="0" err="1" smtClean="0"/>
              <a:t>values</a:t>
            </a:r>
            <a:endParaRPr lang="en-GB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9117246" y="2739313"/>
            <a:ext cx="1819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Step down in N</a:t>
            </a:r>
            <a:br>
              <a:rPr lang="nl-NL" sz="1400" dirty="0" smtClean="0"/>
            </a:br>
            <a:r>
              <a:rPr lang="nl-NL" sz="1400" dirty="0" err="1" smtClean="0"/>
              <a:t>with</a:t>
            </a:r>
            <a:r>
              <a:rPr lang="nl-NL" sz="1400" dirty="0" smtClean="0"/>
              <a:t> I,M=0</a:t>
            </a:r>
          </a:p>
          <a:p>
            <a:r>
              <a:rPr lang="nl-NL" sz="1400" dirty="0" err="1"/>
              <a:t>a</a:t>
            </a:r>
            <a:r>
              <a:rPr lang="nl-NL" sz="1400" dirty="0" err="1" smtClean="0"/>
              <a:t>nd</a:t>
            </a:r>
            <a:r>
              <a:rPr lang="nl-NL" sz="1400" dirty="0" smtClean="0"/>
              <a:t> O=discrete </a:t>
            </a:r>
            <a:r>
              <a:rPr lang="nl-NL" sz="1400" dirty="0" err="1" smtClean="0"/>
              <a:t>values</a:t>
            </a:r>
            <a:endParaRPr lang="en-GB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690554" y="4455606"/>
            <a:ext cx="18195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/>
              <a:t>Step down in N</a:t>
            </a:r>
            <a:br>
              <a:rPr lang="nl-NL" sz="1400" dirty="0" smtClean="0"/>
            </a:br>
            <a:r>
              <a:rPr lang="nl-NL" sz="1400" dirty="0" err="1" smtClean="0"/>
              <a:t>with</a:t>
            </a:r>
            <a:r>
              <a:rPr lang="nl-NL" sz="1400" dirty="0" smtClean="0"/>
              <a:t> I,O=0</a:t>
            </a:r>
            <a:br>
              <a:rPr lang="nl-NL" sz="1400" dirty="0" smtClean="0"/>
            </a:br>
            <a:r>
              <a:rPr lang="nl-NL" sz="1400" dirty="0" err="1" smtClean="0"/>
              <a:t>and</a:t>
            </a:r>
            <a:r>
              <a:rPr lang="nl-NL" sz="1400" dirty="0" smtClean="0"/>
              <a:t> M= discrete </a:t>
            </a:r>
            <a:r>
              <a:rPr lang="nl-NL" sz="1400" dirty="0" err="1" smtClean="0"/>
              <a:t>values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54727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16999" y="3834263"/>
            <a:ext cx="2269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/>
              <a:t>Nutrients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33186" y="4399381"/>
            <a:ext cx="3076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/>
              <a:t>Biomass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99658" y="4622891"/>
            <a:ext cx="29720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709708" y="4660991"/>
            <a:ext cx="307489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325" y="2579516"/>
            <a:ext cx="1594698" cy="2719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32" name="Hexagon 31"/>
          <p:cNvSpPr/>
          <p:nvPr/>
        </p:nvSpPr>
        <p:spPr>
          <a:xfrm>
            <a:off x="754355" y="4434457"/>
            <a:ext cx="360000" cy="3600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3" name="Chart 32"/>
          <p:cNvGraphicFramePr/>
          <p:nvPr>
            <p:extLst/>
          </p:nvPr>
        </p:nvGraphicFramePr>
        <p:xfrm>
          <a:off x="510854" y="1982355"/>
          <a:ext cx="2722354" cy="1867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4" name="Rectangle 33"/>
          <p:cNvSpPr/>
          <p:nvPr/>
        </p:nvSpPr>
        <p:spPr>
          <a:xfrm>
            <a:off x="1675072" y="3050207"/>
            <a:ext cx="3866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R</a:t>
            </a:r>
            <a:endParaRPr lang="en-GB" sz="2800" dirty="0"/>
          </a:p>
        </p:txBody>
      </p:sp>
      <p:sp>
        <p:nvSpPr>
          <p:cNvPr id="35" name="Rectangle 34"/>
          <p:cNvSpPr/>
          <p:nvPr/>
        </p:nvSpPr>
        <p:spPr>
          <a:xfrm>
            <a:off x="2061716" y="2458950"/>
            <a:ext cx="3866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/>
              <a:t>C</a:t>
            </a:r>
            <a:endParaRPr lang="en-GB" sz="2800" dirty="0"/>
          </a:p>
        </p:txBody>
      </p:sp>
      <p:pic>
        <p:nvPicPr>
          <p:cNvPr id="23" name="Afbeelding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8" t="82642" r="56759" b="7973"/>
          <a:stretch/>
        </p:blipFill>
        <p:spPr>
          <a:xfrm>
            <a:off x="4641721" y="4136112"/>
            <a:ext cx="711200" cy="64346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766600" y="3758830"/>
            <a:ext cx="2476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/>
              <a:t>T</a:t>
            </a:r>
          </a:p>
        </p:txBody>
      </p:sp>
      <p:sp>
        <p:nvSpPr>
          <p:cNvPr id="27" name="Arc 26"/>
          <p:cNvSpPr/>
          <p:nvPr/>
        </p:nvSpPr>
        <p:spPr>
          <a:xfrm rot="10800000">
            <a:off x="3690071" y="4859345"/>
            <a:ext cx="1416757" cy="1447482"/>
          </a:xfrm>
          <a:prstGeom prst="arc">
            <a:avLst>
              <a:gd name="adj1" fmla="val 16200000"/>
              <a:gd name="adj2" fmla="val 5798672"/>
            </a:avLst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c 27"/>
          <p:cNvSpPr/>
          <p:nvPr/>
        </p:nvSpPr>
        <p:spPr>
          <a:xfrm rot="10800000" flipH="1">
            <a:off x="4932169" y="4797394"/>
            <a:ext cx="1601607" cy="1447482"/>
          </a:xfrm>
          <a:prstGeom prst="arc">
            <a:avLst>
              <a:gd name="adj1" fmla="val 16200000"/>
              <a:gd name="adj2" fmla="val 5518248"/>
            </a:avLst>
          </a:prstGeom>
          <a:ln w="762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862"/>
          <a:stretch/>
        </p:blipFill>
        <p:spPr>
          <a:xfrm>
            <a:off x="4829026" y="6331613"/>
            <a:ext cx="381020" cy="441516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995631" y="3023911"/>
            <a:ext cx="24760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/>
              <a:t/>
            </a:r>
            <a:br>
              <a:rPr lang="en-GB" sz="2800" b="1" dirty="0" smtClean="0"/>
            </a:br>
            <a:r>
              <a:rPr lang="en-GB" sz="2800" b="1" dirty="0" smtClean="0"/>
              <a:t/>
            </a:r>
            <a:br>
              <a:rPr lang="en-GB" sz="2800" b="1" dirty="0" smtClean="0"/>
            </a:br>
            <a:r>
              <a:rPr lang="en-GB" sz="2800" b="1" dirty="0" smtClean="0"/>
              <a:t>C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47821" y="3399316"/>
            <a:ext cx="24760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/>
              <a:t/>
            </a:r>
            <a:br>
              <a:rPr lang="en-GB" sz="2800" b="1" dirty="0" smtClean="0"/>
            </a:br>
            <a:r>
              <a:rPr lang="en-GB" sz="2800" b="1" dirty="0" smtClean="0"/>
              <a:t>R</a:t>
            </a:r>
          </a:p>
        </p:txBody>
      </p:sp>
      <p:sp>
        <p:nvSpPr>
          <p:cNvPr id="43" name="Arc 42"/>
          <p:cNvSpPr/>
          <p:nvPr/>
        </p:nvSpPr>
        <p:spPr>
          <a:xfrm>
            <a:off x="7489028" y="3087023"/>
            <a:ext cx="2414440" cy="2496039"/>
          </a:xfrm>
          <a:prstGeom prst="arc">
            <a:avLst>
              <a:gd name="adj1" fmla="val 12403855"/>
              <a:gd name="adj2" fmla="val 0"/>
            </a:avLst>
          </a:prstGeom>
          <a:ln w="76200">
            <a:headEnd type="arrow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Arc 43"/>
          <p:cNvSpPr/>
          <p:nvPr/>
        </p:nvSpPr>
        <p:spPr>
          <a:xfrm>
            <a:off x="3136838" y="2155595"/>
            <a:ext cx="6766630" cy="4337346"/>
          </a:xfrm>
          <a:prstGeom prst="arc">
            <a:avLst>
              <a:gd name="adj1" fmla="val 11407860"/>
              <a:gd name="adj2" fmla="val 0"/>
            </a:avLst>
          </a:prstGeom>
          <a:ln w="76200">
            <a:headEnd type="arrow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5" name="Afbeelding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8" t="87495" r="56759" b="7973"/>
          <a:stretch/>
        </p:blipFill>
        <p:spPr>
          <a:xfrm>
            <a:off x="4663936" y="6176244"/>
            <a:ext cx="711200" cy="31073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620" y="5018831"/>
            <a:ext cx="2300046" cy="6979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92" y="5052467"/>
            <a:ext cx="3189566" cy="6569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079" y="5397509"/>
            <a:ext cx="1855001" cy="3131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</p:pic>
      <p:pic>
        <p:nvPicPr>
          <p:cNvPr id="50" name="Afbeelding 10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96714">
            <a:off x="10195223" y="2187982"/>
            <a:ext cx="938381" cy="1014983"/>
          </a:xfrm>
          <a:prstGeom prst="rect">
            <a:avLst/>
          </a:prstGeom>
        </p:spPr>
      </p:pic>
      <p:sp>
        <p:nvSpPr>
          <p:cNvPr id="51" name="Arc 50"/>
          <p:cNvSpPr/>
          <p:nvPr/>
        </p:nvSpPr>
        <p:spPr>
          <a:xfrm rot="5575326">
            <a:off x="8550239" y="2684566"/>
            <a:ext cx="3323174" cy="3374850"/>
          </a:xfrm>
          <a:prstGeom prst="arc">
            <a:avLst>
              <a:gd name="adj1" fmla="val 12888808"/>
              <a:gd name="adj2" fmla="val 21104324"/>
            </a:avLst>
          </a:prstGeom>
          <a:ln w="7620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148" y="1581278"/>
            <a:ext cx="2466529" cy="326889"/>
          </a:xfrm>
          <a:prstGeom prst="rect">
            <a:avLst/>
          </a:prstGeom>
          <a:solidFill>
            <a:srgbClr val="C198E0"/>
          </a:solidFill>
        </p:spPr>
      </p:pic>
      <p:sp>
        <p:nvSpPr>
          <p:cNvPr id="53" name="Arc 52"/>
          <p:cNvSpPr/>
          <p:nvPr/>
        </p:nvSpPr>
        <p:spPr>
          <a:xfrm rot="10444609" flipH="1" flipV="1">
            <a:off x="8091797" y="2034101"/>
            <a:ext cx="2117860" cy="1322742"/>
          </a:xfrm>
          <a:prstGeom prst="arc">
            <a:avLst>
              <a:gd name="adj1" fmla="val 12034906"/>
              <a:gd name="adj2" fmla="val 20147782"/>
            </a:avLst>
          </a:prstGeom>
          <a:ln w="7620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Arc 53"/>
          <p:cNvSpPr/>
          <p:nvPr/>
        </p:nvSpPr>
        <p:spPr>
          <a:xfrm rot="9344871" flipH="1" flipV="1">
            <a:off x="8312625" y="2584908"/>
            <a:ext cx="2117860" cy="1322742"/>
          </a:xfrm>
          <a:prstGeom prst="arc">
            <a:avLst>
              <a:gd name="adj1" fmla="val 12888808"/>
              <a:gd name="adj2" fmla="val 20147782"/>
            </a:avLst>
          </a:prstGeom>
          <a:ln w="762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Straight Connector 54"/>
          <p:cNvCxnSpPr/>
          <p:nvPr/>
        </p:nvCxnSpPr>
        <p:spPr>
          <a:xfrm>
            <a:off x="8374156" y="3033283"/>
            <a:ext cx="263063" cy="15458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2" descr="https://latex.codecogs.com/png.latex?%5Cdpi%7B300%7D%20%5Chuge%20%5Cfrac%7BdR%7D%7Bdt%7D%5Cpropto%20%5Cfrac%7B1%7D%7BppGpp%7D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084" y="2486724"/>
            <a:ext cx="1828800" cy="759555"/>
          </a:xfrm>
          <a:prstGeom prst="rect">
            <a:avLst/>
          </a:prstGeom>
          <a:solidFill>
            <a:srgbClr val="C198E0"/>
          </a:solidFill>
        </p:spPr>
      </p:pic>
      <p:sp>
        <p:nvSpPr>
          <p:cNvPr id="57" name="TextBox 56"/>
          <p:cNvSpPr txBox="1"/>
          <p:nvPr/>
        </p:nvSpPr>
        <p:spPr>
          <a:xfrm>
            <a:off x="8329106" y="5763632"/>
            <a:ext cx="24760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/>
              <a:t>Inactive ribosomes</a:t>
            </a:r>
          </a:p>
        </p:txBody>
      </p:sp>
    </p:spTree>
    <p:extLst>
      <p:ext uri="{BB962C8B-B14F-4D97-AF65-F5344CB8AC3E}">
        <p14:creationId xmlns:p14="http://schemas.microsoft.com/office/powerpoint/2010/main" val="402514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165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Stringent response modeling</vt:lpstr>
      <vt:lpstr>PowerPoint Presentation</vt:lpstr>
      <vt:lpstr>PowerPoint Presentation</vt:lpstr>
      <vt:lpstr>PowerPoint Presentation</vt:lpstr>
      <vt:lpstr>PowerPoint Presentation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Milan Lacassin</dc:creator>
  <cp:lastModifiedBy>Milan Lacassin</cp:lastModifiedBy>
  <cp:revision>24</cp:revision>
  <dcterms:created xsi:type="dcterms:W3CDTF">2022-01-05T15:14:52Z</dcterms:created>
  <dcterms:modified xsi:type="dcterms:W3CDTF">2022-02-02T09:23:46Z</dcterms:modified>
</cp:coreProperties>
</file>