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9DB"/>
    <a:srgbClr val="0012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8E63-F47D-0C3A-6DA8-0547921A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641B-76D6-08DC-D9EA-05D5F89F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34F8-2F35-61CF-89AB-28D13327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4FCB-F3A2-E456-4BC6-6F81CB4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DBAC-0368-F5DC-FF41-88158D01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4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911C-474E-554A-7BDB-9F6D4BB4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E7191-E125-77E2-CC3B-16AE5E20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385A-C4F6-06F4-3DF4-2912FD21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7C2C-1A91-9951-7B40-81080371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A6E7-B9E4-F4CF-2CB4-DFB9A0A1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D43F9-155D-B0D2-1486-D72F9E3C1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BA3E9-F1F9-4489-B2E9-143B9C722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0A78-F94D-A026-48C4-C5077804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4896-26F4-D48C-BA47-C92CA4A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3AEC-15C9-36AF-54BC-850DE8A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6111-C322-C74C-C47F-F2334693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AB93-383D-65CB-EA79-7CD47CA1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0BEF-F7CA-91DB-8ED6-EB9F486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6A32-3746-9051-AB8E-648FE15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E70-77B2-8E37-8191-FB01A15E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A36A-26C1-FC34-837C-87697D45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1447-FA6F-24FB-E6BC-2133801F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EC0C-225E-C017-1A64-8A8F6C3B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08A7-F8D8-AAE9-63B3-2DDC8A75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87A12-1748-7958-0D83-1F6C11E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3E14-1CBD-C678-EA4A-283D867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0F15-996F-3015-16DB-712869EDA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EFD25-2AC4-81CA-D6BC-662A4A6E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5BA84-0895-2E7A-325F-41B549A2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DD32-CE9D-E105-CC21-9E81453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AAEA-1AD8-17A2-A660-D546B845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2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22F4-5E44-F061-B8DF-65246502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9F1D-E0CB-CCEC-78AC-B6750735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B805-D947-D823-7C6E-AA43BC84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0A9-3F84-F587-4CFB-5A44C0BA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CDB2F-3B01-68A9-7920-E7598162A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5BD50-B43E-ECB4-90FE-870B1A98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33736-EB22-D294-BAF6-2EAEE2F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05E7D-C836-4828-A3C1-6E5F6B44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5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55A-1DB6-0E5C-2300-92519871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EDEC7-5D8C-4DC2-DBFE-164951D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4DF1F-CA34-4DE4-E156-2454869C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8BFCB-D5BF-56F8-067C-34CBD800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1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99776-3F8E-9769-6BDF-C8E8519F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03164-C6E7-38A4-5AA9-DFF433CD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481E6-565E-1614-1D80-3BD6237D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879-5085-90B3-A2BA-5280FA13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2EA8-6B25-A7AF-99B1-418B681B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D4C48-6B3F-3177-C93C-595FE0823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316C-16D8-99B5-E19C-ADE081EE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B7F7B-389F-85A8-4E3D-3B1D1CFE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3B20-F74E-DFC6-9AC1-ECB7E0EA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8103-D1DB-7120-4C73-DFB80CE0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F4666-D8FA-EFFA-7C78-73C101796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03C4-1B08-6532-D0DF-40BEF553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3E1C-D546-8392-9515-25BC8E99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6E986-2F26-B20F-2BBC-E1E01AB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3D92-B3AF-0C9A-F736-0D12D6A4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7E623-A4BC-D81E-3D3D-001C24EB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3970-DE5F-4322-D47F-1E364BBE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2941-3DC7-932F-48BF-B7732782F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E672-BDFF-433A-9A72-CF08EDD4836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DAE0-BB5B-C809-B325-FCF7BD68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7A86-E8BF-C951-DE49-4DA6A543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4C75-F6C7-44BC-91FD-FBD065BE4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40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7DD9-21BD-8A89-9D1B-17750FE6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888"/>
            <a:ext cx="10515600" cy="1974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latin typeface="Algerian" panose="04020705040A02060702" pitchFamily="82" charset="0"/>
              </a:rPr>
              <a:t>HR Analytics Presentation :</a:t>
            </a:r>
          </a:p>
          <a:p>
            <a:pPr marL="0" indent="0" algn="ctr">
              <a:buNone/>
            </a:pPr>
            <a:r>
              <a:rPr lang="en-US" sz="2400" b="1" i="0" dirty="0">
                <a:effectLst/>
                <a:latin typeface="Algerian" panose="04020705040A02060702" pitchFamily="82" charset="0"/>
              </a:rPr>
              <a:t>Unlocking Insights for Strategic Decision-Making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1258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5F124-E26C-DC0B-F6B8-EA51424E0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1" y="865849"/>
            <a:ext cx="11951937" cy="599215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CD6245-9FAB-5068-DADE-2BBA203C080E}"/>
              </a:ext>
            </a:extLst>
          </p:cNvPr>
          <p:cNvSpPr/>
          <p:nvPr/>
        </p:nvSpPr>
        <p:spPr>
          <a:xfrm>
            <a:off x="2516623" y="64736"/>
            <a:ext cx="6951057" cy="720191"/>
          </a:xfrm>
          <a:prstGeom prst="roundRect">
            <a:avLst/>
          </a:prstGeom>
          <a:solidFill>
            <a:schemeClr val="tx2">
              <a:lumMod val="50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89972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CD6245-9FAB-5068-DADE-2BBA203C080E}"/>
              </a:ext>
            </a:extLst>
          </p:cNvPr>
          <p:cNvSpPr/>
          <p:nvPr/>
        </p:nvSpPr>
        <p:spPr>
          <a:xfrm>
            <a:off x="2516623" y="64736"/>
            <a:ext cx="6951057" cy="720191"/>
          </a:xfrm>
          <a:prstGeom prst="roundRect">
            <a:avLst/>
          </a:prstGeom>
          <a:solidFill>
            <a:schemeClr val="tx2">
              <a:lumMod val="50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C756F-0D3F-6E5F-EA10-AB903B5C6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" y="987228"/>
            <a:ext cx="11998477" cy="5696793"/>
          </a:xfrm>
        </p:spPr>
      </p:pic>
    </p:spTree>
    <p:extLst>
      <p:ext uri="{BB962C8B-B14F-4D97-AF65-F5344CB8AC3E}">
        <p14:creationId xmlns:p14="http://schemas.microsoft.com/office/powerpoint/2010/main" val="1763499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CD6245-9FAB-5068-DADE-2BBA203C080E}"/>
              </a:ext>
            </a:extLst>
          </p:cNvPr>
          <p:cNvSpPr/>
          <p:nvPr/>
        </p:nvSpPr>
        <p:spPr>
          <a:xfrm>
            <a:off x="2516623" y="64736"/>
            <a:ext cx="6951057" cy="720191"/>
          </a:xfrm>
          <a:prstGeom prst="roundRect">
            <a:avLst/>
          </a:prstGeom>
          <a:solidFill>
            <a:schemeClr val="tx2">
              <a:lumMod val="50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Power bi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6A96F-DDF7-6246-0E65-E44377B3C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" y="987228"/>
            <a:ext cx="11992397" cy="5721069"/>
          </a:xfrm>
        </p:spPr>
      </p:pic>
    </p:spTree>
    <p:extLst>
      <p:ext uri="{BB962C8B-B14F-4D97-AF65-F5344CB8AC3E}">
        <p14:creationId xmlns:p14="http://schemas.microsoft.com/office/powerpoint/2010/main" val="3503830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BA96B6-C6D4-3705-0EB0-8C55F46EF742}"/>
              </a:ext>
            </a:extLst>
          </p:cNvPr>
          <p:cNvSpPr/>
          <p:nvPr/>
        </p:nvSpPr>
        <p:spPr>
          <a:xfrm>
            <a:off x="3219277" y="476080"/>
            <a:ext cx="4395327" cy="859106"/>
          </a:xfrm>
          <a:prstGeom prst="rect">
            <a:avLst/>
          </a:prstGeom>
          <a:solidFill>
            <a:srgbClr val="8DA9DB">
              <a:alpha val="2196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Problems and Challenges Faced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C75D7-80DB-BC36-3C7E-69B5D8FC1852}"/>
              </a:ext>
            </a:extLst>
          </p:cNvPr>
          <p:cNvSpPr/>
          <p:nvPr/>
        </p:nvSpPr>
        <p:spPr>
          <a:xfrm>
            <a:off x="1014872" y="1513210"/>
            <a:ext cx="5458756" cy="4984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tx1"/>
                </a:solidFill>
              </a:rPr>
              <a:t>◊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Determining the key factors affecting Attrition were a little complex.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tx1"/>
                </a:solidFill>
              </a:rPr>
              <a:t>◊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Translate findings into actionable insights for HR.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tx1"/>
                </a:solidFill>
              </a:rPr>
              <a:t>◊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Selecting the most relevant and meaningful metrics for the dashboard was a little challenging.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CE78-C936-16C9-175A-198CE6CD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153204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DCFD52-02C1-0BC7-0138-4AF3F34AEB72}"/>
              </a:ext>
            </a:extLst>
          </p:cNvPr>
          <p:cNvSpPr/>
          <p:nvPr/>
        </p:nvSpPr>
        <p:spPr>
          <a:xfrm>
            <a:off x="4731816" y="856407"/>
            <a:ext cx="2728367" cy="542168"/>
          </a:xfrm>
          <a:prstGeom prst="rect">
            <a:avLst/>
          </a:prstGeom>
          <a:solidFill>
            <a:srgbClr val="8DA9DB">
              <a:alpha val="2196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Index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6425B-663E-00B3-333A-E82DCD26CEDE}"/>
              </a:ext>
            </a:extLst>
          </p:cNvPr>
          <p:cNvSpPr/>
          <p:nvPr/>
        </p:nvSpPr>
        <p:spPr>
          <a:xfrm>
            <a:off x="1862513" y="2039193"/>
            <a:ext cx="4607068" cy="4895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IN" sz="2400" dirty="0">
                <a:solidFill>
                  <a:schemeClr val="tx1"/>
                </a:solidFill>
              </a:rPr>
              <a:t>◊ Introduction</a:t>
            </a:r>
          </a:p>
          <a:p>
            <a:pPr>
              <a:lnSpc>
                <a:spcPct val="300000"/>
              </a:lnSpc>
            </a:pPr>
            <a:r>
              <a:rPr lang="en-IN" sz="2400" dirty="0">
                <a:solidFill>
                  <a:schemeClr val="tx1"/>
                </a:solidFill>
              </a:rPr>
              <a:t>◊ KPI’s Observations and Solutions</a:t>
            </a:r>
          </a:p>
          <a:p>
            <a:pPr>
              <a:lnSpc>
                <a:spcPct val="300000"/>
              </a:lnSpc>
            </a:pPr>
            <a:r>
              <a:rPr lang="en-IN" sz="2400" dirty="0">
                <a:solidFill>
                  <a:schemeClr val="tx1"/>
                </a:solidFill>
              </a:rPr>
              <a:t>◊ Overview of all the Dashboards</a:t>
            </a:r>
          </a:p>
          <a:p>
            <a:pPr>
              <a:lnSpc>
                <a:spcPct val="300000"/>
              </a:lnSpc>
            </a:pPr>
            <a:r>
              <a:rPr lang="en-IN" sz="2400" dirty="0">
                <a:solidFill>
                  <a:schemeClr val="tx1"/>
                </a:solidFill>
              </a:rPr>
              <a:t>◊  Challenges Faced</a:t>
            </a:r>
          </a:p>
          <a:p>
            <a:pPr>
              <a:lnSpc>
                <a:spcPct val="300000"/>
              </a:lnSpc>
            </a:pPr>
            <a:endParaRPr lang="en-IN" sz="2400" dirty="0"/>
          </a:p>
          <a:p>
            <a:pPr>
              <a:lnSpc>
                <a:spcPct val="3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94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EF7AA3-FC5D-FD0C-2596-2FE4BA7E896F}"/>
              </a:ext>
            </a:extLst>
          </p:cNvPr>
          <p:cNvSpPr/>
          <p:nvPr/>
        </p:nvSpPr>
        <p:spPr>
          <a:xfrm>
            <a:off x="4345422" y="258945"/>
            <a:ext cx="2589453" cy="542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Group No - 4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924C1-E6B1-F4E1-F1A4-D235D5F751BA}"/>
              </a:ext>
            </a:extLst>
          </p:cNvPr>
          <p:cNvSpPr/>
          <p:nvPr/>
        </p:nvSpPr>
        <p:spPr>
          <a:xfrm>
            <a:off x="1479491" y="1139627"/>
            <a:ext cx="2728367" cy="542168"/>
          </a:xfrm>
          <a:prstGeom prst="rect">
            <a:avLst/>
          </a:prstGeom>
          <a:solidFill>
            <a:srgbClr val="8DA9DB">
              <a:alpha val="2196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Name of Members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3998E-5DE8-E53C-80CD-2D5C60DEA5D7}"/>
              </a:ext>
            </a:extLst>
          </p:cNvPr>
          <p:cNvSpPr txBox="1"/>
          <p:nvPr/>
        </p:nvSpPr>
        <p:spPr>
          <a:xfrm>
            <a:off x="1908369" y="1759632"/>
            <a:ext cx="2222083" cy="4135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en-IN" dirty="0"/>
              <a:t>Fardeen Shaikh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IN" dirty="0"/>
              <a:t>Samadhan Adabal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IN" dirty="0"/>
              <a:t>Tanush Chilveri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IN" dirty="0"/>
              <a:t>Suraj Tayade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IN" dirty="0"/>
              <a:t>Kalpesh Bhosale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IN" dirty="0"/>
              <a:t>Pratik Girolkar</a:t>
            </a:r>
          </a:p>
        </p:txBody>
      </p:sp>
    </p:spTree>
    <p:extLst>
      <p:ext uri="{BB962C8B-B14F-4D97-AF65-F5344CB8AC3E}">
        <p14:creationId xmlns:p14="http://schemas.microsoft.com/office/powerpoint/2010/main" val="27384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40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2BFF2-3722-2E2E-4760-DA42BB8E2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0637"/>
            <a:ext cx="5181600" cy="4693383"/>
          </a:xfrm>
          <a:solidFill>
            <a:schemeClr val="tx2">
              <a:lumMod val="50000"/>
              <a:alpha val="86000"/>
            </a:schemeClr>
          </a:solidFill>
          <a:ln>
            <a:solidFill>
              <a:srgbClr val="002060"/>
            </a:solidFill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9600" b="1" dirty="0">
                <a:solidFill>
                  <a:schemeClr val="bg1">
                    <a:lumMod val="85000"/>
                  </a:schemeClr>
                </a:solidFill>
              </a:rPr>
              <a:t>This Kpi Shows the Average Attrition Rate Department Wise</a:t>
            </a:r>
            <a:r>
              <a:rPr lang="en-IN" sz="96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9600" dirty="0"/>
              <a:t>◊ Observation ◊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600" dirty="0">
                <a:solidFill>
                  <a:schemeClr val="bg1">
                    <a:lumMod val="85000"/>
                  </a:schemeClr>
                </a:solidFill>
              </a:rPr>
              <a:t>●  </a:t>
            </a:r>
            <a:r>
              <a:rPr lang="en-IN" sz="9600" b="1" dirty="0">
                <a:solidFill>
                  <a:schemeClr val="bg1">
                    <a:lumMod val="85000"/>
                  </a:schemeClr>
                </a:solidFill>
              </a:rPr>
              <a:t>Research and Development Department is Experiencing a High Attrition Rate i:e (51.21%)</a:t>
            </a:r>
            <a:r>
              <a:rPr lang="en-IN" sz="56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9600" dirty="0"/>
              <a:t>◊ Solution ◊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6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en-IN" sz="9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96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Conduct regular surveys to gather feedback from R&amp;D employees</a:t>
            </a:r>
            <a:r>
              <a:rPr lang="en-US" sz="26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600" dirty="0">
                <a:solidFill>
                  <a:schemeClr val="bg1">
                    <a:lumMod val="85000"/>
                  </a:schemeClr>
                </a:solidFill>
              </a:rPr>
              <a:t>● </a:t>
            </a:r>
            <a:r>
              <a:rPr lang="en-US" sz="96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Implement changes based on the feedback received.</a:t>
            </a:r>
            <a:endParaRPr lang="en-US" sz="12800" b="1" i="0" dirty="0">
              <a:solidFill>
                <a:schemeClr val="bg1">
                  <a:lumMod val="85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IN" sz="1900" b="1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469C1C3-8700-BB5F-DCBE-8DFFFC22C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1" y="2241493"/>
            <a:ext cx="5736579" cy="3560495"/>
          </a:xfr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11E1AF-BC5F-B32C-8D17-A196D9040C25}"/>
              </a:ext>
            </a:extLst>
          </p:cNvPr>
          <p:cNvSpPr/>
          <p:nvPr/>
        </p:nvSpPr>
        <p:spPr>
          <a:xfrm>
            <a:off x="339865" y="347958"/>
            <a:ext cx="11167009" cy="946768"/>
          </a:xfrm>
          <a:prstGeom prst="roundRect">
            <a:avLst/>
          </a:prstGeom>
          <a:solidFill>
            <a:schemeClr val="tx2">
              <a:lumMod val="50000"/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1</a:t>
            </a:r>
            <a:r>
              <a:rPr lang="en-IN" sz="4800" baseline="30000" dirty="0">
                <a:solidFill>
                  <a:schemeClr val="tx1"/>
                </a:solidFill>
              </a:rPr>
              <a:t>st</a:t>
            </a:r>
            <a:r>
              <a:rPr lang="en-IN" sz="4800" dirty="0">
                <a:solidFill>
                  <a:schemeClr val="tx1"/>
                </a:solidFill>
              </a:rPr>
              <a:t> Kpi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B60-A6BB-2637-345E-8B675B40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624"/>
          </a:xfrm>
          <a:prstGeom prst="roundRect">
            <a:avLst/>
          </a:prstGeom>
          <a:solidFill>
            <a:schemeClr val="tx2">
              <a:lumMod val="50000"/>
              <a:alpha val="64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2</a:t>
            </a:r>
            <a:r>
              <a:rPr lang="en-IN" sz="6000" b="1" baseline="30000" dirty="0"/>
              <a:t>nd</a:t>
            </a:r>
            <a:r>
              <a:rPr lang="en-IN" sz="6000" b="1" dirty="0"/>
              <a:t> KPI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9FEC2-3955-71FF-3803-2827A1E63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338"/>
            <a:ext cx="5181600" cy="37199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C38E-858E-6E70-95A2-82AC2D12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90764"/>
          </a:xfrm>
          <a:solidFill>
            <a:schemeClr val="tx2">
              <a:lumMod val="50000"/>
              <a:alpha val="86000"/>
            </a:schemeClr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This KPI shows the Average Hourly Rate for the Research Scientist</a:t>
            </a:r>
            <a:r>
              <a:rPr lang="en-IN" sz="3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600" dirty="0"/>
              <a:t>◊ Observation ◊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</a:rPr>
              <a:t>●  </a:t>
            </a:r>
            <a:r>
              <a:rPr lang="en-IN" sz="1800" b="1" dirty="0">
                <a:solidFill>
                  <a:schemeClr val="bg1">
                    <a:lumMod val="85000"/>
                  </a:schemeClr>
                </a:solidFill>
              </a:rPr>
              <a:t>The Average Hourly Rate of the Research Scientist i:e(115.6) is comparatively High as Compared to the Other Job Roles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600" dirty="0"/>
              <a:t>◊ Suggestion ◊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solidFill>
                  <a:schemeClr val="bg1">
                    <a:lumMod val="85000"/>
                  </a:schemeClr>
                </a:solidFill>
              </a:rPr>
              <a:t>●  Ensure that the Hourly Rate for Research Scientist is Competitive and Aligns with the  current Market Rate </a:t>
            </a:r>
            <a:endParaRPr lang="en-IN" sz="3600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1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B60-A6BB-2637-345E-8B675B40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624"/>
          </a:xfrm>
          <a:prstGeom prst="roundRect">
            <a:avLst/>
          </a:prstGeom>
          <a:solidFill>
            <a:schemeClr val="tx2">
              <a:lumMod val="50000"/>
              <a:alpha val="6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3rd KPI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C38E-858E-6E70-95A2-82AC2D12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34715"/>
          </a:xfrm>
          <a:solidFill>
            <a:schemeClr val="tx2">
              <a:lumMod val="50000"/>
              <a:alpha val="86000"/>
            </a:schemeClr>
          </a:solidFill>
          <a:ln>
            <a:solidFill>
              <a:srgbClr val="002060"/>
            </a:solidFill>
          </a:ln>
        </p:spPr>
        <p:txBody>
          <a:bodyPr>
            <a:normAutofit lnSpcReduction="10000"/>
          </a:bodyPr>
          <a:lstStyle/>
          <a:p>
            <a:r>
              <a:rPr lang="en-IN" b="1" dirty="0"/>
              <a:t>This Kpi shows the Attrition Rate of Male and Female Employees Compared to their Monthly Incomes.</a:t>
            </a:r>
          </a:p>
          <a:p>
            <a:pPr marL="0" indent="0">
              <a:buNone/>
            </a:pPr>
            <a:r>
              <a:rPr lang="en-IN" dirty="0"/>
              <a:t>◊ Observation ◊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sz="2000" dirty="0"/>
              <a:t> </a:t>
            </a:r>
            <a:r>
              <a:rPr lang="en-IN" sz="2200" b="1" dirty="0">
                <a:solidFill>
                  <a:schemeClr val="bg1">
                    <a:lumMod val="75000"/>
                  </a:schemeClr>
                </a:solidFill>
              </a:rPr>
              <a:t>The Attrition Rate for Female Employees(50.36%) is Higher Despite having a Higher Salary compared to the Male Employees(50.06%) .</a:t>
            </a:r>
          </a:p>
          <a:p>
            <a:pPr marL="0" indent="0">
              <a:buNone/>
            </a:pPr>
            <a:r>
              <a:rPr lang="en-IN" dirty="0"/>
              <a:t>◊ Solution ◊</a:t>
            </a:r>
          </a:p>
          <a:p>
            <a:pPr marL="0" indent="0">
              <a:buNone/>
            </a:pPr>
            <a:r>
              <a:rPr lang="en-IN" sz="1800" b="1" dirty="0"/>
              <a:t>●  </a:t>
            </a:r>
            <a:r>
              <a:rPr lang="en-IN" sz="1800" b="1" dirty="0">
                <a:solidFill>
                  <a:schemeClr val="bg1">
                    <a:lumMod val="75000"/>
                  </a:schemeClr>
                </a:solidFill>
              </a:rPr>
              <a:t>Ensure that the Female Employees have Equal access to Training and Career  Development Opportunity 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DA05614-7EFB-00F0-2B24-EE4A131CBF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7" y="1825625"/>
            <a:ext cx="4578132" cy="4351338"/>
          </a:xfrm>
        </p:spPr>
      </p:pic>
    </p:spTree>
    <p:extLst>
      <p:ext uri="{BB962C8B-B14F-4D97-AF65-F5344CB8AC3E}">
        <p14:creationId xmlns:p14="http://schemas.microsoft.com/office/powerpoint/2010/main" val="40254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B60-A6BB-2637-345E-8B675B40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624"/>
          </a:xfrm>
          <a:prstGeom prst="roundRect">
            <a:avLst/>
          </a:prstGeom>
          <a:solidFill>
            <a:schemeClr val="tx2">
              <a:lumMod val="50000"/>
              <a:alpha val="6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4</a:t>
            </a:r>
            <a:r>
              <a:rPr lang="en-IN" sz="6000" b="1" baseline="30000" dirty="0"/>
              <a:t>th</a:t>
            </a:r>
            <a:r>
              <a:rPr lang="en-IN" sz="6000" b="1" dirty="0"/>
              <a:t> KPI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C38E-858E-6E70-95A2-82AC2D12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931225"/>
          </a:xfrm>
          <a:solidFill>
            <a:schemeClr val="tx2">
              <a:lumMod val="50000"/>
              <a:alpha val="86000"/>
            </a:schemeClr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This Kpi shows the Average Working Years for all the Departments 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◊ Observation ◊</a:t>
            </a:r>
          </a:p>
          <a:p>
            <a:pPr marL="0" indent="0">
              <a:buNone/>
            </a:pPr>
            <a:r>
              <a:rPr lang="en-IN" sz="1800" dirty="0"/>
              <a:t>●  </a:t>
            </a:r>
            <a:r>
              <a:rPr lang="en-IN" sz="2400" b="1" dirty="0">
                <a:solidFill>
                  <a:schemeClr val="bg1">
                    <a:lumMod val="75000"/>
                  </a:schemeClr>
                </a:solidFill>
              </a:rPr>
              <a:t>R&amp;D has the Lowest Working Years (20.30) compared to the other Departments </a:t>
            </a:r>
            <a:r>
              <a:rPr lang="en-IN" sz="18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/>
              <a:t>◊ Suggestion ◊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●   </a:t>
            </a:r>
            <a:r>
              <a:rPr lang="en-IN" sz="2400" b="1" dirty="0">
                <a:solidFill>
                  <a:schemeClr val="bg1">
                    <a:lumMod val="75000"/>
                  </a:schemeClr>
                </a:solidFill>
              </a:rPr>
              <a:t>Implement Recognition and Reward Programs to Appreciate Long – Term Working Employees 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566554-3745-75E3-BE7E-2F702C996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9" y="2731177"/>
            <a:ext cx="5785131" cy="2949432"/>
          </a:xfrm>
        </p:spPr>
      </p:pic>
    </p:spTree>
    <p:extLst>
      <p:ext uri="{BB962C8B-B14F-4D97-AF65-F5344CB8AC3E}">
        <p14:creationId xmlns:p14="http://schemas.microsoft.com/office/powerpoint/2010/main" val="28277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B60-A6BB-2637-345E-8B675B40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624"/>
          </a:xfrm>
          <a:prstGeom prst="roundRect">
            <a:avLst/>
          </a:prstGeom>
          <a:solidFill>
            <a:schemeClr val="tx2">
              <a:lumMod val="50000"/>
              <a:alpha val="6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5</a:t>
            </a:r>
            <a:r>
              <a:rPr lang="en-IN" sz="6000" b="1" baseline="30000" dirty="0"/>
              <a:t>th</a:t>
            </a:r>
            <a:r>
              <a:rPr lang="en-IN" sz="6000" b="1" dirty="0"/>
              <a:t> KPI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C38E-858E-6E70-95A2-82AC2D12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90764"/>
          </a:xfrm>
          <a:solidFill>
            <a:schemeClr val="tx2">
              <a:lumMod val="50000"/>
              <a:alpha val="86000"/>
            </a:schemeClr>
          </a:solidFill>
          <a:ln>
            <a:solidFill>
              <a:srgbClr val="00206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/>
              <a:t>This Kpi shows Employee’s Review on Work Life Balance in  accordance to the Job Roles .</a:t>
            </a:r>
          </a:p>
          <a:p>
            <a:pPr marL="0" indent="0">
              <a:buNone/>
            </a:pPr>
            <a:r>
              <a:rPr lang="en-IN" dirty="0"/>
              <a:t>◊ Observation ◊</a:t>
            </a:r>
          </a:p>
          <a:p>
            <a:pPr marL="0" indent="0">
              <a:buNone/>
            </a:pPr>
            <a:r>
              <a:rPr lang="en-IN" sz="1800" dirty="0"/>
              <a:t>● </a:t>
            </a:r>
            <a:r>
              <a:rPr lang="en-IN" sz="2400" b="1" dirty="0">
                <a:solidFill>
                  <a:schemeClr val="bg1">
                    <a:lumMod val="75000"/>
                  </a:schemeClr>
                </a:solidFill>
              </a:rPr>
              <a:t>Role which received the Highest Number 1 rating(Most Satisfaction) – Sales Executive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1">
                    <a:lumMod val="75000"/>
                  </a:schemeClr>
                </a:solidFill>
              </a:rPr>
              <a:t>● Role which received the Highest Number 5 rating(Least Satisfaction) – Research Scientist and Sales Representative</a:t>
            </a:r>
            <a:r>
              <a:rPr lang="en-IN" sz="36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/>
              <a:t>◊ Solution◊</a:t>
            </a:r>
          </a:p>
          <a:p>
            <a:pPr marL="0" indent="0">
              <a:buNone/>
            </a:pPr>
            <a:r>
              <a:rPr lang="en-IN" sz="1800" dirty="0"/>
              <a:t>● </a:t>
            </a:r>
            <a:r>
              <a:rPr lang="en-IN" sz="1900" b="1" dirty="0">
                <a:solidFill>
                  <a:schemeClr val="bg1">
                    <a:lumMod val="75000"/>
                  </a:schemeClr>
                </a:solidFill>
              </a:rPr>
              <a:t>Ensure that the Employees are Fairly Compensated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bg1">
                    <a:lumMod val="75000"/>
                  </a:schemeClr>
                </a:solidFill>
              </a:rPr>
              <a:t>And have Great Career growth opportunities </a:t>
            </a:r>
            <a:r>
              <a:rPr lang="en-IN" sz="15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DC1A0-1B1C-DFE9-0AF7-268768198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4243598" cy="4667249"/>
          </a:xfrm>
        </p:spPr>
      </p:pic>
    </p:spTree>
    <p:extLst>
      <p:ext uri="{BB962C8B-B14F-4D97-AF65-F5344CB8AC3E}">
        <p14:creationId xmlns:p14="http://schemas.microsoft.com/office/powerpoint/2010/main" val="30938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9000">
              <a:schemeClr val="bg1">
                <a:lumMod val="6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B60-A6BB-2637-345E-8B675B40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624"/>
          </a:xfrm>
          <a:prstGeom prst="roundRect">
            <a:avLst/>
          </a:prstGeom>
          <a:solidFill>
            <a:schemeClr val="tx2">
              <a:lumMod val="50000"/>
              <a:alpha val="6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6</a:t>
            </a:r>
            <a:r>
              <a:rPr lang="en-IN" sz="6000" b="1" baseline="30000" dirty="0"/>
              <a:t>th</a:t>
            </a:r>
            <a:r>
              <a:rPr lang="en-IN" sz="6000" b="1" dirty="0"/>
              <a:t> KPI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C38E-858E-6E70-95A2-82AC2D12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50000"/>
              <a:alpha val="86000"/>
            </a:schemeClr>
          </a:solidFill>
          <a:ln>
            <a:solidFill>
              <a:srgbClr val="00206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dirty="0"/>
              <a:t>This Kpi shows the Attrition Rate of Employees and the Years since the Last Promotion .</a:t>
            </a:r>
          </a:p>
          <a:p>
            <a:pPr marL="0" indent="0">
              <a:buNone/>
            </a:pPr>
            <a:r>
              <a:rPr lang="en-IN" dirty="0"/>
              <a:t>◊ Observation ◊</a:t>
            </a:r>
          </a:p>
          <a:p>
            <a:pPr marL="0" indent="0">
              <a:buNone/>
            </a:pPr>
            <a:r>
              <a:rPr lang="en-IN" sz="2100" dirty="0"/>
              <a:t>●</a:t>
            </a:r>
            <a:r>
              <a:rPr lang="en-IN" dirty="0"/>
              <a:t> 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R&amp;D Department has the Highest Attrition Rate followed by the Software Department .</a:t>
            </a:r>
          </a:p>
          <a:p>
            <a:pPr marL="0" indent="0">
              <a:buNone/>
            </a:pPr>
            <a:r>
              <a:rPr lang="en-IN" dirty="0"/>
              <a:t>◊ Solution ◊</a:t>
            </a:r>
          </a:p>
          <a:p>
            <a:pPr marL="0" indent="0">
              <a:buNone/>
            </a:pPr>
            <a:r>
              <a:rPr lang="en-IN" sz="1800" dirty="0"/>
              <a:t>●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Assess the effectiveness of leadership within the R&amp;D department. </a:t>
            </a:r>
          </a:p>
          <a:p>
            <a:pPr marL="0" indent="0">
              <a:buNone/>
            </a:pPr>
            <a:r>
              <a:rPr lang="en-IN" sz="1900" dirty="0"/>
              <a:t>●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Analyze feedback on management styles and communication from employees.</a:t>
            </a: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577D08-F21D-2A8E-91BE-06247E839D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3" y="2244754"/>
            <a:ext cx="5688027" cy="4248119"/>
          </a:xfrm>
        </p:spPr>
      </p:pic>
    </p:spTree>
    <p:extLst>
      <p:ext uri="{BB962C8B-B14F-4D97-AF65-F5344CB8AC3E}">
        <p14:creationId xmlns:p14="http://schemas.microsoft.com/office/powerpoint/2010/main" val="12738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478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Aparajita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2nd KPI</vt:lpstr>
      <vt:lpstr>3rd KPI</vt:lpstr>
      <vt:lpstr>4th KPI</vt:lpstr>
      <vt:lpstr>5th KPI</vt:lpstr>
      <vt:lpstr>6th KPI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Shaikh</dc:creator>
  <cp:lastModifiedBy>Samadhan Adabal</cp:lastModifiedBy>
  <cp:revision>2</cp:revision>
  <dcterms:created xsi:type="dcterms:W3CDTF">2023-12-16T13:25:29Z</dcterms:created>
  <dcterms:modified xsi:type="dcterms:W3CDTF">2023-12-17T10:01:45Z</dcterms:modified>
</cp:coreProperties>
</file>