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8" r:id="rId2"/>
    <p:sldId id="256" r:id="rId3"/>
    <p:sldId id="263" r:id="rId4"/>
    <p:sldId id="267" r:id="rId5"/>
    <p:sldId id="266" r:id="rId6"/>
    <p:sldId id="268" r:id="rId7"/>
    <p:sldId id="264" r:id="rId8"/>
    <p:sldId id="275" r:id="rId9"/>
    <p:sldId id="271" r:id="rId10"/>
    <p:sldId id="273" r:id="rId11"/>
    <p:sldId id="272" r:id="rId12"/>
    <p:sldId id="283" r:id="rId13"/>
    <p:sldId id="286" r:id="rId14"/>
    <p:sldId id="277" r:id="rId15"/>
    <p:sldId id="281" r:id="rId16"/>
    <p:sldId id="276" r:id="rId17"/>
    <p:sldId id="279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B6F92"/>
    <a:srgbClr val="FF8FAB"/>
    <a:srgbClr val="FFE5EC"/>
    <a:srgbClr val="FDDEE5"/>
    <a:srgbClr val="FFB3C6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3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ba\OneDrive\Desktop\advance%20Excel\project%20dashboard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ba\OneDrive\Desktop\advance%20Excel\project%20dashboard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ba\OneDrive\Desktop\advance%20Excel\project%20dashboard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ba\OneDrive\Desktop\advance%20Excel\project%20dashboard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ba\OneDrive\Desktop\advance%20Excel\project%20dashboard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ba\OneDrive\Desktop\advance%20Excel\project%20dashboard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ba\OneDrive\Desktop\advance%20Excel\project%20dashboard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/>
              <a:t>Weekday</a:t>
            </a:r>
            <a:r>
              <a:rPr lang="en-IN" sz="1200" b="1" baseline="0"/>
              <a:t> vs Weekend Payment</a:t>
            </a:r>
            <a:endParaRPr lang="en-IN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7399370880166699E-2"/>
          <c:y val="9.0724403251246491E-2"/>
          <c:w val="0.72990422952856071"/>
          <c:h val="0.80930286606736146"/>
        </c:manualLayout>
      </c:layout>
      <c:pie3DChart>
        <c:varyColors val="1"/>
        <c:ser>
          <c:idx val="0"/>
          <c:order val="0"/>
          <c:explosion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D99-4C84-97D4-D23C475561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D99-4C84-97D4-D23C47556161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'olist_orders_dataset(1)'!$K$3:$L$3</c:f>
              <c:strCache>
                <c:ptCount val="2"/>
                <c:pt idx="0">
                  <c:v>Total weekday payment</c:v>
                </c:pt>
                <c:pt idx="1">
                  <c:v>Total weekend payment</c:v>
                </c:pt>
              </c:strCache>
            </c:strRef>
          </c:cat>
          <c:val>
            <c:numRef>
              <c:f>'olist_orders_dataset(1)'!$K$4:$L$4</c:f>
              <c:numCache>
                <c:formatCode>_ [$₹-4009]\ * #,##0_ ;_ [$₹-4009]\ * \-#,##0_ ;_ [$₹-4009]\ * "-"??_ ;_ @_ </c:formatCode>
                <c:ptCount val="2"/>
                <c:pt idx="0">
                  <c:v>11871382.499999259</c:v>
                </c:pt>
                <c:pt idx="1">
                  <c:v>3470932.5399999581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99-4C84-97D4-D23C47556161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19349850376974"/>
          <c:y val="0.48536253439615562"/>
          <c:w val="0.19488293461724929"/>
          <c:h val="0.2137606531943207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25400" cap="flat" cmpd="sng" algn="ctr">
      <a:solidFill>
        <a:schemeClr val="tx1"/>
      </a:solidFill>
      <a:round/>
    </a:ln>
    <a:effectLst>
      <a:outerShdw blurRad="50800" dist="38100" algn="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dashboard.xlsm]olist_order_reviews_dataset (5)!PivotTable5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 between shipping days Vs Review Scores</a:t>
            </a:r>
          </a:p>
        </c:rich>
      </c:tx>
      <c:layout>
        <c:manualLayout>
          <c:xMode val="edge"/>
          <c:yMode val="edge"/>
          <c:x val="0.14953507631318022"/>
          <c:y val="1.92498218121202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'olist_order_reviews_dataset (5)'!$E$2</c:f>
              <c:strCache>
                <c:ptCount val="1"/>
                <c:pt idx="0">
                  <c:v>Total Count of shipping 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'olist_order_reviews_dataset (5)'!$E$3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'olist_order_reviews_dataset (5)'!$E$3</c:f>
              <c:numCache>
                <c:formatCode>General</c:formatCode>
                <c:ptCount val="1"/>
                <c:pt idx="0">
                  <c:v>99441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2E-46EC-A3C0-12AE9201F62A}"/>
            </c:ext>
          </c:extLst>
        </c:ser>
        <c:ser>
          <c:idx val="1"/>
          <c:order val="1"/>
          <c:tx>
            <c:strRef>
              <c:f>'olist_order_reviews_dataset (5)'!$F$2</c:f>
              <c:strCache>
                <c:ptCount val="1"/>
                <c:pt idx="0">
                  <c:v>Total Count of review_score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'olist_order_reviews_dataset (5)'!$E$3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'olist_order_reviews_dataset (5)'!$F$3</c:f>
              <c:numCache>
                <c:formatCode>General</c:formatCode>
                <c:ptCount val="1"/>
                <c:pt idx="0">
                  <c:v>99224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2E-46EC-A3C0-12AE9201F6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55380175"/>
        <c:axId val="1021501375"/>
        <c:axId val="0"/>
      </c:bar3DChart>
      <c:catAx>
        <c:axId val="14553801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1501375"/>
        <c:crosses val="autoZero"/>
        <c:auto val="1"/>
        <c:lblAlgn val="ctr"/>
        <c:lblOffset val="100"/>
        <c:noMultiLvlLbl val="0"/>
      </c:catAx>
      <c:valAx>
        <c:axId val="1021501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380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38489493547038"/>
          <c:y val="0.76190378376615964"/>
          <c:w val="0.28938938831556138"/>
          <c:h val="0.229815620873477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</a:schemeClr>
    </a:solidFill>
    <a:ln w="31750" cap="flat" cmpd="sng" algn="ctr">
      <a:solidFill>
        <a:schemeClr val="tx1"/>
      </a:solidFill>
      <a:round/>
    </a:ln>
    <a:effectLst/>
  </c:spPr>
  <c:txPr>
    <a:bodyPr/>
    <a:lstStyle/>
    <a:p>
      <a:pPr>
        <a:defRPr lang="en-US" sz="9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b="1" dirty="0">
                <a:solidFill>
                  <a:schemeClr val="tx1"/>
                </a:solidFill>
              </a:rPr>
              <a:t>Average</a:t>
            </a:r>
            <a:r>
              <a:rPr lang="en-IN" sz="1100" b="1" baseline="0" dirty="0">
                <a:solidFill>
                  <a:schemeClr val="tx1"/>
                </a:solidFill>
              </a:rPr>
              <a:t> PRODUCT </a:t>
            </a:r>
            <a:r>
              <a:rPr lang="en-IN" sz="1100" b="1" dirty="0">
                <a:solidFill>
                  <a:schemeClr val="tx1"/>
                </a:solidFill>
              </a:rPr>
              <a:t>price &amp;Quantity from </a:t>
            </a:r>
            <a:r>
              <a:rPr lang="en-IN" sz="1100" b="1" dirty="0" err="1">
                <a:solidFill>
                  <a:schemeClr val="tx1"/>
                </a:solidFill>
              </a:rPr>
              <a:t>sao-paulo</a:t>
            </a:r>
            <a:r>
              <a:rPr lang="en-IN" sz="1100" b="1" dirty="0">
                <a:solidFill>
                  <a:schemeClr val="tx1"/>
                </a:solidFill>
              </a:rPr>
              <a:t> city</a:t>
            </a:r>
          </a:p>
        </c:rich>
      </c:tx>
      <c:layout>
        <c:manualLayout>
          <c:xMode val="edge"/>
          <c:yMode val="edge"/>
          <c:x val="7.262218384411985E-2"/>
          <c:y val="1.68690958164642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149573945783743"/>
          <c:y val="0.1193258086555435"/>
          <c:w val="0.54783486439195106"/>
          <c:h val="0.77432489666706861"/>
        </c:manualLayout>
      </c:layout>
      <c:doughnutChart>
        <c:varyColors val="1"/>
        <c:ser>
          <c:idx val="0"/>
          <c:order val="0"/>
          <c:spPr>
            <a:ln w="31750" cap="flat" cmpd="sng">
              <a:solidFill>
                <a:schemeClr val="tx1"/>
              </a:solidFill>
              <a:prstDash val="dash"/>
              <a:round/>
            </a:ln>
          </c:spPr>
          <c:dPt>
            <c:idx val="0"/>
            <c:bubble3D val="0"/>
            <c:explosion val="5"/>
            <c:spPr>
              <a:solidFill>
                <a:schemeClr val="accent1"/>
              </a:solidFill>
              <a:ln w="31750" cap="flat" cmpd="sng">
                <a:solidFill>
                  <a:schemeClr val="tx1"/>
                </a:solidFill>
                <a:prstDash val="dash"/>
                <a:round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3C7-425A-B055-8DA705520D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0" cap="flat" cmpd="sng">
                <a:solidFill>
                  <a:schemeClr val="tx1"/>
                </a:solidFill>
                <a:prstDash val="dash"/>
                <a:round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3C7-425A-B055-8DA705520D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'olist_sellers_dataset(4)'!$G$3098:$H$3098</c:f>
              <c:strCache>
                <c:ptCount val="2"/>
                <c:pt idx="0">
                  <c:v>Average of price</c:v>
                </c:pt>
                <c:pt idx="1">
                  <c:v>Average of Quantity</c:v>
                </c:pt>
              </c:strCache>
            </c:strRef>
          </c:cat>
          <c:val>
            <c:numRef>
              <c:f>'olist_sellers_dataset(4)'!$G$3099:$H$3099</c:f>
              <c:numCache>
                <c:formatCode>0%</c:formatCode>
                <c:ptCount val="2"/>
                <c:pt idx="0">
                  <c:v>0.25</c:v>
                </c:pt>
                <c:pt idx="1">
                  <c:v>1.71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C7-425A-B055-8DA705520D4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175481189851269"/>
          <c:y val="0.87891110165886854"/>
          <c:w val="0.55570545567684348"/>
          <c:h val="9.44389991308046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  <a:alpha val="98000"/>
      </a:schemeClr>
    </a:solidFill>
    <a:ln w="25400" cap="flat" cmpd="sng" algn="ctr">
      <a:solidFill>
        <a:schemeClr val="tx1"/>
      </a:solidFill>
      <a:round/>
    </a:ln>
    <a:effectLst>
      <a:outerShdw blurRad="50800" dist="38100" algn="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b="1" dirty="0">
                <a:solidFill>
                  <a:schemeClr val="tx1"/>
                </a:solidFill>
              </a:rPr>
              <a:t>Average price &amp;payment from </a:t>
            </a:r>
            <a:r>
              <a:rPr lang="en-IN" sz="1000" b="1" dirty="0" err="1">
                <a:solidFill>
                  <a:schemeClr val="tx1"/>
                </a:solidFill>
              </a:rPr>
              <a:t>sao-paulo</a:t>
            </a:r>
            <a:r>
              <a:rPr lang="en-IN" sz="1000" b="1" dirty="0">
                <a:solidFill>
                  <a:schemeClr val="tx1"/>
                </a:solidFill>
              </a:rPr>
              <a:t> city</a:t>
            </a:r>
          </a:p>
        </c:rich>
      </c:tx>
      <c:layout>
        <c:manualLayout>
          <c:xMode val="edge"/>
          <c:yMode val="edge"/>
          <c:x val="0.12337243182229296"/>
          <c:y val="3.980825195836101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149573945783743"/>
          <c:y val="0.1193258086555435"/>
          <c:w val="0.54783486439195106"/>
          <c:h val="0.77432489666706861"/>
        </c:manualLayout>
      </c:layout>
      <c:doughnutChart>
        <c:varyColors val="1"/>
        <c:ser>
          <c:idx val="0"/>
          <c:order val="0"/>
          <c:spPr>
            <a:ln w="31750" cap="flat" cmpd="sng">
              <a:solidFill>
                <a:schemeClr val="tx1"/>
              </a:solidFill>
              <a:prstDash val="dash"/>
              <a:round/>
            </a:ln>
          </c:spPr>
          <c:dPt>
            <c:idx val="0"/>
            <c:bubble3D val="0"/>
            <c:explosion val="5"/>
            <c:spPr>
              <a:solidFill>
                <a:schemeClr val="accent1"/>
              </a:solidFill>
              <a:ln w="31750" cap="flat" cmpd="sng">
                <a:solidFill>
                  <a:schemeClr val="tx1"/>
                </a:solidFill>
                <a:prstDash val="dash"/>
                <a:round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0F7-49F5-95FA-0BA2B25357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0" cap="flat" cmpd="sng">
                <a:solidFill>
                  <a:schemeClr val="tx1"/>
                </a:solidFill>
                <a:prstDash val="dash"/>
                <a:round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0F7-49F5-95FA-0BA2B25357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'olist_sellers_dataset(4)'!$G$3098:$H$3098</c:f>
              <c:strCache>
                <c:ptCount val="2"/>
                <c:pt idx="0">
                  <c:v>Average of price</c:v>
                </c:pt>
                <c:pt idx="1">
                  <c:v>Average of payment</c:v>
                </c:pt>
              </c:strCache>
            </c:strRef>
          </c:cat>
          <c:val>
            <c:numRef>
              <c:f>'olist_sellers_dataset(4)'!$G$3099:$H$3099</c:f>
              <c:numCache>
                <c:formatCode>0%</c:formatCode>
                <c:ptCount val="2"/>
                <c:pt idx="0">
                  <c:v>0.25</c:v>
                </c:pt>
                <c:pt idx="1">
                  <c:v>1.71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F7-49F5-95FA-0BA2B25357A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175478589960846"/>
          <c:y val="0.90360165227248357"/>
          <c:w val="0.61452472145356973"/>
          <c:h val="6.19588650318266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  <a:alpha val="98000"/>
      </a:schemeClr>
    </a:solidFill>
    <a:ln w="25400" cap="flat" cmpd="sng" algn="ctr">
      <a:solidFill>
        <a:schemeClr val="tx1"/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top-10  order delivered Days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937784252926995E-2"/>
          <c:y val="0.10566666666666667"/>
          <c:w val="0.91663799176654959"/>
          <c:h val="0.7756503634161116"/>
        </c:manualLayout>
      </c:layout>
      <c:scatterChart>
        <c:scatterStyle val="lineMarker"/>
        <c:varyColors val="0"/>
        <c:ser>
          <c:idx val="0"/>
          <c:order val="0"/>
          <c:tx>
            <c:strRef>
              <c:f>' Average order delivery days(3)'!$D$1</c:f>
              <c:strCache>
                <c:ptCount val="1"/>
                <c:pt idx="0">
                  <c:v> Days (order delivered) top-10 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yVal>
            <c:numRef>
              <c:f>' Average order delivery days(3)'!$D$2:$D$2165</c:f>
              <c:numCache>
                <c:formatCode>0</c:formatCode>
                <c:ptCount val="21"/>
                <c:pt idx="0">
                  <c:v>8.1038078703713836</c:v>
                </c:pt>
                <c:pt idx="1">
                  <c:v>56.026481481480005</c:v>
                </c:pt>
                <c:pt idx="2">
                  <c:v>54.828194444446126</c:v>
                </c:pt>
                <c:pt idx="3">
                  <c:v>81.334722222221899</c:v>
                </c:pt>
                <c:pt idx="4">
                  <c:v>59.040023148147156</c:v>
                </c:pt>
                <c:pt idx="5">
                  <c:v>49.929328703707142</c:v>
                </c:pt>
                <c:pt idx="6">
                  <c:v>75.683402777780429</c:v>
                </c:pt>
                <c:pt idx="7">
                  <c:v>57.70732638888876</c:v>
                </c:pt>
                <c:pt idx="8">
                  <c:v>54.312962962962047</c:v>
                </c:pt>
                <c:pt idx="9">
                  <c:v>46.76924768518802</c:v>
                </c:pt>
                <c:pt idx="10">
                  <c:v>54.932372685179871</c:v>
                </c:pt>
                <c:pt idx="11">
                  <c:v>59.427557870374585</c:v>
                </c:pt>
                <c:pt idx="12">
                  <c:v>48.730625000003783</c:v>
                </c:pt>
                <c:pt idx="13">
                  <c:v>66.224745370374876</c:v>
                </c:pt>
                <c:pt idx="14">
                  <c:v>74.979988425926422</c:v>
                </c:pt>
                <c:pt idx="15">
                  <c:v>51.902604166672972</c:v>
                </c:pt>
                <c:pt idx="16">
                  <c:v>110.35791666666773</c:v>
                </c:pt>
                <c:pt idx="17">
                  <c:v>59.931701388886722</c:v>
                </c:pt>
                <c:pt idx="18">
                  <c:v>53.201944444444962</c:v>
                </c:pt>
                <c:pt idx="19">
                  <c:v>49.456030092595029</c:v>
                </c:pt>
                <c:pt idx="20">
                  <c:v>47.515289351853426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D4-42E3-80AF-BE8E157BC88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29055839"/>
        <c:axId val="941205311"/>
      </c:scatterChart>
      <c:valAx>
        <c:axId val="529055839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average delivery</a:t>
                </a:r>
                <a:r>
                  <a:rPr lang="en-IN" b="1" baseline="0">
                    <a:solidFill>
                      <a:schemeClr val="tx1"/>
                    </a:solidFill>
                  </a:rPr>
                  <a:t> days 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205311"/>
        <c:crosses val="autoZero"/>
        <c:crossBetween val="midCat"/>
      </c:valAx>
      <c:valAx>
        <c:axId val="941205311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" sourceLinked="1"/>
        <c:majorTickMark val="in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0558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</a:schemeClr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/>
              <a:t>Weekday</a:t>
            </a:r>
            <a:r>
              <a:rPr lang="en-IN" sz="1200" b="1" baseline="0"/>
              <a:t> vs Weekend Payment</a:t>
            </a:r>
            <a:endParaRPr lang="en-IN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7399370880166699E-2"/>
          <c:y val="9.0724403251246491E-2"/>
          <c:w val="0.72990422952856071"/>
          <c:h val="0.80930286606736146"/>
        </c:manualLayout>
      </c:layout>
      <c:pie3DChart>
        <c:varyColors val="1"/>
        <c:ser>
          <c:idx val="0"/>
          <c:order val="0"/>
          <c:explosion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CCC-4C7B-97CF-C092DEAF89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CCC-4C7B-97CF-C092DEAF89A8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'olist_orders_dataset(1)'!$K$3:$L$3</c:f>
              <c:strCache>
                <c:ptCount val="2"/>
                <c:pt idx="0">
                  <c:v>Total weekday payment</c:v>
                </c:pt>
                <c:pt idx="1">
                  <c:v>Total weekend payment</c:v>
                </c:pt>
              </c:strCache>
            </c:strRef>
          </c:cat>
          <c:val>
            <c:numRef>
              <c:f>'olist_orders_dataset(1)'!$K$4:$L$4</c:f>
              <c:numCache>
                <c:formatCode>_ [$₹-4009]\ * #,##0_ ;_ [$₹-4009]\ * \-#,##0_ ;_ [$₹-4009]\ * "-"??_ ;_ @_ </c:formatCode>
                <c:ptCount val="2"/>
                <c:pt idx="0">
                  <c:v>11871382.499999259</c:v>
                </c:pt>
                <c:pt idx="1">
                  <c:v>3470932.5399999581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CC-4C7B-97CF-C092DEAF89A8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932930258717652"/>
          <c:y val="0.74583270841144855"/>
          <c:w val="0.28255381429594029"/>
          <c:h val="0.1339295088113985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254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dashboard.xlsm]olist_order_reviews_dataset (5)!PivotTable5</c:name>
    <c:fmtId val="37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 between shipping days Vs Review Scores</a:t>
            </a:r>
          </a:p>
        </c:rich>
      </c:tx>
      <c:layout>
        <c:manualLayout>
          <c:xMode val="edge"/>
          <c:yMode val="edge"/>
          <c:x val="2.4458701921519069E-2"/>
          <c:y val="1.0087926509186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'olist_order_reviews_dataset (5)'!$E$2</c:f>
              <c:strCache>
                <c:ptCount val="1"/>
                <c:pt idx="0">
                  <c:v>Total Count of shipping 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'olist_order_reviews_dataset (5)'!$E$3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'olist_order_reviews_dataset (5)'!$E$3</c:f>
              <c:numCache>
                <c:formatCode>General</c:formatCode>
                <c:ptCount val="1"/>
                <c:pt idx="0">
                  <c:v>99441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A3-4FAD-8093-EA59186215D7}"/>
            </c:ext>
          </c:extLst>
        </c:ser>
        <c:ser>
          <c:idx val="1"/>
          <c:order val="1"/>
          <c:tx>
            <c:strRef>
              <c:f>'olist_order_reviews_dataset (5)'!$F$2</c:f>
              <c:strCache>
                <c:ptCount val="1"/>
                <c:pt idx="0">
                  <c:v>Total Count of review_score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'olist_order_reviews_dataset (5)'!$E$3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'olist_order_reviews_dataset (5)'!$F$3</c:f>
              <c:numCache>
                <c:formatCode>General</c:formatCode>
                <c:ptCount val="1"/>
                <c:pt idx="0">
                  <c:v>99224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A3-4FAD-8093-EA5918621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55380175"/>
        <c:axId val="1021501375"/>
        <c:axId val="0"/>
      </c:bar3DChart>
      <c:catAx>
        <c:axId val="14553801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1501375"/>
        <c:crosses val="autoZero"/>
        <c:auto val="1"/>
        <c:lblAlgn val="ctr"/>
        <c:lblOffset val="100"/>
        <c:noMultiLvlLbl val="0"/>
      </c:catAx>
      <c:valAx>
        <c:axId val="1021501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380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38489493547038"/>
          <c:y val="0.76190378376615964"/>
          <c:w val="0.28938938831556138"/>
          <c:h val="0.229815620873477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</a:schemeClr>
    </a:solidFill>
    <a:ln w="31750" cap="flat" cmpd="sng" algn="ctr">
      <a:solidFill>
        <a:schemeClr val="tx1"/>
      </a:solidFill>
      <a:round/>
    </a:ln>
    <a:effectLst/>
  </c:spPr>
  <c:txPr>
    <a:bodyPr/>
    <a:lstStyle/>
    <a:p>
      <a:pPr>
        <a:defRPr lang="en-US" sz="9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52E-D0F8-47BA-BF5D-3457D0CA737D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FC0-C112-40D7-B377-C678A677F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815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52E-D0F8-47BA-BF5D-3457D0CA737D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FC0-C112-40D7-B377-C678A677F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64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52E-D0F8-47BA-BF5D-3457D0CA737D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FC0-C112-40D7-B377-C678A677F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37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52E-D0F8-47BA-BF5D-3457D0CA737D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FC0-C112-40D7-B377-C678A677F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246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52E-D0F8-47BA-BF5D-3457D0CA737D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FC0-C112-40D7-B377-C678A677F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15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52E-D0F8-47BA-BF5D-3457D0CA737D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FC0-C112-40D7-B377-C678A677F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61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52E-D0F8-47BA-BF5D-3457D0CA737D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FC0-C112-40D7-B377-C678A677F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64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52E-D0F8-47BA-BF5D-3457D0CA737D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FC0-C112-40D7-B377-C678A677F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4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52E-D0F8-47BA-BF5D-3457D0CA737D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FC0-C112-40D7-B377-C678A677F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809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52E-D0F8-47BA-BF5D-3457D0CA737D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FC0-C112-40D7-B377-C678A677F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98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52E-D0F8-47BA-BF5D-3457D0CA737D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FC0-C112-40D7-B377-C678A677F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601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C552E-D0F8-47BA-BF5D-3457D0CA737D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4FC0-C112-40D7-B377-C678A677F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7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-load.com/excel-2016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excelligent.fi/power-bi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550nmr.com/2017/12/mysql-engines-myisam-vs-innodb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550nmr.com/2017/12/mysql-engines-myisam-vs-innodb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drizzle.com/how-to-easily-generate-charts-and-excel-files-with-phpexce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5.xml"/><Relationship Id="rId7" Type="http://schemas.openxmlformats.org/officeDocument/2006/relationships/image" Target="../media/image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nofaq.org/posts/2021/03/things-to-keep-in-mind-when-converting-customers-as-an-e-commerce-store/" TargetMode="External"/><Relationship Id="rId5" Type="http://schemas.openxmlformats.org/officeDocument/2006/relationships/image" Target="../media/image9.png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tim.com/playlist/tableau-explained?93997e09_page=2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creativecommons.org/licenses/by-nc-nd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EC79BE-96C5-2143-162B-80646515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" y="118636"/>
            <a:ext cx="11982615" cy="1018402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B9BB57-2D48-9BC4-468B-85B61BC3C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1F4F2-E434-6846-11D3-3C433978828F}"/>
              </a:ext>
            </a:extLst>
          </p:cNvPr>
          <p:cNvSpPr txBox="1"/>
          <p:nvPr/>
        </p:nvSpPr>
        <p:spPr>
          <a:xfrm>
            <a:off x="3449791" y="1137038"/>
            <a:ext cx="8652093" cy="422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b="1" dirty="0"/>
          </a:p>
          <a:p>
            <a:pPr lvl="1"/>
            <a:r>
              <a:rPr lang="en-US" sz="2800" b="1" dirty="0"/>
              <a:t>Project Team :- Group 6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Samadhan Adabal</a:t>
            </a:r>
            <a:endParaRPr lang="en-IN" sz="2800" b="1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Tanush Chilveri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Suraj Tayade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Pratik Girolkar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Ferdeen Shaikh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Kalpesh Bhosale </a:t>
            </a:r>
          </a:p>
        </p:txBody>
      </p:sp>
    </p:spTree>
    <p:extLst>
      <p:ext uri="{BB962C8B-B14F-4D97-AF65-F5344CB8AC3E}">
        <p14:creationId xmlns:p14="http://schemas.microsoft.com/office/powerpoint/2010/main" val="2294415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186690" y="66675"/>
            <a:ext cx="11649075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DC6CE-8F9A-910E-B28E-3B2C3C1A54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BAEE71-6609-5D35-1A51-F1C7C5E9EB68}"/>
              </a:ext>
            </a:extLst>
          </p:cNvPr>
          <p:cNvSpPr txBox="1"/>
          <p:nvPr/>
        </p:nvSpPr>
        <p:spPr>
          <a:xfrm>
            <a:off x="186690" y="933450"/>
            <a:ext cx="1188719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        Introduction: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Data Integration: Power BI enables you to connect to and integrate data from various sources,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including ​transactional databases, ​web analytics tools, and ​customer relationship management (CRM) systems.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combining all relevant data into a single data model, you can perform in-depth analysis and create meaningful visualizations.</a:t>
            </a:r>
          </a:p>
          <a:p>
            <a:endParaRPr lang="en-IN" dirty="0"/>
          </a:p>
        </p:txBody>
      </p:sp>
      <p:pic>
        <p:nvPicPr>
          <p:cNvPr id="2052" name="Picture 4" descr="10,223 Introduction Icons - Free in SVG, PNG, ICO - IconScout">
            <a:extLst>
              <a:ext uri="{FF2B5EF4-FFF2-40B4-BE49-F238E27FC236}">
                <a16:creationId xmlns:a16="http://schemas.microsoft.com/office/drawing/2014/main" id="{0B7E79A7-12C7-4916-E500-8405789C4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" y="1213021"/>
            <a:ext cx="642552" cy="68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75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186690" y="66675"/>
            <a:ext cx="11649075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 Using Power</a:t>
            </a:r>
            <a:r>
              <a:rPr lang="en-IN" sz="3200" b="1" cap="small" dirty="0">
                <a:solidFill>
                  <a:schemeClr val="dk1"/>
                </a:solidFill>
              </a:rPr>
              <a:t>-bi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8F42A-E7AE-6EBE-4E07-3EF5066A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4" y="932677"/>
            <a:ext cx="11483546" cy="5789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7446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186690" y="66675"/>
            <a:ext cx="11649075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9DAC7-203D-F26A-D7C5-8E2D1CBA8925}"/>
              </a:ext>
            </a:extLst>
          </p:cNvPr>
          <p:cNvSpPr txBox="1"/>
          <p:nvPr/>
        </p:nvSpPr>
        <p:spPr>
          <a:xfrm>
            <a:off x="571635" y="866775"/>
            <a:ext cx="11356754" cy="629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Observation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It is a E-commerce Analytics Dashboard Using Power-bi.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These are Three are Key Performance Indicator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    Total Profit In 2018 – 6.23 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     Total Cost in 2018 – 8.79 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     Transport Cost in 2018 – 1.28 M.</a:t>
            </a:r>
          </a:p>
          <a:p>
            <a:pPr>
              <a:lnSpc>
                <a:spcPct val="150000"/>
              </a:lnSpc>
            </a:pPr>
            <a:r>
              <a:rPr lang="en-US" dirty="0"/>
              <a:t>3)   This is a Trend Line Chart For Product Of Price &amp; Delivery Charges In 2018.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Bed bath table , garden tools.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these products Price is Less than as Compare to Delivery charges.</a:t>
            </a:r>
          </a:p>
          <a:p>
            <a:pPr>
              <a:lnSpc>
                <a:spcPct val="150000"/>
              </a:lnSpc>
            </a:pPr>
            <a:r>
              <a:rPr lang="en-US" dirty="0"/>
              <a:t>4)   It is a pie-chart For Customers Using payment types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     Credit Card is Most Use payment type by Customers (78%).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     Debit Card &amp; Voucher is Very Less Use Payment type by Customers (1% &amp;2%).</a:t>
            </a:r>
          </a:p>
          <a:p>
            <a:pPr>
              <a:lnSpc>
                <a:spcPct val="150000"/>
              </a:lnSpc>
            </a:pPr>
            <a:r>
              <a:rPr lang="en-US" dirty="0"/>
              <a:t>5)   it is a filled Map for Total Profit by Customer State in Brazil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     Purple Color indicate Low Profit Customer State &amp; Yellow Color indicate Medium Profit Customer  State.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5AD60AE9-1E22-55CE-226B-64A5EF929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11" y="964079"/>
            <a:ext cx="320588" cy="3637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C31E1C-D8EA-568B-626F-A1A4E6185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54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186690" y="66675"/>
            <a:ext cx="11649075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9DAC7-203D-F26A-D7C5-8E2D1CBA8925}"/>
              </a:ext>
            </a:extLst>
          </p:cNvPr>
          <p:cNvSpPr txBox="1"/>
          <p:nvPr/>
        </p:nvSpPr>
        <p:spPr>
          <a:xfrm>
            <a:off x="725373" y="1260640"/>
            <a:ext cx="1159565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400" b="1" dirty="0"/>
              <a:t>Suggestion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Manage the product Cost &amp; Built the Product in Low Cost.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Increase the Product Price in Bed Bath Table &amp; Garden tools Related Product’s.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Promoting to the Debit Card &amp; Voucher Payment type like a take to the discount in Debit card payment’s.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And also get to the take Discount in Voucher payment’s.</a:t>
            </a:r>
            <a:endParaRPr lang="en-US" sz="20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IN" sz="2800" b="1" dirty="0"/>
          </a:p>
        </p:txBody>
      </p:sp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AC2D995E-1557-1F39-B10A-6EB8D092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971" y="1641011"/>
            <a:ext cx="538683" cy="4761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4F366C-B0A9-075F-E539-2054DAF57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83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186690" y="66675"/>
            <a:ext cx="11649075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56167-6208-F144-D897-FE5995730FDA}"/>
              </a:ext>
            </a:extLst>
          </p:cNvPr>
          <p:cNvSpPr txBox="1"/>
          <p:nvPr/>
        </p:nvSpPr>
        <p:spPr>
          <a:xfrm>
            <a:off x="1226488" y="1419381"/>
            <a:ext cx="10756127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sz="2800" b="1" dirty="0"/>
              <a:t>Challenge's  Faced :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Data Mixing</a:t>
            </a:r>
            <a:r>
              <a:rPr lang="en-US" sz="2000" dirty="0"/>
              <a:t>: Combining data from different sources was tricky.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Design Challenge</a:t>
            </a:r>
            <a:r>
              <a:rPr lang="en-US" sz="2000" dirty="0"/>
              <a:t>: Keeping the look aesthetic and color combination  across tools like Power BI, Tableau, and Excel was a challenge.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User Friendly</a:t>
            </a:r>
            <a:r>
              <a:rPr lang="en-US" sz="2000" dirty="0"/>
              <a:t>: Getting everyone to understand and use the dashboards needed some effort.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000" b="1" i="0" dirty="0">
                <a:effectLst/>
              </a:rPr>
              <a:t>Handling Outliers:</a:t>
            </a:r>
            <a:r>
              <a:rPr lang="en-US" sz="2000" b="0" i="0" dirty="0">
                <a:effectLst/>
              </a:rPr>
              <a:t> Decision-making on whether to remove outliers or use robust statistical techniques is vital for accurate analysis.</a:t>
            </a:r>
            <a:endParaRPr lang="en-US" sz="2000" dirty="0"/>
          </a:p>
        </p:txBody>
      </p:sp>
      <p:pic>
        <p:nvPicPr>
          <p:cNvPr id="1026" name="Picture 2" descr="challenge Icon - Free PNG &amp; SVG 3608314 - Noun Project">
            <a:extLst>
              <a:ext uri="{FF2B5EF4-FFF2-40B4-BE49-F238E27FC236}">
                <a16:creationId xmlns:a16="http://schemas.microsoft.com/office/drawing/2014/main" id="{8346A0E3-3B07-EBC9-F20D-D9DD31C1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63" y="1089330"/>
            <a:ext cx="1287752" cy="137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26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186690" y="66675"/>
            <a:ext cx="11649075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29DFE-ED49-DB86-B979-214976A7679E}"/>
              </a:ext>
            </a:extLst>
          </p:cNvPr>
          <p:cNvSpPr txBox="1"/>
          <p:nvPr/>
        </p:nvSpPr>
        <p:spPr>
          <a:xfrm>
            <a:off x="186690" y="965243"/>
            <a:ext cx="12005310" cy="5826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/>
          </a:p>
          <a:p>
            <a:r>
              <a:rPr lang="en-US" sz="2800" b="1" dirty="0"/>
              <a:t>        Conclusion :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In conclusion, the analysis of raw Excel data led to the creation of comprehensive dashboards in Power BI, Tableau, and Excel.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 These dashboards effectively present key performance indicators (KPIs) related to </a:t>
            </a:r>
            <a:r>
              <a:rPr lang="en-IN" sz="2200" dirty="0"/>
              <a:t>Weekday Vs Weekend Payment Statistics</a:t>
            </a:r>
            <a:r>
              <a:rPr lang="en-US" sz="2200" dirty="0"/>
              <a:t>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/>
              <a:t>Number of Orders with review score 5 and payment type as credit card</a:t>
            </a:r>
            <a:r>
              <a:rPr lang="en-US" sz="2200" dirty="0"/>
              <a:t>, </a:t>
            </a:r>
            <a:r>
              <a:rPr lang="en-IN" sz="2200" dirty="0"/>
              <a:t>Average number of days taken for order delivered customer date for pet shop</a:t>
            </a:r>
            <a:r>
              <a:rPr lang="en-US" sz="22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/>
              <a:t>Average price and payment values from customers of Sao Paulo city</a:t>
            </a:r>
            <a:r>
              <a:rPr lang="en-US" sz="2200" dirty="0"/>
              <a:t>, </a:t>
            </a:r>
            <a:r>
              <a:rPr lang="en-IN" sz="2200" dirty="0"/>
              <a:t>Relationship between shipping days Vs review scores</a:t>
            </a:r>
            <a:r>
              <a:rPr lang="en-US" sz="2200" dirty="0"/>
              <a:t>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This data-driven approach enhances decision-making and provides valuable insights for strategic planning and optimization.</a:t>
            </a:r>
            <a:endParaRPr lang="en-IN" sz="2200" dirty="0"/>
          </a:p>
        </p:txBody>
      </p:sp>
      <p:pic>
        <p:nvPicPr>
          <p:cNvPr id="4" name="Picture 2" descr="Conclusion - Free files and folders icons">
            <a:extLst>
              <a:ext uri="{FF2B5EF4-FFF2-40B4-BE49-F238E27FC236}">
                <a16:creationId xmlns:a16="http://schemas.microsoft.com/office/drawing/2014/main" id="{9DB0808F-2DCA-3475-7B47-B27CDB01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5" y="1256307"/>
            <a:ext cx="652010" cy="46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226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186690" y="66675"/>
            <a:ext cx="11649075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EE65C-BF93-694C-B2E9-265144A0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Picture 4" descr="10,223 Introduction Icons - Free in SVG, PNG, ICO - IconScout">
            <a:extLst>
              <a:ext uri="{FF2B5EF4-FFF2-40B4-BE49-F238E27FC236}">
                <a16:creationId xmlns:a16="http://schemas.microsoft.com/office/drawing/2014/main" id="{594066BE-48B4-B80B-826C-2D750D1BB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" y="1383528"/>
            <a:ext cx="642552" cy="50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42C916-C07A-BCC0-0524-EC2E62739071}"/>
              </a:ext>
            </a:extLst>
          </p:cNvPr>
          <p:cNvSpPr txBox="1"/>
          <p:nvPr/>
        </p:nvSpPr>
        <p:spPr>
          <a:xfrm>
            <a:off x="1072887" y="866775"/>
            <a:ext cx="1094099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Introduction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80A0D"/>
                </a:solidFill>
                <a:effectLst/>
                <a:latin typeface="Pretendard JP Variable"/>
              </a:rPr>
              <a:t>MYSQL is a popular open-source relational database management system (RDBMS) utilized in various industries.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80A0D"/>
                </a:solidFill>
                <a:effectLst/>
                <a:latin typeface="Pretendard JP Variable"/>
              </a:rPr>
              <a:t>It provides a scalable, reliable, and easy-to-use platform for storing and managing structured data.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80A0D"/>
                </a:solidFill>
                <a:effectLst/>
                <a:latin typeface="Pretendard JP Variable"/>
              </a:rPr>
              <a:t>MySQL is widely used in web applications and content management systems, making it an ideal choice for e-commerce platforms like O-list Store.</a:t>
            </a:r>
            <a:endParaRPr lang="en-US" sz="24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93212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186690" y="66675"/>
            <a:ext cx="11649075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EE65C-BF93-694C-B2E9-265144A0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BA1532-1283-FAA2-2874-11D36531F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8" y="933449"/>
            <a:ext cx="11488518" cy="2755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79AA46-60BB-66FF-444A-8192C6420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8" y="3688577"/>
            <a:ext cx="11488518" cy="316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89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71562" y="66675"/>
            <a:ext cx="12022372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pic>
        <p:nvPicPr>
          <p:cNvPr id="1026" name="Picture 2" descr="Thank You Images – Browse 249,789 Stock Photos, Vectors, and Video | Adobe  Stock">
            <a:extLst>
              <a:ext uri="{FF2B5EF4-FFF2-40B4-BE49-F238E27FC236}">
                <a16:creationId xmlns:a16="http://schemas.microsoft.com/office/drawing/2014/main" id="{AF88A046-10AD-A113-5E97-D39D8A3ED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931"/>
            <a:ext cx="12192000" cy="586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690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8AC356-4766-CA80-CC40-ACDE316324F7}"/>
              </a:ext>
            </a:extLst>
          </p:cNvPr>
          <p:cNvSpPr/>
          <p:nvPr/>
        </p:nvSpPr>
        <p:spPr>
          <a:xfrm>
            <a:off x="186690" y="66675"/>
            <a:ext cx="11649075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CA64E3B-B31C-80BE-0BD5-4C7163EA29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97903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1AF9C52-C86E-0016-B907-A7AF893E8C73}"/>
              </a:ext>
            </a:extLst>
          </p:cNvPr>
          <p:cNvSpPr txBox="1"/>
          <p:nvPr/>
        </p:nvSpPr>
        <p:spPr>
          <a:xfrm>
            <a:off x="378061" y="1365767"/>
            <a:ext cx="1011681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   Introduction:</a:t>
            </a:r>
            <a:endParaRPr lang="en-US" sz="3200" b="1" dirty="0"/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are using Excel for Analysis  Big Data set of E-commerce O-list Store Brazil.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Excel Providing  Visual Representation.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Enable for the ETL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Forecasting and Predictive Analysis.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Microsoft Excel, a powerful and versatile data analysis tool.</a:t>
            </a:r>
          </a:p>
          <a:p>
            <a:endParaRPr lang="en-US" sz="2000" b="1" dirty="0"/>
          </a:p>
          <a:p>
            <a:endParaRPr lang="en-IN" dirty="0"/>
          </a:p>
        </p:txBody>
      </p:sp>
      <p:pic>
        <p:nvPicPr>
          <p:cNvPr id="2" name="Picture 4" descr="10,223 Introduction Icons - Free in SVG, PNG, ICO - IconScout">
            <a:extLst>
              <a:ext uri="{FF2B5EF4-FFF2-40B4-BE49-F238E27FC236}">
                <a16:creationId xmlns:a16="http://schemas.microsoft.com/office/drawing/2014/main" id="{6A860C43-2026-2213-6D2E-6E3BDA26F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02" y="1365767"/>
            <a:ext cx="642552" cy="5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60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B7EB8F-B20D-CB18-94EE-C39D63F23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711912"/>
              </p:ext>
            </p:extLst>
          </p:nvPr>
        </p:nvGraphicFramePr>
        <p:xfrm>
          <a:off x="186690" y="1376275"/>
          <a:ext cx="4478608" cy="4016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186690" y="66675"/>
            <a:ext cx="11649075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43C27-5DDF-42EF-D5FA-4C2496025D5D}"/>
              </a:ext>
            </a:extLst>
          </p:cNvPr>
          <p:cNvSpPr txBox="1"/>
          <p:nvPr/>
        </p:nvSpPr>
        <p:spPr>
          <a:xfrm>
            <a:off x="5162466" y="913089"/>
            <a:ext cx="7029535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</a:t>
            </a:r>
          </a:p>
          <a:p>
            <a:r>
              <a:rPr lang="en-US" sz="2400" b="1" dirty="0"/>
              <a:t>    Observation :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It is a Weekday Vs Weekend Payment Pie-chart.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Total Recover Payment in Weekday is 77%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Total Recover payment in Weekend is 23%.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Weekend payment is Less as Compare to the Weekday payment  </a:t>
            </a:r>
          </a:p>
          <a:p>
            <a:r>
              <a:rPr lang="en-US" sz="2400" dirty="0"/>
              <a:t>      </a:t>
            </a:r>
          </a:p>
          <a:p>
            <a:r>
              <a:rPr lang="en-US" sz="2400" b="1" dirty="0"/>
              <a:t>     Suggestion: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Providing</a:t>
            </a:r>
            <a:r>
              <a:rPr lang="en-IN" sz="2000" baseline="0" dirty="0"/>
              <a:t> to the option for customers that they  are take to the  weekday payment in week.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Giving  Some Offers in Weekend payment like a vouchers, Discount etc.</a:t>
            </a:r>
            <a:endParaRPr lang="en-IN" sz="2000" baseline="0" dirty="0"/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en-IN" sz="2400" baseline="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CD662573-8129-3536-A59C-64AAAC3EC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6415" y="1314258"/>
            <a:ext cx="389837" cy="337751"/>
          </a:xfrm>
          <a:prstGeom prst="rect">
            <a:avLst/>
          </a:prstGeom>
        </p:spPr>
      </p:pic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1EE6C6D8-94FB-03A4-E35D-002792B6B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2466" y="4238475"/>
            <a:ext cx="461937" cy="4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50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488218" y="114383"/>
            <a:ext cx="11215563" cy="855676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43C27-5DDF-42EF-D5FA-4C2496025D5D}"/>
              </a:ext>
            </a:extLst>
          </p:cNvPr>
          <p:cNvSpPr txBox="1"/>
          <p:nvPr/>
        </p:nvSpPr>
        <p:spPr>
          <a:xfrm>
            <a:off x="4928665" y="1096196"/>
            <a:ext cx="6180773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      Observation 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Total Shipping days In Last Three years is 99441.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Total Review Score in Last Three years is 99224 </a:t>
            </a:r>
            <a:r>
              <a:rPr lang="en-US" sz="2000" dirty="0" err="1"/>
              <a:t>Olist</a:t>
            </a:r>
            <a:r>
              <a:rPr lang="en-US" sz="2000" dirty="0"/>
              <a:t> Store.</a:t>
            </a:r>
          </a:p>
          <a:p>
            <a:pPr>
              <a:lnSpc>
                <a:spcPct val="200000"/>
              </a:lnSpc>
            </a:pPr>
            <a:r>
              <a:rPr lang="en-US" sz="2800" b="1" dirty="0"/>
              <a:t>     Suggestion: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Reduce time period in  the  products shipping days.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aseline="0" dirty="0"/>
              <a:t>Shipping days is directly proportional to the review score because when delay shipping day for product so  high chance customer can  </a:t>
            </a:r>
            <a:r>
              <a:rPr lang="en-IN" sz="2000" dirty="0" err="1"/>
              <a:t>C</a:t>
            </a:r>
            <a:r>
              <a:rPr lang="en-IN" sz="2000" baseline="0" dirty="0" err="1"/>
              <a:t>anceling</a:t>
            </a:r>
            <a:r>
              <a:rPr lang="en-IN" sz="2000" baseline="0" dirty="0"/>
              <a:t> product. </a:t>
            </a:r>
            <a:endParaRPr lang="en-IN" sz="2000" dirty="0"/>
          </a:p>
          <a:p>
            <a:pPr>
              <a:lnSpc>
                <a:spcPct val="200000"/>
              </a:lnSpc>
            </a:pPr>
            <a:endParaRPr lang="en-US" sz="28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AFAC8867-F5AB-5C11-DEC2-43243E43A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0898" y="1336606"/>
            <a:ext cx="387178" cy="385119"/>
          </a:xfrm>
          <a:prstGeom prst="rect">
            <a:avLst/>
          </a:prstGeom>
        </p:spPr>
      </p:pic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F80C3225-060F-C365-779D-78262C6EA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3827" y="3491846"/>
            <a:ext cx="461319" cy="385119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7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973920"/>
              </p:ext>
            </p:extLst>
          </p:nvPr>
        </p:nvGraphicFramePr>
        <p:xfrm>
          <a:off x="260971" y="1529165"/>
          <a:ext cx="3452287" cy="415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2822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186690" y="66675"/>
            <a:ext cx="11649075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43C27-5DDF-42EF-D5FA-4C2496025D5D}"/>
              </a:ext>
            </a:extLst>
          </p:cNvPr>
          <p:cNvSpPr txBox="1"/>
          <p:nvPr/>
        </p:nvSpPr>
        <p:spPr>
          <a:xfrm>
            <a:off x="5236235" y="1148149"/>
            <a:ext cx="6955765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    Observation 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It Is a donut chart for Avg price &amp; Quantity Sao Paulo City.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Average price of product price is 13%.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Average Quantity of Product is 87%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aseline="0" dirty="0"/>
              <a:t>The Sao Paulo city product average Price is Less as compare to the all average </a:t>
            </a:r>
            <a:r>
              <a:rPr lang="en-IN" sz="2000" dirty="0"/>
              <a:t>Product Quantity</a:t>
            </a:r>
            <a:r>
              <a:rPr lang="en-IN" sz="2000" baseline="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     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       Suggestion: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Decrease product Quantity in Sao Paulo City.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Maintaining the Product Quantity by Product Pricing in this Region.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>
              <a:lnSpc>
                <a:spcPct val="200000"/>
              </a:lnSpc>
            </a:pPr>
            <a:endParaRPr lang="en-US" sz="2400" b="1" dirty="0"/>
          </a:p>
          <a:p>
            <a:pPr>
              <a:lnSpc>
                <a:spcPct val="200000"/>
              </a:lnSpc>
            </a:pPr>
            <a:endParaRPr lang="en-US" sz="2800" b="1" dirty="0"/>
          </a:p>
          <a:p>
            <a:pPr>
              <a:lnSpc>
                <a:spcPct val="200000"/>
              </a:lnSpc>
            </a:pPr>
            <a:endParaRPr lang="en-US" sz="2400" dirty="0"/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7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49498"/>
              </p:ext>
            </p:extLst>
          </p:nvPr>
        </p:nvGraphicFramePr>
        <p:xfrm>
          <a:off x="99533" y="1401262"/>
          <a:ext cx="4637903" cy="405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Graphic 4" descr="Lightbulb with solid fill">
            <a:extLst>
              <a:ext uri="{FF2B5EF4-FFF2-40B4-BE49-F238E27FC236}">
                <a16:creationId xmlns:a16="http://schemas.microsoft.com/office/drawing/2014/main" id="{F01308F2-00BB-EAF0-F08F-01AF613A4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1331" y="4804703"/>
            <a:ext cx="461937" cy="444843"/>
          </a:xfrm>
          <a:prstGeom prst="rect">
            <a:avLst/>
          </a:prstGeom>
        </p:spPr>
      </p:pic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81622A2C-74AD-CCCC-FB24-6D6A64815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2463" y="1401262"/>
            <a:ext cx="389837" cy="3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33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186690" y="66675"/>
            <a:ext cx="11649075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43C27-5DDF-42EF-D5FA-4C2496025D5D}"/>
              </a:ext>
            </a:extLst>
          </p:cNvPr>
          <p:cNvSpPr txBox="1"/>
          <p:nvPr/>
        </p:nvSpPr>
        <p:spPr>
          <a:xfrm>
            <a:off x="6232083" y="969234"/>
            <a:ext cx="6075247" cy="917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  Observation 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It is a Histogram Chart 5 star review Score Rating.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Credit Card is a gaining Maximum 5 star Rating by Customer.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Boleto is 2 highest gaining the 5 Star Rating.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Debit Card is Lowest gaining the 5 star Rating in the Payment types.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   Suggestion: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Provide new Type of Tools in debit Card payment type  Option like  takes some offers.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Adding some new Technology in debit Card payment  field.</a:t>
            </a:r>
          </a:p>
          <a:p>
            <a:pPr>
              <a:lnSpc>
                <a:spcPct val="200000"/>
              </a:lnSpc>
            </a:pPr>
            <a:endParaRPr lang="en-US" sz="2400" b="1" dirty="0"/>
          </a:p>
          <a:p>
            <a:pPr>
              <a:lnSpc>
                <a:spcPct val="200000"/>
              </a:lnSpc>
            </a:pPr>
            <a:endParaRPr lang="en-US" sz="2800" b="1" dirty="0"/>
          </a:p>
          <a:p>
            <a:pPr>
              <a:lnSpc>
                <a:spcPct val="200000"/>
              </a:lnSpc>
            </a:pPr>
            <a:endParaRPr lang="en-US" sz="2400" dirty="0"/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IN" dirty="0"/>
          </a:p>
        </p:txBody>
      </p:sp>
      <p:pic>
        <p:nvPicPr>
          <p:cNvPr id="2" name="Graphic 1" descr="Magnifying glass with solid fill">
            <a:extLst>
              <a:ext uri="{FF2B5EF4-FFF2-40B4-BE49-F238E27FC236}">
                <a16:creationId xmlns:a16="http://schemas.microsoft.com/office/drawing/2014/main" id="{B874EC25-6592-5157-7DF6-53FFA78DE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7164" y="1252842"/>
            <a:ext cx="389837" cy="337751"/>
          </a:xfrm>
          <a:prstGeom prst="rect">
            <a:avLst/>
          </a:prstGeom>
        </p:spPr>
      </p:pic>
      <p:pic>
        <p:nvPicPr>
          <p:cNvPr id="5" name="Graphic 4" descr="Lightbulb with solid fill">
            <a:extLst>
              <a:ext uri="{FF2B5EF4-FFF2-40B4-BE49-F238E27FC236}">
                <a16:creationId xmlns:a16="http://schemas.microsoft.com/office/drawing/2014/main" id="{FDBBA405-311B-4DBB-F5C8-14D8050B9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4558355"/>
            <a:ext cx="461937" cy="44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67DB30-7EE1-BD04-7623-171725967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1" y="1482100"/>
            <a:ext cx="5405628" cy="3455195"/>
          </a:xfrm>
          <a:prstGeom prst="rect">
            <a:avLst/>
          </a:prstGeom>
          <a:solidFill>
            <a:srgbClr val="FF8FAB"/>
          </a:solidFill>
          <a:ln w="254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8570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7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804480"/>
              </p:ext>
            </p:extLst>
          </p:nvPr>
        </p:nvGraphicFramePr>
        <p:xfrm>
          <a:off x="4699815" y="852106"/>
          <a:ext cx="3802783" cy="2996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7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322496"/>
              </p:ext>
            </p:extLst>
          </p:nvPr>
        </p:nvGraphicFramePr>
        <p:xfrm>
          <a:off x="4797662" y="3848887"/>
          <a:ext cx="3704936" cy="2931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7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489899"/>
              </p:ext>
            </p:extLst>
          </p:nvPr>
        </p:nvGraphicFramePr>
        <p:xfrm>
          <a:off x="1025728" y="852106"/>
          <a:ext cx="3668790" cy="2996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4E252C1-C3D2-0AFA-753E-4849A92AFA29}"/>
              </a:ext>
            </a:extLst>
          </p:cNvPr>
          <p:cNvGrpSpPr/>
          <p:nvPr/>
        </p:nvGrpSpPr>
        <p:grpSpPr>
          <a:xfrm>
            <a:off x="947353" y="52760"/>
            <a:ext cx="10602096" cy="784733"/>
            <a:chOff x="0" y="0"/>
            <a:chExt cx="14238935" cy="108966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0000000-0008-0000-0700-000002000000}"/>
                </a:ext>
              </a:extLst>
            </p:cNvPr>
            <p:cNvSpPr/>
            <p:nvPr/>
          </p:nvSpPr>
          <p:spPr>
            <a:xfrm>
              <a:off x="0" y="0"/>
              <a:ext cx="14238935" cy="1089660"/>
            </a:xfrm>
            <a:prstGeom prst="roundRect">
              <a:avLst/>
            </a:prstGeom>
            <a:solidFill>
              <a:srgbClr val="28B5CC">
                <a:alpha val="83922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0000000-0008-0000-0700-00001A000000}"/>
                </a:ext>
              </a:extLst>
            </p:cNvPr>
            <p:cNvGrpSpPr/>
            <p:nvPr/>
          </p:nvGrpSpPr>
          <p:grpSpPr>
            <a:xfrm>
              <a:off x="484835" y="11431"/>
              <a:ext cx="11403228" cy="1043940"/>
              <a:chOff x="484835" y="11431"/>
              <a:chExt cx="11403228" cy="1043940"/>
            </a:xfrm>
          </p:grpSpPr>
          <p:sp>
            <p:nvSpPr>
              <p:cNvPr id="16" name="TextBox 4">
                <a:extLst>
                  <a:ext uri="{FF2B5EF4-FFF2-40B4-BE49-F238E27FC236}">
                    <a16:creationId xmlns:a16="http://schemas.microsoft.com/office/drawing/2014/main" id="{00000000-0008-0000-0700-000005000000}"/>
                  </a:ext>
                </a:extLst>
              </p:cNvPr>
              <p:cNvSpPr txBox="1"/>
              <p:nvPr/>
            </p:nvSpPr>
            <p:spPr>
              <a:xfrm>
                <a:off x="484835" y="114300"/>
                <a:ext cx="11056620" cy="77724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2800" cap="small" baseline="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E-Commerce O-list Store Analysis</a:t>
                </a:r>
                <a:endParaRPr lang="en-IN" sz="2800" cap="small" baseline="0" dirty="0">
                  <a:noFill/>
                </a:endParaRP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0000000-0008-0000-0700-000016000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9314358" y="11431"/>
                <a:ext cx="2573705" cy="104394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61FF1D8-03CF-C342-51D1-84FDB9EAD4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28" y="3873582"/>
            <a:ext cx="3766637" cy="29004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7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156064"/>
              </p:ext>
            </p:extLst>
          </p:nvPr>
        </p:nvGraphicFramePr>
        <p:xfrm>
          <a:off x="8507895" y="845725"/>
          <a:ext cx="2924049" cy="5928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999026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186690" y="66675"/>
            <a:ext cx="11649075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</a:t>
            </a:r>
            <a:endParaRPr lang="en-IN" sz="3600" b="1" cap="small" baseline="0" dirty="0">
              <a:noFill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E7D60-B1AE-FE1F-C96E-D000D744E4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866775"/>
            <a:ext cx="12191999" cy="5991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E612C-DBA7-AD75-A4A8-E79A5F0B8775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ableautim.com/playlist/tableau-explained?93997e09_page=2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C8A92-AD72-D86A-D2E5-6CF802662618}"/>
              </a:ext>
            </a:extLst>
          </p:cNvPr>
          <p:cNvSpPr txBox="1"/>
          <p:nvPr/>
        </p:nvSpPr>
        <p:spPr>
          <a:xfrm>
            <a:off x="294199" y="1375576"/>
            <a:ext cx="1182358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     Introduction 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80A0D"/>
                </a:solidFill>
                <a:effectLst/>
                <a:latin typeface="Pretendard JP Variable"/>
              </a:rPr>
              <a:t>Visualizations in Tableau make it easier to understand the customer journey and make data-driven improvements to the user experience.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80A0D"/>
                </a:solidFill>
                <a:effectLst/>
                <a:latin typeface="Pretendard JP Variable"/>
              </a:rPr>
              <a:t>Tableau can help you analyze the customer journey from initial website visit to the final purchase.</a:t>
            </a:r>
            <a:endParaRPr lang="en-US" sz="2400" dirty="0">
              <a:solidFill>
                <a:srgbClr val="080A0D"/>
              </a:solidFill>
              <a:latin typeface="Pretendard JP Variabl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80A0D"/>
                </a:solidFill>
                <a:effectLst/>
                <a:latin typeface="Pretendard JP Variable"/>
              </a:rPr>
              <a:t> ​</a:t>
            </a:r>
            <a:r>
              <a:rPr lang="en-US" sz="2400" dirty="0"/>
              <a:t>Tableau</a:t>
            </a:r>
            <a:r>
              <a:rPr lang="en-US" sz="2400" b="0" i="0" dirty="0">
                <a:solidFill>
                  <a:srgbClr val="080A0D"/>
                </a:solidFill>
                <a:effectLst/>
                <a:latin typeface="Pretendard JP Variable"/>
              </a:rPr>
              <a:t> can be valuable. Tableau allows users to connect to various data sources, create interactive dashboards, and generate insightful reports and visualizations.</a:t>
            </a:r>
          </a:p>
          <a:p>
            <a:endParaRPr lang="en-IN" dirty="0"/>
          </a:p>
        </p:txBody>
      </p:sp>
      <p:pic>
        <p:nvPicPr>
          <p:cNvPr id="14" name="Picture 4" descr="10,223 Introduction Icons - Free in SVG, PNG, ICO - IconScout">
            <a:extLst>
              <a:ext uri="{FF2B5EF4-FFF2-40B4-BE49-F238E27FC236}">
                <a16:creationId xmlns:a16="http://schemas.microsoft.com/office/drawing/2014/main" id="{1BC664AA-096E-4E6B-5BB2-D1E089982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8" y="1380628"/>
            <a:ext cx="642552" cy="52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88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B6612-7F0F-3B07-4231-B6073BEA0998}"/>
              </a:ext>
            </a:extLst>
          </p:cNvPr>
          <p:cNvSpPr/>
          <p:nvPr/>
        </p:nvSpPr>
        <p:spPr>
          <a:xfrm>
            <a:off x="186690" y="66675"/>
            <a:ext cx="11649075" cy="800100"/>
          </a:xfrm>
          <a:prstGeom prst="roundRect">
            <a:avLst/>
          </a:prstGeom>
          <a:noFill/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cap="small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E-Commerce O-list Store Analysis Using tableau</a:t>
            </a:r>
            <a:endParaRPr lang="en-IN" sz="3200" b="1" cap="small" baseline="0" dirty="0">
              <a:noFill/>
            </a:endParaRPr>
          </a:p>
        </p:txBody>
      </p:sp>
      <p:pic>
        <p:nvPicPr>
          <p:cNvPr id="2" name="Content Placeholder 17">
            <a:extLst>
              <a:ext uri="{FF2B5EF4-FFF2-40B4-BE49-F238E27FC236}">
                <a16:creationId xmlns:a16="http://schemas.microsoft.com/office/drawing/2014/main" id="{0F260149-C155-FF44-7A68-CDE594FA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91" y="866775"/>
            <a:ext cx="11418072" cy="572485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81196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998</TotalTime>
  <Words>1076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Pretendard JP Variable</vt:lpstr>
      <vt:lpstr>Wingdings</vt:lpstr>
      <vt:lpstr>Office Theme</vt:lpstr>
      <vt:lpstr>E-Commerce O-list Store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Samadhan Adabal</dc:creator>
  <cp:lastModifiedBy>Samadhan Adabal</cp:lastModifiedBy>
  <cp:revision>39</cp:revision>
  <dcterms:created xsi:type="dcterms:W3CDTF">2023-10-30T15:52:26Z</dcterms:created>
  <dcterms:modified xsi:type="dcterms:W3CDTF">2023-12-20T13:00:35Z</dcterms:modified>
</cp:coreProperties>
</file>