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  <p:sldId id="260" r:id="rId8"/>
    <p:sldId id="369" r:id="rId9"/>
    <p:sldId id="370" r:id="rId10"/>
    <p:sldId id="348" r:id="rId11"/>
    <p:sldId id="319" r:id="rId12"/>
    <p:sldId id="371" r:id="rId13"/>
    <p:sldId id="349" r:id="rId14"/>
    <p:sldId id="372" r:id="rId15"/>
    <p:sldId id="350" r:id="rId16"/>
    <p:sldId id="355" r:id="rId17"/>
    <p:sldId id="352" r:id="rId18"/>
    <p:sldId id="368" r:id="rId19"/>
    <p:sldId id="364" r:id="rId20"/>
    <p:sldId id="3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600">
                <a:solidFill>
                  <a:schemeClr val="accent1"/>
                </a:solidFill>
              </a:defRPr>
            </a:lvl1pPr>
            <a:lvl2pPr marL="1219200" lvl="1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2pPr>
            <a:lvl3pPr marL="1828800" lvl="2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3pPr>
            <a:lvl4pPr marL="2438400" lvl="3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chemeClr val="accent1"/>
                </a:solidFill>
              </a:defRPr>
            </a:lvl4pPr>
            <a:lvl5pPr marL="3048000" lvl="4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5pPr>
            <a:lvl6pPr marL="3657600" lvl="5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6pPr>
            <a:lvl7pPr marL="4267200" lvl="6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●"/>
              <a:defRPr>
                <a:solidFill>
                  <a:schemeClr val="accent1"/>
                </a:solidFill>
              </a:defRPr>
            </a:lvl7pPr>
            <a:lvl8pPr marL="4876800" lvl="7" indent="-406400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>
                <a:solidFill>
                  <a:schemeClr val="accent1"/>
                </a:solidFill>
              </a:defRPr>
            </a:lvl8pPr>
            <a:lvl9pPr marL="5486400" lvl="8" indent="-406400">
              <a:lnSpc>
                <a:spcPct val="100000"/>
              </a:lnSpc>
              <a:spcBef>
                <a:spcPts val="2135"/>
              </a:spcBef>
              <a:spcAft>
                <a:spcPts val="2135"/>
              </a:spcAft>
              <a:buClr>
                <a:schemeClr val="accent1"/>
              </a:buClr>
              <a:buSzPts val="1200"/>
              <a:buFont typeface="Roboto Condensed Light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75E2DC-1A9D-432D-9BA7-3FB35682D8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58B93E-BE09-46D7-98C3-8F16B223B041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alltouch.ru/blog/kak-vybrat-metriki-dlya-produkta/?utm_source=blog.calltouch.ru&amp;utm_medium=referral&amp;utm_campaign=%D0%A7%D1%82%D0%BE%20%D1%82%D0%B0%D0%BA%D0%BE%D0%B5%20%D1%81%D1%82%D1%80%D0%B0%D1%82%D0%B5%D0%B3%D0%B8%D1%8F%20%D0%B3%D0%BE%D0%BB%D1%83%D0%B1%D0%BE%D0%B3%D0%BE%20%D0%BE%D0%BA%D0%B5%D0%B0%D0%BD%D0%B0,%20%D0%B8%20%D0%BA%D0%B0%D0%BA%20%D0%B5%D0%B5%20%D0%BF%D1%80%D0%B8%D0%BC%D0%B5%D0%BD%D1%8F%D1%82%D1%8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659" y="1631576"/>
            <a:ext cx="11178860" cy="2109085"/>
          </a:xfrm>
        </p:spPr>
        <p:txBody>
          <a:bodyPr>
            <a:normAutofit/>
          </a:bodyPr>
          <a:lstStyle/>
          <a:p>
            <a:pPr algn="ctr"/>
            <a:br>
              <a:rPr lang="en-US" sz="2800" cap="sm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Mavzu:</a:t>
            </a:r>
            <a:r>
              <a:rPr lang="en-US" sz="4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Moviy</a:t>
            </a:r>
            <a:r>
              <a:rPr lang="en-US" sz="4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okean</a:t>
            </a:r>
            <a:r>
              <a:rPr lang="en-US" sz="4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strategiyasi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6259" y="326356"/>
            <a:ext cx="6553983" cy="63709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/>
            <a:r>
              <a:rPr lang="en-US" sz="2500" b="0" i="0" dirty="0">
                <a:effectLst/>
                <a:latin typeface="MuseoSansCyrl"/>
              </a:rPr>
              <a:t>"</a:t>
            </a:r>
            <a:r>
              <a:rPr lang="en-US" sz="2500" b="0" i="0" dirty="0" err="1">
                <a:effectLst/>
                <a:latin typeface="MuseoSansCyrl"/>
              </a:rPr>
              <a:t>Ko'k</a:t>
            </a:r>
            <a:r>
              <a:rPr lang="en-US" sz="2500" b="0" i="0" dirty="0">
                <a:effectLst/>
                <a:latin typeface="MuseoSansCyrl"/>
              </a:rPr>
              <a:t>" </a:t>
            </a:r>
            <a:r>
              <a:rPr lang="en-US" sz="2500" b="0" i="0" dirty="0" err="1">
                <a:effectLst/>
                <a:latin typeface="MuseoSansCyrl"/>
              </a:rPr>
              <a:t>kontseptsiyani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muvaffaqiyatli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amalga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oshirish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uchun</a:t>
            </a:r>
            <a:r>
              <a:rPr lang="en-US" sz="2500" b="0" i="0" dirty="0">
                <a:effectLst/>
                <a:latin typeface="MuseoSansCyrl"/>
              </a:rPr>
              <a:t> 2 </a:t>
            </a:r>
            <a:r>
              <a:rPr lang="en-US" sz="2500" b="0" i="0" dirty="0" err="1">
                <a:effectLst/>
                <a:latin typeface="MuseoSansCyrl"/>
              </a:rPr>
              <a:t>shart</a:t>
            </a:r>
            <a:r>
              <a:rPr lang="en-US" sz="2500" b="0" i="0" dirty="0">
                <a:effectLst/>
                <a:latin typeface="MuseoSansCyrl"/>
              </a:rPr>
              <a:t> talab </a:t>
            </a:r>
            <a:r>
              <a:rPr lang="en-US" sz="2500" b="0" i="0" dirty="0" err="1">
                <a:effectLst/>
                <a:latin typeface="MuseoSansCyrl"/>
              </a:rPr>
              <a:t>qilinadi</a:t>
            </a:r>
            <a:r>
              <a:rPr lang="en-US" sz="2500" b="0" i="0" dirty="0">
                <a:effectLst/>
                <a:latin typeface="MuseoSansCyrl"/>
              </a:rPr>
              <a:t>:</a:t>
            </a:r>
            <a:endParaRPr lang="en-US" sz="2500" b="0" i="0" dirty="0">
              <a:effectLst/>
              <a:latin typeface="MuseoSansCyrl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500" b="0" i="0" dirty="0" err="1">
                <a:effectLst/>
                <a:latin typeface="MuseoSansCyrl"/>
              </a:rPr>
              <a:t>Innovatsion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qiymat</a:t>
            </a:r>
            <a:r>
              <a:rPr lang="en-US" sz="2500" b="0" i="0" dirty="0">
                <a:effectLst/>
                <a:latin typeface="MuseoSansCyrl"/>
              </a:rPr>
              <a:t>. </a:t>
            </a:r>
            <a:r>
              <a:rPr lang="en-US" sz="2500" b="0" i="0" dirty="0" err="1">
                <a:effectLst/>
                <a:latin typeface="MuseoSansCyrl"/>
              </a:rPr>
              <a:t>Noyob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sotish</a:t>
            </a:r>
            <a:r>
              <a:rPr lang="en-US" sz="2500" b="0" i="0" dirty="0">
                <a:effectLst/>
                <a:latin typeface="MuseoSansCyrl"/>
              </a:rPr>
              <a:t>, </a:t>
            </a:r>
            <a:r>
              <a:rPr lang="en-US" sz="2500" b="0" i="0" dirty="0" err="1">
                <a:effectLst/>
                <a:latin typeface="MuseoSansCyrl"/>
              </a:rPr>
              <a:t>ishlab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chiqarish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va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xizmat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ko'rsatish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texnologiyalari</a:t>
            </a:r>
            <a:r>
              <a:rPr lang="en-US" sz="2500" b="0" i="0" dirty="0">
                <a:effectLst/>
                <a:latin typeface="MuseoSansCyrl"/>
              </a:rPr>
              <a:t>. </a:t>
            </a:r>
            <a:r>
              <a:rPr lang="en-US" sz="2500" b="0" i="0" dirty="0" err="1">
                <a:effectLst/>
                <a:latin typeface="MuseoSansCyrl"/>
              </a:rPr>
              <a:t>Yoki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yuqoridagi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go'zallik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saloni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haqidagi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misolda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bo'lgani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kabi</a:t>
            </a:r>
            <a:r>
              <a:rPr lang="en-US" sz="2500" b="0" i="0" dirty="0">
                <a:effectLst/>
                <a:latin typeface="MuseoSansCyrl"/>
              </a:rPr>
              <a:t>, </a:t>
            </a:r>
            <a:r>
              <a:rPr lang="en-US" sz="2500" b="0" i="0" dirty="0" err="1">
                <a:effectLst/>
                <a:latin typeface="MuseoSansCyrl"/>
              </a:rPr>
              <a:t>boshqa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hech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kim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taklif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qilmaydigan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aniq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narsalar</a:t>
            </a:r>
            <a:r>
              <a:rPr lang="en-US" sz="2500" b="0" i="0" dirty="0">
                <a:effectLst/>
                <a:latin typeface="MuseoSansCyrl"/>
              </a:rPr>
              <a:t>.</a:t>
            </a:r>
            <a:endParaRPr lang="en-US" sz="2500" b="0" i="0" dirty="0">
              <a:effectLst/>
              <a:latin typeface="MuseoSansCyrl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500" b="0" i="0" dirty="0" err="1">
                <a:effectLst/>
                <a:latin typeface="MuseoSansCyrl"/>
              </a:rPr>
              <a:t>Loyihani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ishga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tushirish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xarajatlarining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pastligi</a:t>
            </a:r>
            <a:r>
              <a:rPr lang="en-US" sz="2500" b="0" i="0" dirty="0">
                <a:effectLst/>
                <a:latin typeface="MuseoSansCyrl"/>
              </a:rPr>
              <a:t>. Bu </a:t>
            </a:r>
            <a:r>
              <a:rPr lang="en-US" sz="2500" b="0" i="0" dirty="0" err="1">
                <a:effectLst/>
                <a:latin typeface="MuseoSansCyrl"/>
              </a:rPr>
              <a:t>xarajat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degani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emas</a:t>
            </a:r>
            <a:r>
              <a:rPr lang="en-US" sz="2500" b="0" i="0" dirty="0">
                <a:effectLst/>
                <a:latin typeface="MuseoSansCyrl"/>
              </a:rPr>
              <a:t>, </a:t>
            </a:r>
            <a:r>
              <a:rPr lang="en-US" sz="2500" b="0" i="0" dirty="0" err="1">
                <a:effectLst/>
                <a:latin typeface="MuseoSansCyrl"/>
              </a:rPr>
              <a:t>balki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mahsulotni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ilgari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surish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xarajatlari</a:t>
            </a:r>
            <a:r>
              <a:rPr lang="en-US" sz="2500" b="0" i="0" dirty="0">
                <a:effectLst/>
                <a:latin typeface="MuseoSansCyrl"/>
              </a:rPr>
              <a:t> (PR, </a:t>
            </a:r>
            <a:r>
              <a:rPr lang="en-US" sz="2500" b="0" i="0" dirty="0" err="1">
                <a:effectLst/>
                <a:latin typeface="MuseoSansCyrl"/>
              </a:rPr>
              <a:t>taqdimotlar</a:t>
            </a:r>
            <a:r>
              <a:rPr lang="en-US" sz="2500" b="0" i="0" dirty="0">
                <a:effectLst/>
                <a:latin typeface="MuseoSansCyrl"/>
              </a:rPr>
              <a:t>, </a:t>
            </a:r>
            <a:r>
              <a:rPr lang="en-US" sz="2500" b="0" i="0" dirty="0" err="1">
                <a:effectLst/>
                <a:latin typeface="MuseoSansCyrl"/>
              </a:rPr>
              <a:t>reklama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kampaniyalari</a:t>
            </a:r>
            <a:r>
              <a:rPr lang="en-US" sz="2500" b="0" i="0" dirty="0">
                <a:effectLst/>
                <a:latin typeface="MuseoSansCyrl"/>
              </a:rPr>
              <a:t>).</a:t>
            </a:r>
            <a:endParaRPr lang="en-US" sz="2500" b="0" i="0" dirty="0">
              <a:effectLst/>
              <a:latin typeface="MuseoSansCyrl"/>
            </a:endParaRPr>
          </a:p>
          <a:p>
            <a:pPr algn="l" fontAlgn="base"/>
            <a:r>
              <a:rPr lang="en-US" sz="2500" b="0" i="0" dirty="0" err="1">
                <a:effectLst/>
                <a:latin typeface="MuseoSansCyrl"/>
              </a:rPr>
              <a:t>Moviy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okean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strategiyasi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biznesni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ezadigan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va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uning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rivojlanishiga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xalaqit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beradigan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raqobatning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yo'qligi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haqida</a:t>
            </a:r>
            <a:r>
              <a:rPr lang="en-US" sz="2500" b="0" i="0" dirty="0">
                <a:effectLst/>
                <a:latin typeface="MuseoSansCyrl"/>
              </a:rPr>
              <a:t>. Bu </a:t>
            </a:r>
            <a:r>
              <a:rPr lang="en-US" sz="2500" b="0" i="0" dirty="0" err="1">
                <a:effectLst/>
                <a:latin typeface="MuseoSansCyrl"/>
              </a:rPr>
              <a:t>intensiv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o'sish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uchun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maksimal</a:t>
            </a:r>
            <a:r>
              <a:rPr lang="en-US" sz="2500" b="0" i="0" dirty="0">
                <a:effectLst/>
                <a:latin typeface="MuseoSansCyrl"/>
              </a:rPr>
              <a:t> </a:t>
            </a:r>
            <a:r>
              <a:rPr lang="en-US" sz="2500" b="0" i="0" dirty="0" err="1">
                <a:effectLst/>
                <a:latin typeface="MuseoSansCyrl"/>
              </a:rPr>
              <a:t>imkoniyatlardir</a:t>
            </a:r>
            <a:r>
              <a:rPr lang="en-US" sz="2500" b="0" i="0" dirty="0">
                <a:effectLst/>
                <a:latin typeface="MuseoSansCyrl"/>
              </a:rPr>
              <a:t>.</a:t>
            </a:r>
            <a:endParaRPr lang="en-US" sz="2500" b="0" i="0" dirty="0">
              <a:effectLst/>
              <a:latin typeface="MuseoSansCyrl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457200" algn="l"/>
              </a:tabLst>
            </a:pPr>
            <a:endParaRPr lang="ru-RU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moviy oke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42" y="855594"/>
            <a:ext cx="484574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380" y="198783"/>
            <a:ext cx="10178322" cy="65192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l" fontAlgn="base"/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strategiyasining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ta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tamoyili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chegaralarini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U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qo'shni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yo'nalishlarni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joyni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qidirishdan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yo'nalishini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segmentlarda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tanlashda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yo'naltirishini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aniqlang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Har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sinfning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afzalliklarini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auditoriyani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o'rganishni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oshiring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mahsulotlarni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o'rganing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Ko'rsatkichlarga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tajribaga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qarating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Printsip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tuval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muhokama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sohada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raqobatbardoshlik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nimaga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bog'liqligini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chegaralarini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o'tish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Mahsulotni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kamaytiradi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iste'mol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jalb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minimaldir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Tanlangan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rioya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tamoyillar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ehtimoliy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daromadlar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prognozi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mahsulotni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oshirishda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Xaridor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tovarlarning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mavjudligini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tushunamiz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etkazib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jihatlarda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yo'q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mahsulotni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boshlashingiz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qimmat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qo'shimchalarni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olmasdan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ko'rsatmalarni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o'rganmasdan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hokazo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000" y="385481"/>
            <a:ext cx="10272000" cy="636800"/>
          </a:xfrm>
        </p:spPr>
        <p:txBody>
          <a:bodyPr/>
          <a:lstStyle/>
          <a:p>
            <a:pPr fontAlgn="base"/>
            <a:r>
              <a:rPr lang="en-US" sz="3200" b="1" i="0" dirty="0" err="1">
                <a:solidFill>
                  <a:srgbClr val="1F282C"/>
                </a:solidFill>
                <a:effectLst/>
                <a:latin typeface="MuseoSansCyrlBold"/>
              </a:rPr>
              <a:t>Afzalliklari</a:t>
            </a:r>
            <a:r>
              <a:rPr lang="en-US" sz="3200" b="1" i="0" dirty="0">
                <a:solidFill>
                  <a:srgbClr val="1F282C"/>
                </a:solidFill>
                <a:effectLst/>
                <a:latin typeface="MuseoSansCyrlBold"/>
              </a:rPr>
              <a:t> </a:t>
            </a:r>
            <a:r>
              <a:rPr lang="en-US" sz="3200" b="1" i="0" dirty="0" err="1">
                <a:solidFill>
                  <a:srgbClr val="1F282C"/>
                </a:solidFill>
                <a:effectLst/>
                <a:latin typeface="MuseoSansCyrlBold"/>
              </a:rPr>
              <a:t>va</a:t>
            </a:r>
            <a:r>
              <a:rPr lang="en-US" sz="3200" b="1" i="0" dirty="0">
                <a:solidFill>
                  <a:srgbClr val="1F282C"/>
                </a:solidFill>
                <a:effectLst/>
                <a:latin typeface="MuseoSansCyrlBold"/>
              </a:rPr>
              <a:t> </a:t>
            </a:r>
            <a:r>
              <a:rPr lang="en-US" sz="3200" b="1" i="0" dirty="0" err="1">
                <a:solidFill>
                  <a:srgbClr val="1F282C"/>
                </a:solidFill>
                <a:effectLst/>
                <a:latin typeface="MuseoSansCyrlBold"/>
              </a:rPr>
              <a:t>kamchiliklari</a:t>
            </a:r>
            <a:endParaRPr lang="en-US" sz="3200" b="1" i="0" dirty="0">
              <a:solidFill>
                <a:srgbClr val="1F282C"/>
              </a:solidFill>
              <a:effectLst/>
              <a:latin typeface="MuseoSansCyrlBold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1122744"/>
            <a:ext cx="10371388" cy="53497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>
              <a:tabLst>
                <a:tab pos="2420620" algn="l"/>
              </a:tabLst>
            </a:pPr>
            <a:r>
              <a:rPr lang="en-US" sz="2600" b="0" i="0" dirty="0" err="1">
                <a:effectLst/>
                <a:latin typeface="MuseoSansCyrl"/>
              </a:rPr>
              <a:t>Moviy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Okean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strategiyasi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biznesni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rivojlantirishga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mutlaqo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yangi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yondashuv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bo‘lib</a:t>
            </a:r>
            <a:r>
              <a:rPr lang="en-US" sz="2600" b="0" i="0" dirty="0">
                <a:effectLst/>
                <a:latin typeface="MuseoSansCyrl"/>
              </a:rPr>
              <a:t>, u “</a:t>
            </a:r>
            <a:r>
              <a:rPr lang="en-US" sz="2600" b="0" i="0" dirty="0" err="1">
                <a:effectLst/>
                <a:latin typeface="MuseoSansCyrl"/>
              </a:rPr>
              <a:t>tezda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uchish</a:t>
            </a:r>
            <a:r>
              <a:rPr lang="en-US" sz="2600" b="0" i="0" dirty="0">
                <a:effectLst/>
                <a:latin typeface="MuseoSansCyrl"/>
              </a:rPr>
              <a:t>” </a:t>
            </a:r>
            <a:r>
              <a:rPr lang="en-US" sz="2600" b="0" i="0" dirty="0" err="1">
                <a:effectLst/>
                <a:latin typeface="MuseoSansCyrl"/>
              </a:rPr>
              <a:t>uchun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qimmatli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imkoniyatdir</a:t>
            </a:r>
            <a:r>
              <a:rPr lang="en-US" sz="2600" b="0" i="0" dirty="0">
                <a:effectLst/>
                <a:latin typeface="MuseoSansCyrl"/>
              </a:rPr>
              <a:t>. </a:t>
            </a:r>
            <a:r>
              <a:rPr lang="en-US" sz="2600" b="0" i="0" dirty="0" err="1">
                <a:effectLst/>
                <a:latin typeface="MuseoSansCyrl"/>
              </a:rPr>
              <a:t>Boshqa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imtiyozlar</a:t>
            </a:r>
            <a:r>
              <a:rPr lang="en-US" sz="2600" b="0" i="0" dirty="0">
                <a:effectLst/>
                <a:latin typeface="MuseoSansCyrl"/>
              </a:rPr>
              <a:t>:</a:t>
            </a:r>
            <a:endParaRPr lang="en-US" sz="2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  <a:tabLst>
                <a:tab pos="2420620" algn="l"/>
              </a:tabLst>
            </a:pPr>
            <a:r>
              <a:rPr lang="en-US" sz="2600" b="0" i="0" dirty="0">
                <a:effectLst/>
                <a:latin typeface="MuseoSansCyrl"/>
              </a:rPr>
              <a:t>minimal </a:t>
            </a:r>
            <a:r>
              <a:rPr lang="en-US" sz="2600" b="0" i="0" dirty="0" err="1">
                <a:effectLst/>
                <a:latin typeface="MuseoSansCyrl"/>
              </a:rPr>
              <a:t>risklar</a:t>
            </a:r>
            <a:r>
              <a:rPr lang="en-US" sz="2600" b="0" i="0" dirty="0">
                <a:effectLst/>
                <a:latin typeface="MuseoSansCyrl"/>
              </a:rPr>
              <a:t> - </a:t>
            </a:r>
            <a:r>
              <a:rPr lang="en-US" sz="2600" b="0" i="0" dirty="0" err="1">
                <a:effectLst/>
                <a:latin typeface="MuseoSansCyrl"/>
              </a:rPr>
              <a:t>raqobatchilarga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qarshi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kurashish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uchun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resurslarni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sarflashning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hojati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yo'q</a:t>
            </a:r>
            <a:r>
              <a:rPr lang="en-US" sz="2600" b="0" i="0" dirty="0">
                <a:effectLst/>
                <a:latin typeface="MuseoSansCyrl"/>
              </a:rPr>
              <a:t>;</a:t>
            </a:r>
            <a:endParaRPr lang="en-US" sz="2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  <a:tabLst>
                <a:tab pos="2420620" algn="l"/>
              </a:tabLst>
            </a:pPr>
            <a:r>
              <a:rPr lang="en-US" sz="2600" b="0" i="0" dirty="0" err="1">
                <a:effectLst/>
                <a:latin typeface="MuseoSansCyrl"/>
              </a:rPr>
              <a:t>mijozni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jalb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qilish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uchun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kamroq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xarajatlar</a:t>
            </a:r>
            <a:r>
              <a:rPr lang="en-US" sz="2600" b="0" i="0" dirty="0">
                <a:effectLst/>
                <a:latin typeface="MuseoSansCyrl"/>
              </a:rPr>
              <a:t> - </a:t>
            </a:r>
            <a:r>
              <a:rPr lang="en-US" sz="2600" b="0" i="0" dirty="0" err="1">
                <a:effectLst/>
                <a:latin typeface="MuseoSansCyrl"/>
              </a:rPr>
              <a:t>foydali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va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noyob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mahsulotni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targ'ib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qilish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oddiygina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foydali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mahsulotga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qaraganda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osonroq</a:t>
            </a:r>
            <a:r>
              <a:rPr lang="en-US" sz="2600" b="0" i="0" dirty="0">
                <a:effectLst/>
                <a:latin typeface="MuseoSansCyrl"/>
              </a:rPr>
              <a:t>;</a:t>
            </a:r>
            <a:endParaRPr lang="en-US" sz="2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  <a:tabLst>
                <a:tab pos="2420620" algn="l"/>
              </a:tabLst>
            </a:pPr>
            <a:r>
              <a:rPr lang="en-US" sz="2600" b="0" i="0" dirty="0" err="1">
                <a:effectLst/>
                <a:latin typeface="MuseoSansCyrl"/>
              </a:rPr>
              <a:t>raqobatchilarning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narx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siyosatidan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mustaqillik</a:t>
            </a:r>
            <a:r>
              <a:rPr lang="en-US" sz="2600" b="0" i="0" dirty="0">
                <a:effectLst/>
                <a:latin typeface="MuseoSansCyrl"/>
              </a:rPr>
              <a:t> - </a:t>
            </a:r>
            <a:r>
              <a:rPr lang="en-US" sz="2600" b="0" i="0" dirty="0" err="1">
                <a:effectLst/>
                <a:latin typeface="MuseoSansCyrl"/>
              </a:rPr>
              <a:t>siz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narxni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qabul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qilingan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kontseptsiyaga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muvofiq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belgilashingiz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mumkin</a:t>
            </a:r>
            <a:r>
              <a:rPr lang="en-US" sz="2600" b="0" i="0" dirty="0">
                <a:effectLst/>
                <a:latin typeface="MuseoSansCyrl"/>
              </a:rPr>
              <a:t> (</a:t>
            </a:r>
            <a:r>
              <a:rPr lang="en-US" sz="2600" b="0" i="0" dirty="0" err="1">
                <a:effectLst/>
                <a:latin typeface="MuseoSansCyrl"/>
              </a:rPr>
              <a:t>noyob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taklif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uchun</a:t>
            </a:r>
            <a:r>
              <a:rPr lang="en-US" sz="2600" b="0" i="0" dirty="0">
                <a:effectLst/>
                <a:latin typeface="MuseoSansCyrl"/>
              </a:rPr>
              <a:t> u </a:t>
            </a:r>
            <a:r>
              <a:rPr lang="en-US" sz="2600" b="0" i="0" dirty="0" err="1">
                <a:effectLst/>
                <a:latin typeface="MuseoSansCyrl"/>
              </a:rPr>
              <a:t>hamma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narsa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bo'lishi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mumkin</a:t>
            </a:r>
            <a:r>
              <a:rPr lang="en-US" sz="2600" b="0" i="0" dirty="0">
                <a:effectLst/>
                <a:latin typeface="MuseoSansCyrl"/>
              </a:rPr>
              <a:t>);</a:t>
            </a:r>
            <a:endParaRPr lang="en-US" sz="2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  <a:tabLst>
                <a:tab pos="2420620" algn="l"/>
              </a:tabLst>
            </a:pPr>
            <a:r>
              <a:rPr lang="en-US" sz="2600" b="0" i="0" dirty="0" err="1">
                <a:effectLst/>
                <a:latin typeface="MuseoSansCyrl"/>
              </a:rPr>
              <a:t>maqsadli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auditoriya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tomonidan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qiziqish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ortdi</a:t>
            </a:r>
            <a:r>
              <a:rPr lang="en-US" sz="2600" b="0" i="0" dirty="0">
                <a:effectLst/>
                <a:latin typeface="MuseoSansCyrl"/>
              </a:rPr>
              <a:t> - </a:t>
            </a:r>
            <a:r>
              <a:rPr lang="en-US" sz="2600" b="0" i="0" dirty="0" err="1">
                <a:effectLst/>
                <a:latin typeface="MuseoSansCyrl"/>
              </a:rPr>
              <a:t>innovatsion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mahsulotlar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har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doim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katta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talabga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ega</a:t>
            </a:r>
            <a:r>
              <a:rPr lang="en-US" sz="2600" b="0" i="0" dirty="0">
                <a:effectLst/>
                <a:latin typeface="MuseoSansCyrl"/>
              </a:rPr>
              <a:t>.</a:t>
            </a:r>
            <a:endParaRPr lang="en-US" sz="2600" b="0" i="0" dirty="0">
              <a:effectLst/>
              <a:latin typeface="MuseoSansCyr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fzalliklari va kamchiliklar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666750"/>
            <a:ext cx="82867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000" y="223934"/>
            <a:ext cx="10272000" cy="636800"/>
          </a:xfrm>
        </p:spPr>
        <p:txBody>
          <a:bodyPr/>
          <a:lstStyle/>
          <a:p>
            <a:pPr fontAlgn="base"/>
            <a:r>
              <a:rPr lang="en-US" sz="3200" b="1" i="0" dirty="0" err="1">
                <a:solidFill>
                  <a:srgbClr val="1F282C"/>
                </a:solidFill>
                <a:effectLst/>
                <a:latin typeface="MuseoSansCyrlBold"/>
              </a:rPr>
              <a:t>Strategiya</a:t>
            </a:r>
            <a:r>
              <a:rPr lang="en-US" sz="3200" b="1" i="0" dirty="0">
                <a:solidFill>
                  <a:srgbClr val="1F282C"/>
                </a:solidFill>
                <a:effectLst/>
                <a:latin typeface="MuseoSansCyrlBold"/>
              </a:rPr>
              <a:t> </a:t>
            </a:r>
            <a:r>
              <a:rPr lang="en-US" sz="3200" b="1" i="0" dirty="0" err="1">
                <a:solidFill>
                  <a:srgbClr val="1F282C"/>
                </a:solidFill>
                <a:effectLst/>
                <a:latin typeface="MuseoSansCyrlBold"/>
              </a:rPr>
              <a:t>vositalari</a:t>
            </a:r>
            <a:endParaRPr lang="en-US" sz="3200" b="1" i="0" dirty="0">
              <a:solidFill>
                <a:srgbClr val="1F282C"/>
              </a:solidFill>
              <a:effectLst/>
              <a:latin typeface="MuseoSansCyrlBold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0390" y="775504"/>
            <a:ext cx="11632556" cy="596273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/>
            <a:r>
              <a:rPr lang="en-US" sz="1900" b="0" i="0" dirty="0" err="1">
                <a:effectLst/>
                <a:latin typeface="MuseoSansCyrl"/>
              </a:rPr>
              <a:t>Moviy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okeanni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topish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uchun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bir-birini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to'ldiradigan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ikkita</a:t>
            </a:r>
            <a:r>
              <a:rPr lang="en-US" sz="1900" b="0" i="0" dirty="0">
                <a:effectLst/>
                <a:latin typeface="MuseoSansCyrl"/>
              </a:rPr>
              <a:t> model </a:t>
            </a:r>
            <a:r>
              <a:rPr lang="en-US" sz="1900" b="0" i="0" dirty="0" err="1">
                <a:effectLst/>
                <a:latin typeface="MuseoSansCyrl"/>
              </a:rPr>
              <a:t>mavjud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Keling</a:t>
            </a:r>
            <a:r>
              <a:rPr lang="en-US" sz="1900" b="0" i="0" dirty="0">
                <a:effectLst/>
                <a:latin typeface="MuseoSansCyrl"/>
              </a:rPr>
              <a:t>, </a:t>
            </a:r>
            <a:r>
              <a:rPr lang="en-US" sz="1900" b="0" i="0" dirty="0" err="1">
                <a:effectLst/>
                <a:latin typeface="MuseoSansCyrl"/>
              </a:rPr>
              <a:t>ularni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ko'rib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chiqaylik</a:t>
            </a:r>
            <a:r>
              <a:rPr lang="en-US" sz="1900" b="0" i="0" dirty="0">
                <a:effectLst/>
                <a:latin typeface="MuseoSansCyrl"/>
              </a:rPr>
              <a:t>:</a:t>
            </a:r>
            <a:endParaRPr lang="en-US" sz="1900" b="0" i="0" dirty="0">
              <a:effectLst/>
              <a:latin typeface="MuseoSansCyrl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900" b="0" i="0" dirty="0" err="1">
                <a:effectLst/>
                <a:latin typeface="MuseoSansCyrl"/>
              </a:rPr>
              <a:t>Strategik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konspekt</a:t>
            </a:r>
            <a:r>
              <a:rPr lang="en-US" sz="1900" b="0" i="0" dirty="0">
                <a:effectLst/>
                <a:latin typeface="MuseoSansCyrl"/>
              </a:rPr>
              <a:t>. Model </a:t>
            </a:r>
            <a:r>
              <a:rPr lang="en-US" sz="1900" b="0" i="0" dirty="0" err="1">
                <a:effectLst/>
                <a:latin typeface="MuseoSansCyrl"/>
              </a:rPr>
              <a:t>o'z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strategiyangiz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va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raqobatchilaringizni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ob'ektiv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taqqoslash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uchun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mo'ljallangan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Mahsulotni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o'rganish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va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mijozlar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uchun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eng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muhim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qadriyatlarni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aniqlashni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o'z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ichiga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oladi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Usullar</a:t>
            </a:r>
            <a:r>
              <a:rPr lang="en-US" sz="1900" b="0" i="0" dirty="0">
                <a:effectLst/>
                <a:latin typeface="MuseoSansCyrl"/>
              </a:rPr>
              <a:t>: </a:t>
            </a:r>
            <a:r>
              <a:rPr lang="en-US" sz="1900" b="0" i="0" dirty="0" err="1">
                <a:effectLst/>
                <a:latin typeface="MuseoSansCyrl"/>
              </a:rPr>
              <a:t>xodimlar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va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mijozlarni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so'rov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qilish</a:t>
            </a:r>
            <a:r>
              <a:rPr lang="en-US" sz="1900" b="0" i="0" dirty="0">
                <a:effectLst/>
                <a:latin typeface="MuseoSansCyrl"/>
              </a:rPr>
              <a:t>, </a:t>
            </a:r>
            <a:r>
              <a:rPr lang="en-US" sz="1900" b="0" i="0" dirty="0" err="1">
                <a:effectLst/>
                <a:latin typeface="MuseoSansCyrl"/>
              </a:rPr>
              <a:t>qiymat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grafigini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qurish</a:t>
            </a:r>
            <a:r>
              <a:rPr lang="en-US" sz="1900" b="0" i="0" dirty="0">
                <a:effectLst/>
                <a:latin typeface="MuseoSansCyrl"/>
              </a:rPr>
              <a:t> (</a:t>
            </a:r>
            <a:r>
              <a:rPr lang="en-US" sz="1900" b="0" i="0" dirty="0" err="1">
                <a:effectLst/>
                <a:latin typeface="MuseoSansCyrl"/>
              </a:rPr>
              <a:t>bu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erda</a:t>
            </a:r>
            <a:r>
              <a:rPr lang="en-US" sz="1900" b="0" i="0" dirty="0">
                <a:effectLst/>
                <a:latin typeface="MuseoSansCyrl"/>
              </a:rPr>
              <a:t> Y </a:t>
            </a:r>
            <a:r>
              <a:rPr lang="en-US" sz="1900" b="0" i="0" dirty="0" err="1">
                <a:effectLst/>
                <a:latin typeface="MuseoSansCyrl"/>
              </a:rPr>
              <a:t>o'qi</a:t>
            </a:r>
            <a:r>
              <a:rPr lang="en-US" sz="1900" b="0" i="0" dirty="0">
                <a:effectLst/>
                <a:latin typeface="MuseoSansCyrl"/>
              </a:rPr>
              <a:t> - </a:t>
            </a:r>
            <a:r>
              <a:rPr lang="en-US" sz="1900" b="0" i="0" dirty="0" err="1">
                <a:effectLst/>
                <a:latin typeface="MuseoSansCyrl"/>
              </a:rPr>
              <a:t>ahamiyatlilik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darajasi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va</a:t>
            </a:r>
            <a:r>
              <a:rPr lang="en-US" sz="1900" b="0" i="0" dirty="0">
                <a:effectLst/>
                <a:latin typeface="MuseoSansCyrl"/>
              </a:rPr>
              <a:t> X - </a:t>
            </a:r>
            <a:r>
              <a:rPr lang="en-US" sz="1900" b="0" i="0" dirty="0" err="1">
                <a:effectLst/>
                <a:latin typeface="MuseoSansCyrl"/>
              </a:rPr>
              <a:t>asosiy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omillar</a:t>
            </a:r>
            <a:r>
              <a:rPr lang="en-US" sz="1900" b="0" i="0" dirty="0">
                <a:effectLst/>
                <a:latin typeface="MuseoSansCyrl"/>
              </a:rPr>
              <a:t>). </a:t>
            </a:r>
            <a:r>
              <a:rPr lang="en-US" sz="1900" b="0" i="0" dirty="0" err="1">
                <a:effectLst/>
                <a:latin typeface="MuseoSansCyrl"/>
              </a:rPr>
              <a:t>Ma'lumotni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taqdim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etishning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ushbu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formati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raqobatchilarning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zaif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tomonlarini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topishga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yordam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beradi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Tahlil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natijalariga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ko'ra</a:t>
            </a:r>
            <a:r>
              <a:rPr lang="en-US" sz="1900" b="0" i="0" dirty="0">
                <a:effectLst/>
                <a:latin typeface="MuseoSansCyrl"/>
              </a:rPr>
              <a:t>, </a:t>
            </a:r>
            <a:r>
              <a:rPr lang="en-US" sz="1900" b="0" i="0" dirty="0" err="1">
                <a:effectLst/>
                <a:latin typeface="MuseoSansCyrl"/>
              </a:rPr>
              <a:t>siz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yangi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mahsulotni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ishlab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chiqish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va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ishga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tushirishda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kamroq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xatolarga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yo'l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qo'yishingiz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yoki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mavjudni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yanada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aniqroq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takomillashtirishingiz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mumkin</a:t>
            </a:r>
            <a:r>
              <a:rPr lang="en-US" sz="1900" b="0" i="0" dirty="0">
                <a:effectLst/>
                <a:latin typeface="MuseoSansCyrl"/>
              </a:rPr>
              <a:t>.</a:t>
            </a:r>
            <a:endParaRPr lang="en-US" sz="1900" b="0" i="0" dirty="0">
              <a:effectLst/>
              <a:latin typeface="MuseoSansCyrl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900" b="0" i="0" dirty="0" err="1">
                <a:effectLst/>
                <a:latin typeface="MuseoSansCyrl"/>
              </a:rPr>
              <a:t>Analitik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tarmoq</a:t>
            </a:r>
            <a:r>
              <a:rPr lang="en-US" sz="1900" b="0" i="0" dirty="0">
                <a:effectLst/>
                <a:latin typeface="MuseoSansCyrl"/>
              </a:rPr>
              <a:t>. 4 ta </a:t>
            </a:r>
            <a:r>
              <a:rPr lang="en-US" sz="1900" b="0" i="0" dirty="0" err="1">
                <a:effectLst/>
                <a:latin typeface="MuseoSansCyrl"/>
              </a:rPr>
              <a:t>savolga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javoblarni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o'z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ichiga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oladi</a:t>
            </a:r>
            <a:r>
              <a:rPr lang="en-US" sz="1900" b="0" i="0" dirty="0">
                <a:effectLst/>
                <a:latin typeface="MuseoSansCyrl"/>
              </a:rPr>
              <a:t>:</a:t>
            </a:r>
            <a:endParaRPr lang="en-US" sz="1900" b="0" i="0" dirty="0">
              <a:effectLst/>
              <a:latin typeface="MuseoSansCyrl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900" b="0" i="0" dirty="0" err="1">
                <a:effectLst/>
                <a:latin typeface="MuseoSansCyrl"/>
              </a:rPr>
              <a:t>O'zingizni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moviy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okeanda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topish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uchun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ma'lum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bir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joydagi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qanday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omillardan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xalos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bo'lishingiz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kerak</a:t>
            </a:r>
            <a:r>
              <a:rPr lang="en-US" sz="1900" b="0" i="0" dirty="0">
                <a:effectLst/>
                <a:latin typeface="MuseoSansCyrl"/>
              </a:rPr>
              <a:t>?</a:t>
            </a:r>
            <a:endParaRPr lang="en-US" sz="1900" b="0" i="0" dirty="0">
              <a:effectLst/>
              <a:latin typeface="MuseoSansCyrl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900" b="0" i="0" dirty="0" err="1">
                <a:effectLst/>
                <a:latin typeface="MuseoSansCyrl"/>
              </a:rPr>
              <a:t>Qaysi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nuqtalarni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sanoat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standartlarini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hisobga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olgan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holda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zararsizlantirish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kerak</a:t>
            </a:r>
            <a:r>
              <a:rPr lang="en-US" sz="1900" b="0" i="0" dirty="0">
                <a:effectLst/>
                <a:latin typeface="MuseoSansCyrl"/>
              </a:rPr>
              <a:t>?</a:t>
            </a:r>
            <a:endParaRPr lang="en-US" sz="1900" b="0" i="0" dirty="0">
              <a:effectLst/>
              <a:latin typeface="MuseoSansCyrl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900" b="0" i="0" dirty="0" err="1">
                <a:effectLst/>
                <a:latin typeface="MuseoSansCyrl"/>
              </a:rPr>
              <a:t>Nimani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kengaytirish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kerak</a:t>
            </a:r>
            <a:r>
              <a:rPr lang="en-US" sz="1900" b="0" i="0" dirty="0">
                <a:effectLst/>
                <a:latin typeface="MuseoSansCyrl"/>
              </a:rPr>
              <a:t>?</a:t>
            </a:r>
            <a:endParaRPr lang="en-US" sz="1900" b="0" i="0" dirty="0">
              <a:effectLst/>
              <a:latin typeface="MuseoSansCyrl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sz="1900" b="0" i="0" dirty="0" err="1">
                <a:effectLst/>
                <a:latin typeface="MuseoSansCyrl"/>
              </a:rPr>
              <a:t>Moviy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okeanga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kirishga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qanday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yangiliklar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yordam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beradi</a:t>
            </a:r>
            <a:r>
              <a:rPr lang="en-US" sz="1900" b="0" i="0" dirty="0">
                <a:effectLst/>
                <a:latin typeface="MuseoSansCyrl"/>
              </a:rPr>
              <a:t>?</a:t>
            </a:r>
            <a:endParaRPr lang="en-US" sz="1900" b="0" i="0" dirty="0">
              <a:effectLst/>
              <a:latin typeface="MuseoSansCyrl"/>
            </a:endParaRPr>
          </a:p>
          <a:p>
            <a:pPr algn="l" fontAlgn="base"/>
            <a:r>
              <a:rPr lang="en-US" sz="1900" b="0" i="0" dirty="0" err="1">
                <a:effectLst/>
                <a:latin typeface="MuseoSansCyrl"/>
              </a:rPr>
              <a:t>Birinchi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ikkita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javobga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asoslanib</a:t>
            </a:r>
            <a:r>
              <a:rPr lang="en-US" sz="1900" b="0" i="0" dirty="0">
                <a:effectLst/>
                <a:latin typeface="MuseoSansCyrl"/>
              </a:rPr>
              <a:t>, </a:t>
            </a:r>
            <a:r>
              <a:rPr lang="en-US" sz="1900" b="0" i="0" dirty="0" err="1">
                <a:effectLst/>
                <a:latin typeface="MuseoSansCyrl"/>
              </a:rPr>
              <a:t>xarajatlarni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kamaytirish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bo'yicha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bosqichma-bosqich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harakatlar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rejasi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ishlab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chiqiladi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Qolgan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ikkitasi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mahsulotning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xaridorga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qiymatini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oshirish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uchun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foydalidir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Ikkala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vositadan</a:t>
            </a:r>
            <a:r>
              <a:rPr lang="en-US" sz="1900" b="0" i="0" dirty="0">
                <a:effectLst/>
                <a:latin typeface="MuseoSansCyrl"/>
              </a:rPr>
              <a:t> ham </a:t>
            </a:r>
            <a:r>
              <a:rPr lang="en-US" sz="1900" b="0" i="0" dirty="0" err="1">
                <a:effectLst/>
                <a:latin typeface="MuseoSansCyrl"/>
              </a:rPr>
              <a:t>foydalaning</a:t>
            </a:r>
            <a:r>
              <a:rPr lang="en-US" sz="1900" b="0" i="0" dirty="0">
                <a:effectLst/>
                <a:latin typeface="MuseoSansCyrl"/>
              </a:rPr>
              <a:t>, </a:t>
            </a:r>
            <a:r>
              <a:rPr lang="en-US" sz="1900" b="0" i="0" dirty="0" err="1">
                <a:effectLst/>
                <a:latin typeface="MuseoSansCyrl"/>
              </a:rPr>
              <a:t>chunki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bu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muvaffaqiyat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ehtimolini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oshiradi</a:t>
            </a:r>
            <a:r>
              <a:rPr lang="en-US" sz="1900" b="0" i="0" dirty="0">
                <a:effectLst/>
                <a:latin typeface="MuseoSansCyrl"/>
              </a:rPr>
              <a:t>. </a:t>
            </a:r>
            <a:r>
              <a:rPr lang="en-US" sz="1900" b="0" i="0" dirty="0" err="1">
                <a:effectLst/>
                <a:latin typeface="MuseoSansCyrl"/>
              </a:rPr>
              <a:t>Siz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ko'proq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fikrlarni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hisobga</a:t>
            </a:r>
            <a:r>
              <a:rPr lang="en-US" sz="1900" b="0" i="0" dirty="0">
                <a:effectLst/>
                <a:latin typeface="MuseoSansCyrl"/>
              </a:rPr>
              <a:t> </a:t>
            </a:r>
            <a:r>
              <a:rPr lang="en-US" sz="1900" b="0" i="0" dirty="0" err="1">
                <a:effectLst/>
                <a:latin typeface="MuseoSansCyrl"/>
              </a:rPr>
              <a:t>olasiz</a:t>
            </a:r>
            <a:r>
              <a:rPr lang="en-US" sz="1900" b="0" i="0" dirty="0">
                <a:effectLst/>
                <a:latin typeface="MuseoSansCyrl"/>
              </a:rPr>
              <a:t>.</a:t>
            </a:r>
            <a:endParaRPr lang="en-US" sz="1900" b="0" i="0" dirty="0">
              <a:effectLst/>
              <a:latin typeface="MuseoSansCyr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471" y="344504"/>
            <a:ext cx="10272000" cy="7509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holatlari</a:t>
            </a:r>
            <a:endParaRPr lang="en-US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5314" y="1470992"/>
            <a:ext cx="10272000" cy="490943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/>
            <a:r>
              <a:rPr lang="en-US" sz="2600" b="0" i="0" dirty="0" err="1">
                <a:effectLst/>
                <a:latin typeface="MuseoSansCyrl"/>
              </a:rPr>
              <a:t>Moviy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okean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strategiyasi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nafaqat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startaplarga</a:t>
            </a:r>
            <a:r>
              <a:rPr lang="en-US" sz="2600" b="0" i="0" dirty="0">
                <a:effectLst/>
                <a:latin typeface="MuseoSansCyrl"/>
              </a:rPr>
              <a:t>, </a:t>
            </a:r>
            <a:r>
              <a:rPr lang="en-US" sz="2600" b="0" i="0" dirty="0" err="1">
                <a:effectLst/>
                <a:latin typeface="MuseoSansCyrl"/>
              </a:rPr>
              <a:t>balki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tashkil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etilgan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korxonalarga</a:t>
            </a:r>
            <a:r>
              <a:rPr lang="en-US" sz="2600" b="0" i="0" dirty="0">
                <a:effectLst/>
                <a:latin typeface="MuseoSansCyrl"/>
              </a:rPr>
              <a:t> ham </a:t>
            </a:r>
            <a:r>
              <a:rPr lang="en-US" sz="2600" b="0" i="0" dirty="0" err="1">
                <a:effectLst/>
                <a:latin typeface="MuseoSansCyrl"/>
              </a:rPr>
              <a:t>tegishli</a:t>
            </a:r>
            <a:r>
              <a:rPr lang="en-US" sz="2600" b="0" i="0" dirty="0">
                <a:effectLst/>
                <a:latin typeface="MuseoSansCyrl"/>
              </a:rPr>
              <a:t>. </a:t>
            </a:r>
            <a:r>
              <a:rPr lang="en-US" sz="2600" b="0" i="0" dirty="0" err="1">
                <a:effectLst/>
                <a:latin typeface="MuseoSansCyrl"/>
              </a:rPr>
              <a:t>Keling</a:t>
            </a:r>
            <a:r>
              <a:rPr lang="en-US" sz="2600" b="0" i="0" dirty="0">
                <a:effectLst/>
                <a:latin typeface="MuseoSansCyrl"/>
              </a:rPr>
              <a:t>, u </a:t>
            </a:r>
            <a:r>
              <a:rPr lang="en-US" sz="2600" b="0" i="0" dirty="0" err="1">
                <a:effectLst/>
                <a:latin typeface="MuseoSansCyrl"/>
              </a:rPr>
              <a:t>qanday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ishlatilishini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ko'rib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chiqaylik</a:t>
            </a:r>
            <a:r>
              <a:rPr lang="en-US" sz="2600" b="0" i="0" dirty="0">
                <a:effectLst/>
                <a:latin typeface="MuseoSansCyrl"/>
              </a:rPr>
              <a:t>:</a:t>
            </a:r>
            <a:endParaRPr lang="en-US" sz="2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0" i="0" dirty="0" err="1">
                <a:effectLst/>
                <a:latin typeface="MuseoSansCyrl"/>
              </a:rPr>
              <a:t>Yangi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taklif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yaratish</a:t>
            </a:r>
            <a:r>
              <a:rPr lang="en-US" sz="2600" b="0" i="0" dirty="0">
                <a:effectLst/>
                <a:latin typeface="MuseoSansCyrl"/>
              </a:rPr>
              <a:t>. </a:t>
            </a:r>
            <a:r>
              <a:rPr lang="en-US" sz="2600" b="0" i="0" dirty="0" err="1">
                <a:effectLst/>
                <a:latin typeface="MuseoSansCyrl"/>
              </a:rPr>
              <a:t>Joyni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o'rganish</a:t>
            </a:r>
            <a:r>
              <a:rPr lang="en-US" sz="2600" b="0" i="0" dirty="0">
                <a:effectLst/>
                <a:latin typeface="MuseoSansCyrl"/>
              </a:rPr>
              <a:t>, </a:t>
            </a:r>
            <a:r>
              <a:rPr lang="en-US" sz="2600" b="0" i="0" dirty="0" err="1">
                <a:effectLst/>
                <a:latin typeface="MuseoSansCyrl"/>
              </a:rPr>
              <a:t>asosiy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bozor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ishtirokchilarining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zaif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va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kuchli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tomonlarini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aniqlash</a:t>
            </a:r>
            <a:r>
              <a:rPr lang="en-US" sz="2600" b="0" i="0" dirty="0">
                <a:effectLst/>
                <a:latin typeface="MuseoSansCyrl"/>
              </a:rPr>
              <a:t>. </a:t>
            </a:r>
            <a:r>
              <a:rPr lang="en-US" sz="2600" b="0" i="0" dirty="0" err="1">
                <a:effectLst/>
                <a:latin typeface="MuseoSansCyrl"/>
              </a:rPr>
              <a:t>Maqsadli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auditoriya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ehtiyojlarini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tahlil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qilish</a:t>
            </a:r>
            <a:r>
              <a:rPr lang="en-US" sz="2600" b="0" i="0" dirty="0">
                <a:effectLst/>
                <a:latin typeface="MuseoSansCyrl"/>
              </a:rPr>
              <a:t> - </a:t>
            </a:r>
            <a:r>
              <a:rPr lang="en-US" sz="2600" b="0" i="0" dirty="0" err="1">
                <a:effectLst/>
                <a:latin typeface="MuseoSansCyrl"/>
              </a:rPr>
              <a:t>mijozlar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nimani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xohlashadi</a:t>
            </a:r>
            <a:r>
              <a:rPr lang="en-US" sz="2600" b="0" i="0" dirty="0">
                <a:effectLst/>
                <a:latin typeface="MuseoSansCyrl"/>
              </a:rPr>
              <a:t>, </a:t>
            </a:r>
            <a:r>
              <a:rPr lang="en-US" sz="2600" b="0" i="0" dirty="0" err="1">
                <a:effectLst/>
                <a:latin typeface="MuseoSansCyrl"/>
              </a:rPr>
              <a:t>qanday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so'rovlar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yopiq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emas</a:t>
            </a:r>
            <a:r>
              <a:rPr lang="en-US" sz="2600" b="0" i="0" dirty="0">
                <a:effectLst/>
                <a:latin typeface="MuseoSansCyrl"/>
              </a:rPr>
              <a:t>.</a:t>
            </a:r>
            <a:endParaRPr lang="en-US" sz="2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600" b="0" i="0" dirty="0" err="1">
                <a:effectLst/>
                <a:latin typeface="MuseoSansCyrl"/>
              </a:rPr>
              <a:t>Mavjud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mahsulotni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takomillashtirish</a:t>
            </a:r>
            <a:r>
              <a:rPr lang="en-US" sz="2600" b="0" i="0" dirty="0">
                <a:effectLst/>
                <a:latin typeface="MuseoSansCyrl"/>
              </a:rPr>
              <a:t>. </a:t>
            </a:r>
            <a:r>
              <a:rPr lang="en-US" sz="2600" b="0" i="0" dirty="0" err="1">
                <a:effectLst/>
                <a:latin typeface="MuseoSansCyrl"/>
              </a:rPr>
              <a:t>Misol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uchun</a:t>
            </a:r>
            <a:r>
              <a:rPr lang="en-US" sz="2600" b="0" i="0" dirty="0">
                <a:effectLst/>
                <a:latin typeface="MuseoSansCyrl"/>
              </a:rPr>
              <a:t>, agar </a:t>
            </a:r>
            <a:r>
              <a:rPr lang="en-US" sz="2600" b="0" i="0" dirty="0" err="1">
                <a:effectLst/>
                <a:latin typeface="MuseoSansCyrl"/>
              </a:rPr>
              <a:t>siz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qahvaxonangizga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tashrif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buyuruvchilar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qahva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stakanlarida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barmoqlarini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kuydirishini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aniqlasangiz</a:t>
            </a:r>
            <a:r>
              <a:rPr lang="en-US" sz="2600" b="0" i="0" dirty="0">
                <a:effectLst/>
                <a:latin typeface="MuseoSansCyrl"/>
              </a:rPr>
              <a:t>, </a:t>
            </a:r>
            <a:r>
              <a:rPr lang="en-US" sz="2600" b="0" i="0" dirty="0" err="1">
                <a:effectLst/>
                <a:latin typeface="MuseoSansCyrl"/>
              </a:rPr>
              <a:t>ularga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qalin</a:t>
            </a:r>
            <a:r>
              <a:rPr lang="en-US" sz="2600" b="0" i="0" dirty="0">
                <a:effectLst/>
                <a:latin typeface="MuseoSansCyrl"/>
              </a:rPr>
              <a:t>, </a:t>
            </a:r>
            <a:r>
              <a:rPr lang="en-US" sz="2600" b="0" i="0" dirty="0" err="1">
                <a:effectLst/>
                <a:latin typeface="MuseoSansCyrl"/>
              </a:rPr>
              <a:t>sirpanmaydigan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karton</a:t>
            </a:r>
            <a:r>
              <a:rPr lang="en-US" sz="2600" b="0" i="0" dirty="0">
                <a:effectLst/>
                <a:latin typeface="MuseoSansCyrl"/>
              </a:rPr>
              <a:t> "</a:t>
            </a:r>
            <a:r>
              <a:rPr lang="en-US" sz="2600" b="0" i="0" dirty="0" err="1">
                <a:effectLst/>
                <a:latin typeface="MuseoSansCyrl"/>
              </a:rPr>
              <a:t>manjetlar</a:t>
            </a:r>
            <a:r>
              <a:rPr lang="en-US" sz="2600" b="0" i="0" dirty="0">
                <a:effectLst/>
                <a:latin typeface="MuseoSansCyrl"/>
              </a:rPr>
              <a:t>" </a:t>
            </a:r>
            <a:r>
              <a:rPr lang="en-US" sz="2600" b="0" i="0" dirty="0" err="1">
                <a:effectLst/>
                <a:latin typeface="MuseoSansCyrl"/>
              </a:rPr>
              <a:t>qo'ying</a:t>
            </a:r>
            <a:r>
              <a:rPr lang="en-US" sz="2600" b="0" i="0" dirty="0">
                <a:effectLst/>
                <a:latin typeface="MuseoSansCyrl"/>
              </a:rPr>
              <a:t>. Agar </a:t>
            </a:r>
            <a:r>
              <a:rPr lang="en-US" sz="2600" b="0" i="0" dirty="0" err="1">
                <a:effectLst/>
                <a:latin typeface="MuseoSansCyrl"/>
              </a:rPr>
              <a:t>mijozlar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dastur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interfeysini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haddan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tashqari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murakkab</a:t>
            </a:r>
            <a:r>
              <a:rPr lang="en-US" sz="2600" b="0" i="0" dirty="0">
                <a:effectLst/>
                <a:latin typeface="MuseoSansCyrl"/>
              </a:rPr>
              <a:t> deb </a:t>
            </a:r>
            <a:r>
              <a:rPr lang="en-US" sz="2600" b="0" i="0" dirty="0" err="1">
                <a:effectLst/>
                <a:latin typeface="MuseoSansCyrl"/>
              </a:rPr>
              <a:t>topsa</a:t>
            </a:r>
            <a:r>
              <a:rPr lang="en-US" sz="2600" b="0" i="0" dirty="0">
                <a:effectLst/>
                <a:latin typeface="MuseoSansCyrl"/>
              </a:rPr>
              <a:t>, </a:t>
            </a:r>
            <a:r>
              <a:rPr lang="en-US" sz="2600" b="0" i="0" dirty="0" err="1">
                <a:effectLst/>
                <a:latin typeface="MuseoSansCyrl"/>
              </a:rPr>
              <a:t>ularning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fikr-mulohazalarini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tinglang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va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uni</a:t>
            </a:r>
            <a:r>
              <a:rPr lang="en-US" sz="2600" b="0" i="0" dirty="0">
                <a:effectLst/>
                <a:latin typeface="MuseoSansCyrl"/>
              </a:rPr>
              <a:t> </a:t>
            </a:r>
            <a:r>
              <a:rPr lang="en-US" sz="2600" b="0" i="0" dirty="0" err="1">
                <a:effectLst/>
                <a:latin typeface="MuseoSansCyrl"/>
              </a:rPr>
              <a:t>soddalashtiring</a:t>
            </a:r>
            <a:r>
              <a:rPr lang="en-US" sz="2600" b="0" i="0" dirty="0">
                <a:effectLst/>
                <a:latin typeface="MuseoSansCyrl"/>
              </a:rPr>
              <a:t>.</a:t>
            </a:r>
            <a:endParaRPr lang="en-US" sz="2600" b="0" i="0" dirty="0">
              <a:effectLst/>
              <a:latin typeface="MuseoSansCyr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268940"/>
            <a:ext cx="6598268" cy="634020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MuseoSansCyrl"/>
              </a:rPr>
              <a:t>Xususiyatlarni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qo'shish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Mijoz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nima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boshqa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variantlarni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tanlashini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bilib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oling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Nima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xaridorlar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tovarlarni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sizdan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emas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yaqin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atrofdagi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do'kondan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sotib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olishadi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Qanday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xususiyatlar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o'ziga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jalb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qiladi</a:t>
            </a:r>
            <a:r>
              <a:rPr lang="en-US" sz="2400" b="0" i="0" dirty="0">
                <a:effectLst/>
                <a:latin typeface="MuseoSansCyrl"/>
              </a:rPr>
              <a:t>? </a:t>
            </a:r>
            <a:r>
              <a:rPr lang="en-US" sz="2400" b="0" i="0" dirty="0" err="1">
                <a:effectLst/>
                <a:latin typeface="MuseoSansCyrl"/>
              </a:rPr>
              <a:t>Mahsulotni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qo'shimcha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funktsiyalar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xususiyatlar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bilan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to'ldiring</a:t>
            </a:r>
            <a:r>
              <a:rPr lang="en-US" sz="2400" b="0" i="0" dirty="0">
                <a:effectLst/>
                <a:latin typeface="MuseoSansCyrl"/>
              </a:rPr>
              <a:t> - </a:t>
            </a:r>
            <a:r>
              <a:rPr lang="en-US" sz="2400" b="0" i="0" dirty="0" err="1">
                <a:effectLst/>
                <a:latin typeface="MuseoSansCyrl"/>
              </a:rPr>
              <a:t>bu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sizga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bozorda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ajralib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turishga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yordam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beradi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mahsulotingiz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noyob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bo'ladi</a:t>
            </a:r>
            <a:r>
              <a:rPr lang="en-US" sz="2400" b="0" i="0" dirty="0">
                <a:effectLst/>
                <a:latin typeface="MuseoSansCyrl"/>
              </a:rPr>
              <a:t>.</a:t>
            </a:r>
            <a:endParaRPr lang="en-US" sz="24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MuseoSansCyrl"/>
              </a:rPr>
              <a:t>Tasvir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ustida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ishlash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Texnik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xususiyatlardagi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ustunlik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ko'pincha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xaridor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etarlicha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ishonarli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emas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Iste'molchining</a:t>
            </a:r>
            <a:r>
              <a:rPr lang="en-US" sz="2400" b="0" i="0" dirty="0">
                <a:effectLst/>
                <a:latin typeface="MuseoSansCyrl"/>
              </a:rPr>
              <a:t> his-</a:t>
            </a:r>
            <a:r>
              <a:rPr lang="en-US" sz="2400" b="0" i="0" dirty="0" err="1">
                <a:effectLst/>
                <a:latin typeface="MuseoSansCyrl"/>
              </a:rPr>
              <a:t>tuyg'ularini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o'ynang</a:t>
            </a:r>
            <a:r>
              <a:rPr lang="en-US" sz="2400" b="0" i="0" dirty="0">
                <a:effectLst/>
                <a:latin typeface="MuseoSansCyrl"/>
              </a:rPr>
              <a:t> - </a:t>
            </a:r>
            <a:r>
              <a:rPr lang="en-US" sz="2400" b="0" i="0" dirty="0" err="1">
                <a:effectLst/>
                <a:latin typeface="MuseoSansCyrl"/>
              </a:rPr>
              <a:t>unga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mahsulotingiz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nima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xursand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qilishini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tushuntiring</a:t>
            </a:r>
            <a:r>
              <a:rPr lang="en-US" sz="2400" b="0" i="0" dirty="0">
                <a:effectLst/>
                <a:latin typeface="MuseoSansCyrl"/>
              </a:rPr>
              <a:t> (</a:t>
            </a:r>
            <a:r>
              <a:rPr lang="en-US" sz="2400" b="0" i="0" dirty="0" err="1">
                <a:effectLst/>
                <a:latin typeface="MuseoSansCyrl"/>
              </a:rPr>
              <a:t>dizayn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qulaylik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yoqimli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teginish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hissi</a:t>
            </a:r>
            <a:r>
              <a:rPr lang="en-US" sz="2400" b="0" i="0" dirty="0">
                <a:effectLst/>
                <a:latin typeface="MuseoSansCyrl"/>
              </a:rPr>
              <a:t>). </a:t>
            </a:r>
            <a:r>
              <a:rPr lang="en-US" sz="2400" b="0" i="0" dirty="0" err="1">
                <a:effectLst/>
                <a:latin typeface="MuseoSansCyrl"/>
              </a:rPr>
              <a:t>Eng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yaxshi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natijaga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erishish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funktsional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hissiy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komponentlarni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birlashtiring</a:t>
            </a:r>
            <a:r>
              <a:rPr lang="en-US" sz="2400" b="0" i="0" dirty="0">
                <a:effectLst/>
                <a:latin typeface="MuseoSansCyrl"/>
              </a:rPr>
              <a:t>.</a:t>
            </a:r>
            <a:endParaRPr lang="en-US" sz="2400" b="0" i="0" dirty="0">
              <a:effectLst/>
              <a:latin typeface="MuseoSansCyrl"/>
            </a:endParaRPr>
          </a:p>
        </p:txBody>
      </p:sp>
      <p:pic>
        <p:nvPicPr>
          <p:cNvPr id="5" name="Picture 11" descr="Foydalanish holatlar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74" y="1723982"/>
            <a:ext cx="4425026" cy="323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5314" y="606287"/>
            <a:ext cx="6799172" cy="57741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MuseoSansCyrl"/>
              </a:rPr>
              <a:t>Raqobatchilarsiz</a:t>
            </a:r>
            <a:r>
              <a:rPr lang="en-US" sz="2800" b="0" i="0" dirty="0">
                <a:effectLst/>
                <a:latin typeface="MuseoSansCyrl"/>
              </a:rPr>
              <a:t> joy </a:t>
            </a:r>
            <a:r>
              <a:rPr lang="en-US" sz="2800" b="0" i="0" dirty="0" err="1">
                <a:effectLst/>
                <a:latin typeface="MuseoSansCyrl"/>
              </a:rPr>
              <a:t>topish</a:t>
            </a:r>
            <a:r>
              <a:rPr lang="en-US" sz="2800" b="0" i="0" dirty="0">
                <a:effectLst/>
                <a:latin typeface="MuseoSansCyrl"/>
              </a:rPr>
              <a:t>. </a:t>
            </a:r>
            <a:r>
              <a:rPr lang="en-US" sz="2800" b="0" i="0" dirty="0" err="1">
                <a:effectLst/>
                <a:latin typeface="MuseoSansCyrl"/>
              </a:rPr>
              <a:t>Vaziyatni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istiqbolga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qarating</a:t>
            </a:r>
            <a:r>
              <a:rPr lang="en-US" sz="2800" b="0" i="0" dirty="0">
                <a:effectLst/>
                <a:latin typeface="MuseoSansCyrl"/>
              </a:rPr>
              <a:t>. </a:t>
            </a:r>
            <a:r>
              <a:rPr lang="en-US" sz="2800" b="0" i="0" dirty="0" err="1">
                <a:effectLst/>
                <a:latin typeface="MuseoSansCyrl"/>
              </a:rPr>
              <a:t>Kelajakda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mijozlar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qanday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ehtiyojlarga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ega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bo'ladi</a:t>
            </a:r>
            <a:r>
              <a:rPr lang="en-US" sz="2800" b="0" i="0" dirty="0">
                <a:effectLst/>
                <a:latin typeface="MuseoSansCyrl"/>
              </a:rPr>
              <a:t>? </a:t>
            </a:r>
            <a:r>
              <a:rPr lang="en-US" sz="2800" b="0" i="0" dirty="0" err="1">
                <a:effectLst/>
                <a:latin typeface="MuseoSansCyrl"/>
              </a:rPr>
              <a:t>Masalan</a:t>
            </a:r>
            <a:r>
              <a:rPr lang="en-US" sz="2800" b="0" i="0" dirty="0">
                <a:effectLst/>
                <a:latin typeface="MuseoSansCyrl"/>
              </a:rPr>
              <a:t>, </a:t>
            </a:r>
            <a:r>
              <a:rPr lang="en-US" sz="2800" b="0" i="0" dirty="0" err="1">
                <a:effectLst/>
                <a:latin typeface="MuseoSansCyrl"/>
              </a:rPr>
              <a:t>avtomobil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sanoatida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elektron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tizimlardan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foydalanish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kompyuter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diagnostikasiga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bo'lgan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talabni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keltirib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chiqardi</a:t>
            </a:r>
            <a:r>
              <a:rPr lang="en-US" sz="2800" b="0" i="0" dirty="0">
                <a:effectLst/>
                <a:latin typeface="MuseoSansCyrl"/>
              </a:rPr>
              <a:t>. </a:t>
            </a:r>
            <a:r>
              <a:rPr lang="en-US" sz="2800" b="0" i="0" dirty="0" err="1">
                <a:effectLst/>
                <a:latin typeface="MuseoSansCyrl"/>
              </a:rPr>
              <a:t>Kashshoflar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har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doim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tijoriy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muvaffaqiyatga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erishish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imkoniyatiga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ega</a:t>
            </a:r>
            <a:r>
              <a:rPr lang="en-US" sz="2800" b="0" i="0" dirty="0">
                <a:effectLst/>
                <a:latin typeface="MuseoSansCyrl"/>
              </a:rPr>
              <a:t>.</a:t>
            </a:r>
            <a:endParaRPr lang="en-US" sz="2800" b="0" i="0" dirty="0">
              <a:effectLst/>
              <a:latin typeface="MuseoSansCyrl"/>
            </a:endParaRPr>
          </a:p>
          <a:p>
            <a:pPr algn="l" fontAlgn="base"/>
            <a:r>
              <a:rPr lang="en-US" sz="2800" b="0" i="0" dirty="0" err="1">
                <a:effectLst/>
                <a:latin typeface="MuseoSansCyrl"/>
              </a:rPr>
              <a:t>Moviy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okean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strategiyasi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biznesni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qayta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ko'rib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chiqish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va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uni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rivojlantirish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va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kengaytirish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uchun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maqbul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variantlarni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topish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imkonini</a:t>
            </a:r>
            <a:r>
              <a:rPr lang="en-US" sz="2800" b="0" i="0" dirty="0">
                <a:effectLst/>
                <a:latin typeface="MuseoSansCyrl"/>
              </a:rPr>
              <a:t> </a:t>
            </a:r>
            <a:r>
              <a:rPr lang="en-US" sz="2800" b="0" i="0" dirty="0" err="1">
                <a:effectLst/>
                <a:latin typeface="MuseoSansCyrl"/>
              </a:rPr>
              <a:t>beradi</a:t>
            </a:r>
            <a:r>
              <a:rPr lang="en-US" sz="2800" b="0" i="0" dirty="0">
                <a:effectLst/>
                <a:latin typeface="MuseoSansCyrl"/>
              </a:rPr>
              <a:t>.</a:t>
            </a:r>
            <a:endParaRPr lang="en-US" sz="2800" b="0" i="0" dirty="0">
              <a:effectLst/>
              <a:latin typeface="MuseoSansCyr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12" y="1338073"/>
            <a:ext cx="4379088" cy="46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000" y="363895"/>
            <a:ext cx="10272000" cy="707584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xULOSA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1284790"/>
            <a:ext cx="10272000" cy="52093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fontAlgn="base"/>
            <a:r>
              <a:rPr lang="en-US" sz="2400" b="0" i="0" dirty="0" err="1">
                <a:effectLst/>
                <a:latin typeface="MuseoSansCyrl"/>
              </a:rPr>
              <a:t>Ikkita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biznes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strategiyasi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mavjud</a:t>
            </a:r>
            <a:r>
              <a:rPr lang="en-US" sz="2400" b="0" i="0" dirty="0">
                <a:effectLst/>
                <a:latin typeface="MuseoSansCyrl"/>
              </a:rPr>
              <a:t> - </a:t>
            </a:r>
            <a:r>
              <a:rPr lang="en-US" sz="2400" b="0" i="0" dirty="0" err="1">
                <a:effectLst/>
                <a:latin typeface="MuseoSansCyrl"/>
              </a:rPr>
              <a:t>qizil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ko'k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okeanlar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Birinchisi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mavjud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joyga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kirish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qattiq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raqobat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o'rnatilgan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bozor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sharoitlariga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kuchli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bog'liqlikni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o'z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ichiga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oladi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Moviy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okean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strategiyasi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o'xshashi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bo'lmagan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noyob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mahsulotni</a:t>
            </a:r>
            <a:r>
              <a:rPr lang="en-US" sz="2400" b="0" i="0" dirty="0">
                <a:effectLst/>
                <a:latin typeface="MuseoSansCyrl"/>
              </a:rPr>
              <a:t> (</a:t>
            </a:r>
            <a:r>
              <a:rPr lang="en-US" sz="2400" b="0" i="0" dirty="0" err="1">
                <a:effectLst/>
                <a:latin typeface="MuseoSansCyrl"/>
              </a:rPr>
              <a:t>yoki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maxsus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xususiyatlarga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ega</a:t>
            </a:r>
            <a:r>
              <a:rPr lang="en-US" sz="2400" b="0" i="0" dirty="0">
                <a:effectLst/>
                <a:latin typeface="MuseoSansCyrl"/>
              </a:rPr>
              <a:t>) </a:t>
            </a:r>
            <a:r>
              <a:rPr lang="en-US" sz="2400" b="0" i="0" dirty="0" err="1">
                <a:effectLst/>
                <a:latin typeface="MuseoSansCyrl"/>
              </a:rPr>
              <a:t>taklif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qilishga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asoslangan</a:t>
            </a:r>
            <a:r>
              <a:rPr lang="en-US" sz="2400" b="0" i="0" dirty="0">
                <a:effectLst/>
                <a:latin typeface="MuseoSansCyrl"/>
              </a:rPr>
              <a:t>. Bu </a:t>
            </a:r>
            <a:r>
              <a:rPr lang="en-US" sz="2400" b="0" i="0" dirty="0" err="1">
                <a:effectLst/>
                <a:latin typeface="MuseoSansCyrl"/>
              </a:rPr>
              <a:t>quyidagilarni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ta'minlaydi</a:t>
            </a:r>
            <a:r>
              <a:rPr lang="en-US" sz="2400" b="0" i="0" dirty="0">
                <a:effectLst/>
                <a:latin typeface="MuseoSansCyrl"/>
              </a:rPr>
              <a:t>:</a:t>
            </a:r>
            <a:endParaRPr lang="en-US" sz="24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MuseoSansCyrl"/>
              </a:rPr>
              <a:t>raqobatning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yo'qligi</a:t>
            </a:r>
            <a:r>
              <a:rPr lang="en-US" sz="2400" b="0" i="0" dirty="0">
                <a:effectLst/>
                <a:latin typeface="MuseoSansCyrl"/>
              </a:rPr>
              <a:t>;</a:t>
            </a:r>
            <a:endParaRPr lang="en-US" sz="24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MuseoSansCyrl"/>
              </a:rPr>
              <a:t>kam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reklama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xarajatlari</a:t>
            </a:r>
            <a:r>
              <a:rPr lang="en-US" sz="2400" b="0" i="0" dirty="0">
                <a:effectLst/>
                <a:latin typeface="MuseoSansCyrl"/>
              </a:rPr>
              <a:t>;</a:t>
            </a:r>
            <a:endParaRPr lang="en-US" sz="24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MuseoSansCyrl"/>
              </a:rPr>
              <a:t>mijozlarni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sotib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olishning</a:t>
            </a:r>
            <a:r>
              <a:rPr lang="en-US" sz="2400" b="0" i="0" dirty="0">
                <a:effectLst/>
                <a:latin typeface="MuseoSansCyrl"/>
              </a:rPr>
              <a:t> past </a:t>
            </a:r>
            <a:r>
              <a:rPr lang="en-US" sz="2400" b="0" i="0" dirty="0" err="1">
                <a:effectLst/>
                <a:latin typeface="MuseoSansCyrl"/>
              </a:rPr>
              <a:t>narxi</a:t>
            </a:r>
            <a:r>
              <a:rPr lang="en-US" sz="2400" b="0" i="0" dirty="0">
                <a:effectLst/>
                <a:latin typeface="MuseoSansCyrl"/>
              </a:rPr>
              <a:t>;</a:t>
            </a:r>
            <a:endParaRPr lang="en-US" sz="24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MuseoSansCyrl"/>
              </a:rPr>
              <a:t>biznesni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jadal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rivojlantirish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imkoniyati</a:t>
            </a:r>
            <a:r>
              <a:rPr lang="en-US" sz="2400" b="0" i="0" dirty="0">
                <a:effectLst/>
                <a:latin typeface="MuseoSansCyrl"/>
              </a:rPr>
              <a:t>.</a:t>
            </a:r>
            <a:endParaRPr lang="en-US" sz="2400" b="0" i="0" dirty="0">
              <a:effectLst/>
              <a:latin typeface="MuseoSansCyrl"/>
            </a:endParaRPr>
          </a:p>
          <a:p>
            <a:pPr algn="l" fontAlgn="base"/>
            <a:r>
              <a:rPr lang="en-US" sz="2400" b="0" i="0" dirty="0" err="1">
                <a:effectLst/>
                <a:latin typeface="MuseoSansCyrl"/>
              </a:rPr>
              <a:t>Moviy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okean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strategiyasini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amalga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oshirish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ikkita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vositadan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foydalanishingiz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mumkin</a:t>
            </a:r>
            <a:r>
              <a:rPr lang="en-US" sz="2400" b="0" i="0" dirty="0">
                <a:effectLst/>
                <a:latin typeface="MuseoSansCyrl"/>
              </a:rPr>
              <a:t>: </a:t>
            </a:r>
            <a:r>
              <a:rPr lang="en-US" sz="2400" b="0" i="0" dirty="0" err="1">
                <a:effectLst/>
                <a:latin typeface="MuseoSansCyrl"/>
              </a:rPr>
              <a:t>strategiya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tuvali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analitik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panjara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Ikkalasi</a:t>
            </a:r>
            <a:r>
              <a:rPr lang="en-US" sz="2400" b="0" i="0" dirty="0">
                <a:effectLst/>
                <a:latin typeface="MuseoSansCyrl"/>
              </a:rPr>
              <a:t> ham </a:t>
            </a:r>
            <a:r>
              <a:rPr lang="en-US" sz="2400" b="0" i="0" dirty="0" err="1">
                <a:effectLst/>
                <a:latin typeface="MuseoSansCyrl"/>
              </a:rPr>
              <a:t>yuqori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ko'rinishni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ta'minlaydi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Ular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o'yinchilar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o'rtasidagi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raqobat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zaif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yoki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umuman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yo'q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bo'lgan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joylarni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topishga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yordam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beradi</a:t>
            </a:r>
            <a:r>
              <a:rPr lang="en-US" sz="2400" b="0" i="0" dirty="0">
                <a:effectLst/>
                <a:latin typeface="MuseoSansCyrl"/>
              </a:rPr>
              <a:t>.</a:t>
            </a:r>
            <a:endParaRPr lang="en-US" sz="2400" b="0" i="0" dirty="0">
              <a:effectLst/>
              <a:latin typeface="MuseoSansCyr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000" y="1536633"/>
            <a:ext cx="10272000" cy="325930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9600" dirty="0" err="1">
                <a:solidFill>
                  <a:schemeClr val="tx1"/>
                </a:solidFill>
              </a:rPr>
              <a:t>E’tiboringiz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9600" dirty="0" err="1">
                <a:solidFill>
                  <a:schemeClr val="tx1"/>
                </a:solidFill>
              </a:rPr>
              <a:t>uchun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9600" dirty="0" err="1">
                <a:solidFill>
                  <a:schemeClr val="tx1"/>
                </a:solidFill>
              </a:rPr>
              <a:t>rahmat</a:t>
            </a:r>
            <a:r>
              <a:rPr lang="en-US" sz="9600" dirty="0">
                <a:solidFill>
                  <a:schemeClr val="tx1"/>
                </a:solidFill>
              </a:rPr>
              <a:t>!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6364" y="689642"/>
            <a:ext cx="10178322" cy="942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6364" y="1632204"/>
            <a:ext cx="10178322" cy="48434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lvl="0" indent="-342900">
              <a:buFont typeface="+mj-lt"/>
              <a:buAutoNum type="romanUcPeriod"/>
              <a:tabLst>
                <a:tab pos="457200" algn="l"/>
                <a:tab pos="2330450" algn="l"/>
              </a:tabLst>
            </a:pP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UcPeriod"/>
              <a:tabLst>
                <a:tab pos="457200" algn="l"/>
                <a:tab pos="2330450" algn="l"/>
              </a:tabLst>
            </a:pP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20"/>
              </a:spcAft>
              <a:buFont typeface="+mj-lt"/>
              <a:buAutoNum type="arabicPeriod"/>
              <a:tabLst>
                <a:tab pos="457200" algn="l"/>
                <a:tab pos="2330450" algn="l"/>
              </a:tabLst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strategiyasi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nima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20"/>
              </a:spcAft>
              <a:buFont typeface="+mj-lt"/>
              <a:buAutoNum type="arabicPeriod"/>
              <a:tabLst>
                <a:tab pos="457200" algn="l"/>
                <a:tab pos="2330450" algn="l"/>
              </a:tabLst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Nazariyaning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tamoyillari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20"/>
              </a:spcAft>
              <a:buFont typeface="+mj-lt"/>
              <a:buAutoNum type="arabicPeriod"/>
              <a:tabLst>
                <a:tab pos="457200" algn="l"/>
                <a:tab pos="2330450" algn="l"/>
              </a:tabLst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Strategiyaning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afzallik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kamchiliklari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720"/>
              </a:spcAft>
              <a:buFont typeface="+mj-lt"/>
              <a:buAutoNum type="arabicPeriod"/>
              <a:tabLst>
                <a:tab pos="457200" algn="l"/>
                <a:tab pos="2330450" algn="l"/>
              </a:tabLst>
            </a:pPr>
            <a:r>
              <a:rPr lang="en-US" sz="3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holatlari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  <a:tab pos="233045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III.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Xulosa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7365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365" y="1283369"/>
            <a:ext cx="11833411" cy="51922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 Kim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Rene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Moborn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Moviy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strategiyasi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kitobi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43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mamlakatda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bestsellerga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aylandi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Tiraj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million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nusxadan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oshdi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sizning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biznesingiz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optimal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yo'lini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tanlashga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qo'llanmadir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Moviy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okean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strategiyasi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biznesni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yo'li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joy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raqobatni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darajaga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tushiradi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Kontseptsiya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mualliflari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 Kim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Rene Mauborgne "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Moviy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okean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strategiyasi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kitobida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tamoyillarini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qilishgan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ратегия голубого океана (Чан Ким) — купить в МИФе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4" y="121023"/>
            <a:ext cx="4637761" cy="66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99" y="754147"/>
            <a:ext cx="6934801" cy="53497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380" y="198783"/>
            <a:ext cx="10178322" cy="65192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l" fontAlgn="base"/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mualliflari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biznesni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turga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ajratadilar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ko'k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okeanlar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rangning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xarakterli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belgilari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 fontAlgn="base">
              <a:buFont typeface="+mj-lt"/>
              <a:buAutoNum type="arabicPeriod"/>
            </a:pP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joydagi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raqobat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 fontAlgn="base">
              <a:buFont typeface="+mj-lt"/>
              <a:buAutoNum type="arabicPeriod"/>
            </a:pP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ehtiyojlarining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doirasi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 fontAlgn="base">
              <a:buFont typeface="+mj-lt"/>
              <a:buAutoNum type="arabicPeriod"/>
            </a:pP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bozordagi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raqobat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olishning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emasligi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l" fontAlgn="base">
              <a:buFont typeface="+mj-lt"/>
              <a:buAutoNum type="arabicPeriod"/>
            </a:pP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tovarlar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vaqti-vaqti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pasaytirish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ko'pincha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hisobiga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qilaylik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ko'chalardan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birida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 ta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go'zallik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salonlari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bir-biri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raqobatlashadi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rivojlanishini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cheklaydi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kurashish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bo'lganda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xodimlarni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Bu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kompaniyalar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strategiyasini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tanladilar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 descr="Как стартапу найти свой голубой океан"/>
          <p:cNvSpPr>
            <a:spLocks noChangeAspect="1" noChangeArrowheads="1"/>
          </p:cNvSpPr>
          <p:nvPr/>
        </p:nvSpPr>
        <p:spPr bwMode="auto">
          <a:xfrm>
            <a:off x="5943599" y="-694765"/>
            <a:ext cx="4276165" cy="42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60" name="Picture 12" descr="Интеллектуальная собственность, стратегия голубого океана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0"/>
            <a:ext cx="10244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799"/>
            <a:ext cx="10934631" cy="545658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 fontAlgn="base"/>
            <a:r>
              <a:rPr lang="en-US" sz="3600" b="1" i="0" dirty="0" err="1">
                <a:effectLst/>
                <a:latin typeface="MuseoSansCyrl"/>
              </a:rPr>
              <a:t>Moviy</a:t>
            </a:r>
            <a:r>
              <a:rPr lang="en-US" sz="3600" b="1" i="0" dirty="0">
                <a:effectLst/>
                <a:latin typeface="MuseoSansCyrl"/>
              </a:rPr>
              <a:t> </a:t>
            </a:r>
            <a:r>
              <a:rPr lang="en-US" sz="3600" b="1" i="0" dirty="0" err="1">
                <a:effectLst/>
                <a:latin typeface="MuseoSansCyrl"/>
              </a:rPr>
              <a:t>rangning</a:t>
            </a:r>
            <a:r>
              <a:rPr lang="en-US" sz="3600" b="1" i="0" dirty="0">
                <a:effectLst/>
                <a:latin typeface="MuseoSansCyrl"/>
              </a:rPr>
              <a:t> </a:t>
            </a:r>
            <a:r>
              <a:rPr lang="en-US" sz="3600" b="1" i="0" dirty="0" err="1">
                <a:effectLst/>
                <a:latin typeface="MuseoSansCyrl"/>
              </a:rPr>
              <a:t>xususiyatlari</a:t>
            </a:r>
            <a:r>
              <a:rPr lang="en-US" sz="3600" b="0" i="0" dirty="0">
                <a:effectLst/>
                <a:latin typeface="MuseoSansCyrl"/>
              </a:rPr>
              <a:t>:</a:t>
            </a:r>
            <a:endParaRPr lang="en-US" sz="3600" b="0" i="0" dirty="0">
              <a:effectLst/>
              <a:latin typeface="MuseoSansCyrl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3600" b="0" i="0" dirty="0" err="1">
                <a:effectLst/>
                <a:latin typeface="MuseoSansCyrl"/>
              </a:rPr>
              <a:t>bozorda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noyob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makon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yaratish</a:t>
            </a:r>
            <a:r>
              <a:rPr lang="en-US" sz="3600" b="0" i="0" dirty="0">
                <a:effectLst/>
                <a:latin typeface="MuseoSansCyrl"/>
              </a:rPr>
              <a:t>;</a:t>
            </a:r>
            <a:endParaRPr lang="en-US" sz="3600" b="0" i="0" dirty="0">
              <a:effectLst/>
              <a:latin typeface="MuseoSansCyrl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3600" b="0" i="0" dirty="0" err="1">
                <a:effectLst/>
                <a:latin typeface="MuseoSansCyrl"/>
              </a:rPr>
              <a:t>raqobat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yo'qdek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tuyuladi</a:t>
            </a:r>
            <a:r>
              <a:rPr lang="en-US" sz="3600" b="0" i="0" dirty="0">
                <a:effectLst/>
                <a:latin typeface="MuseoSansCyrl"/>
              </a:rPr>
              <a:t>;</a:t>
            </a:r>
            <a:endParaRPr lang="en-US" sz="3600" b="0" i="0" dirty="0">
              <a:effectLst/>
              <a:latin typeface="MuseoSansCyrl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3600" b="0" i="0" dirty="0" err="1">
                <a:effectLst/>
                <a:latin typeface="MuseoSansCyrl"/>
              </a:rPr>
              <a:t>kompaniyaning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o'zi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o'z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mahsulotiga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talabni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yaratadi</a:t>
            </a:r>
            <a:r>
              <a:rPr lang="en-US" sz="3600" b="0" i="0" dirty="0">
                <a:effectLst/>
                <a:latin typeface="MuseoSansCyrl"/>
              </a:rPr>
              <a:t>;</a:t>
            </a:r>
            <a:endParaRPr lang="en-US" sz="3600" b="0" i="0" dirty="0">
              <a:effectLst/>
              <a:latin typeface="MuseoSansCyrl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3600" b="0" i="0" dirty="0" err="1">
                <a:effectLst/>
                <a:latin typeface="MuseoSansCyrl"/>
              </a:rPr>
              <a:t>Tovarlar</a:t>
            </a:r>
            <a:r>
              <a:rPr lang="en-US" sz="3600" b="0" i="0" dirty="0">
                <a:effectLst/>
                <a:latin typeface="MuseoSansCyrl"/>
              </a:rPr>
              <a:t>/</a:t>
            </a:r>
            <a:r>
              <a:rPr lang="en-US" sz="3600" b="0" i="0" dirty="0" err="1">
                <a:effectLst/>
                <a:latin typeface="MuseoSansCyrl"/>
              </a:rPr>
              <a:t>xizmatlar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qiymatini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oshkor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qilishga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katta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e'tibor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qaratilmoqda</a:t>
            </a:r>
            <a:r>
              <a:rPr lang="en-US" sz="3600" b="0" i="0" dirty="0">
                <a:effectLst/>
                <a:latin typeface="MuseoSansCyrl"/>
              </a:rPr>
              <a:t>.</a:t>
            </a:r>
            <a:endParaRPr lang="en-US" sz="3600" b="0" i="0" dirty="0">
              <a:effectLst/>
              <a:latin typeface="MuseoSansCyr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 err="1">
                <a:effectLst/>
                <a:latin typeface="MuseoSansCyrl"/>
              </a:rPr>
              <a:t>Moviy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Okean</a:t>
            </a:r>
            <a:r>
              <a:rPr lang="en-US" sz="3600" b="0" i="0" dirty="0">
                <a:effectLst/>
                <a:latin typeface="MuseoSansCyrl"/>
              </a:rPr>
              <a:t> - </a:t>
            </a:r>
            <a:r>
              <a:rPr lang="en-US" sz="3600" b="0" i="0" dirty="0" err="1">
                <a:effectLst/>
                <a:latin typeface="MuseoSansCyrl"/>
              </a:rPr>
              <a:t>bu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shartlarni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tanlash</a:t>
            </a:r>
            <a:r>
              <a:rPr lang="en-US" sz="3600" b="0" i="0" dirty="0">
                <a:effectLst/>
                <a:latin typeface="MuseoSansCyrl"/>
              </a:rPr>
              <a:t>, </a:t>
            </a:r>
            <a:r>
              <a:rPr lang="en-US" sz="3600" b="0" i="0" dirty="0" err="1">
                <a:effectLst/>
                <a:latin typeface="MuseoSansCyrl"/>
              </a:rPr>
              <a:t>narx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siyosatini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shakllantirish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va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mijozlar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bilan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muloqot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qilish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imkoniyatlari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bo'yicha</a:t>
            </a:r>
            <a:r>
              <a:rPr lang="en-US" sz="3600" b="0" i="0" dirty="0">
                <a:effectLst/>
                <a:latin typeface="MuseoSansCyrl"/>
              </a:rPr>
              <a:t> </a:t>
            </a:r>
            <a:r>
              <a:rPr lang="en-US" sz="3600" b="0" i="0" dirty="0" err="1">
                <a:effectLst/>
                <a:latin typeface="MuseoSansCyrl"/>
              </a:rPr>
              <a:t>cheksiz</a:t>
            </a:r>
            <a:r>
              <a:rPr lang="en-US" sz="3600" b="0" i="0" dirty="0">
                <a:effectLst/>
                <a:latin typeface="MuseoSansCyrl"/>
              </a:rPr>
              <a:t> harakat </a:t>
            </a:r>
            <a:r>
              <a:rPr lang="en-US" sz="3600" b="0" i="0" dirty="0" err="1">
                <a:effectLst/>
                <a:latin typeface="MuseoSansCyrl"/>
              </a:rPr>
              <a:t>erkinligi</a:t>
            </a:r>
            <a:r>
              <a:rPr lang="en-US" sz="3600" b="0" i="0" dirty="0">
                <a:effectLst/>
                <a:latin typeface="MuseoSansCyrl"/>
              </a:rPr>
              <a:t>.</a:t>
            </a:r>
            <a:endParaRPr lang="en-US" sz="3600" b="0" i="0" dirty="0">
              <a:effectLst/>
              <a:latin typeface="MuseoSansCyr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751" y="448416"/>
            <a:ext cx="8534400" cy="1507067"/>
          </a:xfrm>
        </p:spPr>
        <p:txBody>
          <a:bodyPr/>
          <a:lstStyle/>
          <a:p>
            <a:pPr algn="ctr"/>
            <a:r>
              <a:rPr lang="en-US" b="0" i="0" dirty="0" err="1">
                <a:effectLst/>
                <a:latin typeface="MuseoSansCyrl"/>
              </a:rPr>
              <a:t>Qizil</a:t>
            </a:r>
            <a:r>
              <a:rPr lang="en-US" b="0" i="0" dirty="0">
                <a:effectLst/>
                <a:latin typeface="MuseoSansCyrl"/>
              </a:rPr>
              <a:t> </a:t>
            </a:r>
            <a:r>
              <a:rPr lang="en-US" b="0" i="0" dirty="0" err="1">
                <a:effectLst/>
                <a:latin typeface="MuseoSansCyrl"/>
              </a:rPr>
              <a:t>va</a:t>
            </a:r>
            <a:r>
              <a:rPr lang="en-US" b="0" i="0" dirty="0">
                <a:effectLst/>
                <a:latin typeface="MuseoSansCyrl"/>
              </a:rPr>
              <a:t> </a:t>
            </a:r>
            <a:r>
              <a:rPr lang="en-US" b="0" i="0" dirty="0" err="1">
                <a:effectLst/>
                <a:latin typeface="MuseoSansCyrl"/>
              </a:rPr>
              <a:t>moviy</a:t>
            </a:r>
            <a:r>
              <a:rPr lang="en-US" b="0" i="0" dirty="0">
                <a:effectLst/>
                <a:latin typeface="MuseoSansCyrl"/>
              </a:rPr>
              <a:t> </a:t>
            </a:r>
            <a:r>
              <a:rPr lang="en-US" b="0" i="0" dirty="0" err="1">
                <a:effectLst/>
                <a:latin typeface="MuseoSansCyrl"/>
              </a:rPr>
              <a:t>okeanlarni</a:t>
            </a:r>
            <a:r>
              <a:rPr lang="en-US" b="0" i="0" dirty="0">
                <a:effectLst/>
                <a:latin typeface="MuseoSansCyrl"/>
              </a:rPr>
              <a:t> </a:t>
            </a:r>
            <a:r>
              <a:rPr lang="en-US" b="0" i="0" dirty="0" err="1">
                <a:effectLst/>
                <a:latin typeface="MuseoSansCyrl"/>
              </a:rPr>
              <a:t>taqqoslash</a:t>
            </a:r>
            <a:r>
              <a:rPr lang="en-US" b="0" i="0" dirty="0">
                <a:effectLst/>
                <a:latin typeface="MuseoSansCyrl"/>
              </a:rPr>
              <a:t> </a:t>
            </a:r>
            <a:r>
              <a:rPr lang="en-US" b="0" i="0" dirty="0" err="1">
                <a:effectLst/>
                <a:latin typeface="MuseoSansCyrl"/>
              </a:rPr>
              <a:t>quyidagicha</a:t>
            </a:r>
            <a:r>
              <a:rPr lang="en-US" b="0" i="0" dirty="0">
                <a:effectLst/>
                <a:latin typeface="MuseoSansCyrl"/>
              </a:rPr>
              <a:t>: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206" t="42344" r="6229" b="24111"/>
          <a:stretch>
            <a:fillRect/>
          </a:stretch>
        </p:blipFill>
        <p:spPr>
          <a:xfrm>
            <a:off x="1013792" y="1921934"/>
            <a:ext cx="10098156" cy="39741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09529" y="522515"/>
            <a:ext cx="6504287" cy="58129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0" i="0" dirty="0" err="1">
                <a:effectLst/>
                <a:latin typeface="MuseoSansCyrl"/>
              </a:rPr>
              <a:t>Moviy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okean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strategiyasi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noyob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mahsulot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formatini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nazarda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tutadi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Ehtimol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kimdir</a:t>
            </a:r>
            <a:r>
              <a:rPr lang="en-US" sz="2400" b="0" i="0" dirty="0">
                <a:effectLst/>
                <a:latin typeface="MuseoSansCyrl"/>
              </a:rPr>
              <a:t> shunga </a:t>
            </a:r>
            <a:r>
              <a:rPr lang="en-US" sz="2400" b="0" i="0" dirty="0" err="1">
                <a:effectLst/>
                <a:latin typeface="MuseoSansCyrl"/>
              </a:rPr>
              <a:t>o'xshash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narsani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taklif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qiladi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lekin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bu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shakl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omilida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emas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Misol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uchun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ayol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go'zallik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saloniga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bolasi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bilan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kelishi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va</a:t>
            </a:r>
            <a:r>
              <a:rPr lang="en-US" sz="2400" b="0" i="0" dirty="0">
                <a:effectLst/>
                <a:latin typeface="MuseoSansCyrl"/>
              </a:rPr>
              <a:t> u band </a:t>
            </a:r>
            <a:r>
              <a:rPr lang="en-US" sz="2400" b="0" i="0" dirty="0" err="1">
                <a:effectLst/>
                <a:latin typeface="MuseoSansCyrl"/>
              </a:rPr>
              <a:t>bo'lgan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paytda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unga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qarashiga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ishonch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hosil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qilishi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mumkin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Ular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sizni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televizor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qarshisidagi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divanga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o'tirmaydilar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lekin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protseduralar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davomida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ona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bolaning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salondan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chiqib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sayrga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ketganidan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xavotirlanmasligiga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ishonch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hosil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qiladi</a:t>
            </a:r>
            <a:r>
              <a:rPr lang="en-US" sz="2400" b="0" i="0" dirty="0">
                <a:effectLst/>
                <a:latin typeface="MuseoSansCyrl"/>
              </a:rPr>
              <a:t>. </a:t>
            </a:r>
            <a:r>
              <a:rPr lang="en-US" sz="2400" b="0" i="0" dirty="0" err="1">
                <a:effectLst/>
                <a:latin typeface="MuseoSansCyrl"/>
              </a:rPr>
              <a:t>Ko'rib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turganingizdek</a:t>
            </a:r>
            <a:r>
              <a:rPr lang="en-US" sz="2400" b="0" i="0" dirty="0">
                <a:effectLst/>
                <a:latin typeface="MuseoSansCyrl"/>
              </a:rPr>
              <a:t>, </a:t>
            </a:r>
            <a:r>
              <a:rPr lang="en-US" sz="2400" b="0" i="0" dirty="0" err="1">
                <a:effectLst/>
                <a:latin typeface="MuseoSansCyrl"/>
              </a:rPr>
              <a:t>asosiy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xizmat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bir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xil</a:t>
            </a:r>
            <a:r>
              <a:rPr lang="en-US" sz="2400" b="0" i="0" dirty="0">
                <a:effectLst/>
                <a:latin typeface="MuseoSansCyrl"/>
              </a:rPr>
              <a:t> (salon </a:t>
            </a:r>
            <a:r>
              <a:rPr lang="en-US" sz="2400" b="0" i="0" dirty="0" err="1">
                <a:effectLst/>
                <a:latin typeface="MuseoSansCyrl"/>
              </a:rPr>
              <a:t>protseduralari</a:t>
            </a:r>
            <a:r>
              <a:rPr lang="en-US" sz="2400" b="0" i="0" dirty="0">
                <a:effectLst/>
                <a:latin typeface="MuseoSansCyrl"/>
              </a:rPr>
              <a:t>), ammo </a:t>
            </a:r>
            <a:r>
              <a:rPr lang="en-US" sz="2400" b="0" i="0" dirty="0" err="1">
                <a:effectLst/>
                <a:latin typeface="MuseoSansCyrl"/>
              </a:rPr>
              <a:t>kompleksda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hech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kim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bunday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narsalarni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taklif</a:t>
            </a:r>
            <a:r>
              <a:rPr lang="en-US" sz="2400" b="0" i="0" dirty="0">
                <a:effectLst/>
                <a:latin typeface="MuseoSansCyrl"/>
              </a:rPr>
              <a:t> </a:t>
            </a:r>
            <a:r>
              <a:rPr lang="en-US" sz="2400" b="0" i="0" dirty="0" err="1">
                <a:effectLst/>
                <a:latin typeface="MuseoSansCyrl"/>
              </a:rPr>
              <a:t>qilmaydi</a:t>
            </a:r>
            <a:r>
              <a:rPr lang="en-US" sz="2400" b="0" i="0" dirty="0">
                <a:effectLst/>
                <a:latin typeface="MuseoSansCyrl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Стратегия голубой океан: что это и как применяется в бизнесе • Кудыкина  гора: бизнес-журнал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816" y="1783413"/>
            <a:ext cx="4851852" cy="3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9183</Words>
  <Application>WPS Presentation</Application>
  <PresentationFormat>Широкоэкранный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Symbol</vt:lpstr>
      <vt:lpstr>Livvic</vt:lpstr>
      <vt:lpstr>Segoe Print</vt:lpstr>
      <vt:lpstr>Roboto Condensed Light</vt:lpstr>
      <vt:lpstr>Times New Roman</vt:lpstr>
      <vt:lpstr>Calibri</vt:lpstr>
      <vt:lpstr>MuseoSansCyrl</vt:lpstr>
      <vt:lpstr>MuseoSansCyrlBold</vt:lpstr>
      <vt:lpstr>Century Gothic</vt:lpstr>
      <vt:lpstr>Microsoft YaHei</vt:lpstr>
      <vt:lpstr>Arial Unicode MS</vt:lpstr>
      <vt:lpstr>Сектор</vt:lpstr>
      <vt:lpstr> Mustaqil ish Mavzu:Moviy okean strategiyasi</vt:lpstr>
      <vt:lpstr>Reja:</vt:lpstr>
      <vt:lpstr>Kirish</vt:lpstr>
      <vt:lpstr>PowerPoint 演示文稿</vt:lpstr>
      <vt:lpstr>PowerPoint 演示文稿</vt:lpstr>
      <vt:lpstr>PowerPoint 演示文稿</vt:lpstr>
      <vt:lpstr>PowerPoint 演示文稿</vt:lpstr>
      <vt:lpstr>Qizil va moviy okeanlarni taqqoslash quyidagicha:</vt:lpstr>
      <vt:lpstr>PowerPoint 演示文稿</vt:lpstr>
      <vt:lpstr>PowerPoint 演示文稿</vt:lpstr>
      <vt:lpstr>PowerPoint 演示文稿</vt:lpstr>
      <vt:lpstr>Afzalliklari va kamchiliklari</vt:lpstr>
      <vt:lpstr>PowerPoint 演示文稿</vt:lpstr>
      <vt:lpstr>Strategiya vositalari</vt:lpstr>
      <vt:lpstr>Foydalanish holatlari</vt:lpstr>
      <vt:lpstr>PowerPoint 演示文稿</vt:lpstr>
      <vt:lpstr>PowerPoint 演示文稿</vt:lpstr>
      <vt:lpstr>xULOSA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O'ZBEKISTON RESPUBLIKASI AXBOROT TEXNOLOGIYALARI VA KOMMUNIKASIYALARINI RIVOJLANTIRISH VAZIRLIGI MUHAMMAD AL-XORAZMIY NOMIDAGI TOSHKENT AXBOROT TEXNOLOGIYALARI UNIVERSITETI      Mustaqil ish Mavzu:Axborot kutubxona muassasalarida marketing: asosiy tushinchalar, mohiyati, mazmuni va turlari</dc:title>
  <dc:creator>Shohida Abdumalikovna</dc:creator>
  <cp:lastModifiedBy>tmame</cp:lastModifiedBy>
  <cp:revision>32</cp:revision>
  <dcterms:created xsi:type="dcterms:W3CDTF">2022-04-05T04:22:00Z</dcterms:created>
  <dcterms:modified xsi:type="dcterms:W3CDTF">2024-02-11T09:53:38Z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2661C54B953442A7B806F043CE60AF16_13</vt:lpwstr>
  </property>
  <property fmtid="{D5CDD505-2E9C-101B-9397-08002B2CF9AE}" pid="3" name="KSOProductBuildVer">
    <vt:lpwstr>1049-12.2.0.13431</vt:lpwstr>
  </property>
</Properties>
</file>