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1" Type="http://schemas.openxmlformats.org/officeDocument/2006/relationships/hyperlink" Target="https://spravochnick.ru/definitions/marketingovye-celi/"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spravochnick.ru/definitions/organizacionnaya-strukturafh74o/" TargetMode="External"/></Relationships>
</file>

<file path=ppt/diagrams/_rels/data5.xml.rels><?xml version="1.0" encoding="UTF-8" standalone="yes"?>
<Relationships xmlns="http://schemas.openxmlformats.org/package/2006/relationships"><Relationship Id="rId1" Type="http://schemas.openxmlformats.org/officeDocument/2006/relationships/hyperlink" Target="https://spravochnick.ru/definitions/cel-marketinga/"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spravochnick.ru/definitions/marketingovye-celi/"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spravochnick.ru/definitions/organizacionnaya-strukturafh74o/"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spravochnick.ru/definitions/cel-marketing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B2CC805-0520-4D1A-B1AC-F2CEC9C7AEA7}"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ru-RU"/>
        </a:p>
      </dgm:t>
    </dgm:pt>
    <dgm:pt modelId="{5350B1DB-AE1E-49C4-9DD5-6ADB19D61F85}">
      <dgm:prSet/>
      <dgm:spPr/>
      <dgm:t>
        <a:bodyPr/>
        <a:lstStyle/>
        <a:p>
          <a:pPr rtl="0"/>
          <a:r>
            <a:rPr lang="en-US" dirty="0" err="1" smtClean="0"/>
            <a:t>Bugungi</a:t>
          </a:r>
          <a:r>
            <a:rPr lang="en-US" dirty="0" smtClean="0"/>
            <a:t> </a:t>
          </a:r>
          <a:r>
            <a:rPr lang="en-US" dirty="0" err="1" smtClean="0"/>
            <a:t>bozor</a:t>
          </a:r>
          <a:r>
            <a:rPr lang="en-US" dirty="0" smtClean="0"/>
            <a:t> </a:t>
          </a:r>
          <a:r>
            <a:rPr lang="en-US" dirty="0" err="1" smtClean="0"/>
            <a:t>sharoitida</a:t>
          </a:r>
          <a:r>
            <a:rPr lang="en-US" dirty="0" smtClean="0"/>
            <a:t> </a:t>
          </a:r>
          <a:r>
            <a:rPr lang="en-US" dirty="0" err="1" smtClean="0"/>
            <a:t>qishloq</a:t>
          </a:r>
          <a:r>
            <a:rPr lang="en-US" dirty="0" smtClean="0"/>
            <a:t> </a:t>
          </a:r>
          <a:r>
            <a:rPr lang="en-US" dirty="0" err="1" smtClean="0"/>
            <a:t>xo‘jaligi</a:t>
          </a:r>
          <a:r>
            <a:rPr lang="en-US" dirty="0" smtClean="0"/>
            <a:t> </a:t>
          </a:r>
          <a:r>
            <a:rPr lang="en-US" dirty="0" err="1" smtClean="0"/>
            <a:t>korxonalari</a:t>
          </a:r>
          <a:r>
            <a:rPr lang="en-US" dirty="0" smtClean="0"/>
            <a:t> </a:t>
          </a:r>
          <a:r>
            <a:rPr lang="en-US" dirty="0" err="1" smtClean="0"/>
            <a:t>uchun</a:t>
          </a:r>
          <a:r>
            <a:rPr lang="en-US" dirty="0" smtClean="0"/>
            <a:t> marketing </a:t>
          </a:r>
          <a:r>
            <a:rPr lang="en-US" dirty="0" err="1" smtClean="0"/>
            <a:t>faoliyatini</a:t>
          </a:r>
          <a:r>
            <a:rPr lang="en-US" dirty="0" smtClean="0"/>
            <a:t> </a:t>
          </a:r>
          <a:r>
            <a:rPr lang="en-US" dirty="0" err="1" smtClean="0"/>
            <a:t>tashkil</a:t>
          </a:r>
          <a:r>
            <a:rPr lang="en-US" dirty="0" smtClean="0"/>
            <a:t> </a:t>
          </a:r>
          <a:r>
            <a:rPr lang="en-US" dirty="0" err="1" smtClean="0"/>
            <a:t>etish</a:t>
          </a:r>
          <a:r>
            <a:rPr lang="en-US" dirty="0" smtClean="0"/>
            <a:t> </a:t>
          </a:r>
          <a:r>
            <a:rPr lang="en-US" dirty="0" err="1" smtClean="0"/>
            <a:t>va</a:t>
          </a:r>
          <a:r>
            <a:rPr lang="en-US" dirty="0" smtClean="0"/>
            <a:t> </a:t>
          </a:r>
          <a:r>
            <a:rPr lang="en-US" dirty="0" err="1" smtClean="0"/>
            <a:t>boshqarish</a:t>
          </a:r>
          <a:r>
            <a:rPr lang="en-US" dirty="0" smtClean="0"/>
            <a:t> </a:t>
          </a:r>
          <a:r>
            <a:rPr lang="en-US" dirty="0" err="1" smtClean="0"/>
            <a:t>uzoq</a:t>
          </a:r>
          <a:r>
            <a:rPr lang="en-US" dirty="0" smtClean="0"/>
            <a:t> </a:t>
          </a:r>
          <a:r>
            <a:rPr lang="en-US" dirty="0" err="1" smtClean="0"/>
            <a:t>muddatli</a:t>
          </a:r>
          <a:r>
            <a:rPr lang="en-US" dirty="0" smtClean="0"/>
            <a:t> </a:t>
          </a:r>
          <a:r>
            <a:rPr lang="en-US" dirty="0" err="1" smtClean="0"/>
            <a:t>istiqbolda</a:t>
          </a:r>
          <a:r>
            <a:rPr lang="en-US" dirty="0" smtClean="0"/>
            <a:t> </a:t>
          </a:r>
          <a:r>
            <a:rPr lang="en-US" dirty="0" err="1" smtClean="0"/>
            <a:t>muvaffaqiyatli</a:t>
          </a:r>
          <a:r>
            <a:rPr lang="en-US" dirty="0" smtClean="0"/>
            <a:t> </a:t>
          </a:r>
          <a:r>
            <a:rPr lang="en-US" dirty="0" err="1" smtClean="0"/>
            <a:t>faoliyat</a:t>
          </a:r>
          <a:r>
            <a:rPr lang="en-US" dirty="0" smtClean="0"/>
            <a:t> </a:t>
          </a:r>
          <a:r>
            <a:rPr lang="en-US" dirty="0" err="1" smtClean="0"/>
            <a:t>yuritish</a:t>
          </a:r>
          <a:r>
            <a:rPr lang="en-US" dirty="0" smtClean="0"/>
            <a:t> </a:t>
          </a:r>
          <a:r>
            <a:rPr lang="en-US" dirty="0" err="1" smtClean="0"/>
            <a:t>va</a:t>
          </a:r>
          <a:r>
            <a:rPr lang="en-US" dirty="0" smtClean="0"/>
            <a:t> </a:t>
          </a:r>
          <a:r>
            <a:rPr lang="en-US" dirty="0" err="1" smtClean="0"/>
            <a:t>rivojlantirish</a:t>
          </a:r>
          <a:r>
            <a:rPr lang="en-US" dirty="0" smtClean="0"/>
            <a:t> </a:t>
          </a:r>
          <a:r>
            <a:rPr lang="en-US" dirty="0" err="1" smtClean="0"/>
            <a:t>shartlaridan</a:t>
          </a:r>
          <a:r>
            <a:rPr lang="en-US" dirty="0" smtClean="0"/>
            <a:t> </a:t>
          </a:r>
          <a:r>
            <a:rPr lang="en-US" dirty="0" err="1" smtClean="0"/>
            <a:t>biriga</a:t>
          </a:r>
          <a:r>
            <a:rPr lang="en-US" dirty="0" smtClean="0"/>
            <a:t> </a:t>
          </a:r>
          <a:r>
            <a:rPr lang="en-US" dirty="0" err="1" smtClean="0"/>
            <a:t>aylanib</a:t>
          </a:r>
          <a:r>
            <a:rPr lang="en-US" dirty="0" smtClean="0"/>
            <a:t> </a:t>
          </a:r>
          <a:r>
            <a:rPr lang="en-US" dirty="0" err="1" smtClean="0"/>
            <a:t>bormoqda</a:t>
          </a:r>
          <a:r>
            <a:rPr lang="en-US" dirty="0" smtClean="0"/>
            <a:t>. </a:t>
          </a:r>
          <a:endParaRPr lang="ru-RU" dirty="0"/>
        </a:p>
      </dgm:t>
    </dgm:pt>
    <dgm:pt modelId="{7B730F41-5636-46FA-B4B7-72F7026DF7D4}" cxnId="{3BD28F70-52FB-408A-BB24-8A2CE061BF04}" type="parTrans">
      <dgm:prSet/>
      <dgm:spPr/>
      <dgm:t>
        <a:bodyPr/>
        <a:lstStyle/>
        <a:p>
          <a:endParaRPr lang="ru-RU"/>
        </a:p>
      </dgm:t>
    </dgm:pt>
    <dgm:pt modelId="{882DE865-3982-400D-B9A6-446805E69A1D}" cxnId="{3BD28F70-52FB-408A-BB24-8A2CE061BF04}" type="sibTrans">
      <dgm:prSet/>
      <dgm:spPr/>
      <dgm:t>
        <a:bodyPr/>
        <a:lstStyle/>
        <a:p>
          <a:endParaRPr lang="ru-RU"/>
        </a:p>
      </dgm:t>
    </dgm:pt>
    <dgm:pt modelId="{B8E24B7F-CC30-4C23-A256-1D39B142437F}">
      <dgm:prSet/>
      <dgm:spPr/>
      <dgm:t>
        <a:bodyPr/>
        <a:lstStyle/>
        <a:p>
          <a:pPr rtl="0"/>
          <a:r>
            <a:rPr lang="en-US" smtClean="0"/>
            <a:t>Marketingni amalga oshirish orqali ular ishlab chiqarish-xo‘jalik faoliyatini bozor talablarini hisobga olgan holda quradilar va strategik va operativ xarakterdagi boshqaruv muammolarini hal etishda samaradorlikka erishadilar.</a:t>
          </a:r>
          <a:endParaRPr lang="ru-RU"/>
        </a:p>
      </dgm:t>
    </dgm:pt>
    <dgm:pt modelId="{429DE895-2D56-46C5-A671-CE9E74FF9B99}" cxnId="{55E8AB4C-715F-4D54-90C1-ACA47E828BC4}" type="parTrans">
      <dgm:prSet/>
      <dgm:spPr/>
      <dgm:t>
        <a:bodyPr/>
        <a:lstStyle/>
        <a:p>
          <a:endParaRPr lang="ru-RU"/>
        </a:p>
      </dgm:t>
    </dgm:pt>
    <dgm:pt modelId="{D34C0B80-8ACE-4EFB-A0BD-56C2B06170BC}" cxnId="{55E8AB4C-715F-4D54-90C1-ACA47E828BC4}" type="sibTrans">
      <dgm:prSet/>
      <dgm:spPr/>
      <dgm:t>
        <a:bodyPr/>
        <a:lstStyle/>
        <a:p>
          <a:endParaRPr lang="ru-RU"/>
        </a:p>
      </dgm:t>
    </dgm:pt>
    <dgm:pt modelId="{BDB45CFF-C973-48F5-86EE-A4A76C0EBD6C}" type="pres">
      <dgm:prSet presAssocID="{1B2CC805-0520-4D1A-B1AC-F2CEC9C7AEA7}" presName="Name0" presStyleCnt="0">
        <dgm:presLayoutVars>
          <dgm:chMax val="7"/>
          <dgm:dir/>
          <dgm:animLvl val="lvl"/>
          <dgm:resizeHandles val="exact"/>
        </dgm:presLayoutVars>
      </dgm:prSet>
      <dgm:spPr/>
    </dgm:pt>
    <dgm:pt modelId="{6C57BF20-C8E9-4CFA-A0B0-0621BB65A827}" type="pres">
      <dgm:prSet presAssocID="{5350B1DB-AE1E-49C4-9DD5-6ADB19D61F85}" presName="circle1" presStyleLbl="node1" presStyleIdx="0" presStyleCnt="2"/>
      <dgm:spPr/>
    </dgm:pt>
    <dgm:pt modelId="{B07C1DCC-5D48-46F7-BB21-859770DC874E}" type="pres">
      <dgm:prSet presAssocID="{5350B1DB-AE1E-49C4-9DD5-6ADB19D61F85}" presName="space" presStyleCnt="0"/>
      <dgm:spPr/>
    </dgm:pt>
    <dgm:pt modelId="{D524B602-8940-4BD8-8CBA-ACCF428059B7}" type="pres">
      <dgm:prSet presAssocID="{5350B1DB-AE1E-49C4-9DD5-6ADB19D61F85}" presName="rect1" presStyleLbl="alignAcc1" presStyleIdx="0" presStyleCnt="2"/>
      <dgm:spPr/>
    </dgm:pt>
    <dgm:pt modelId="{EB1198F6-6FB0-429A-86EE-6C2131A399BF}" type="pres">
      <dgm:prSet presAssocID="{B8E24B7F-CC30-4C23-A256-1D39B142437F}" presName="vertSpace2" presStyleLbl="node1" presStyleIdx="0" presStyleCnt="2"/>
      <dgm:spPr/>
    </dgm:pt>
    <dgm:pt modelId="{8C205CFF-6732-4F38-924E-B5FB48CDF5B9}" type="pres">
      <dgm:prSet presAssocID="{B8E24B7F-CC30-4C23-A256-1D39B142437F}" presName="circle2" presStyleLbl="node1" presStyleIdx="1" presStyleCnt="2"/>
      <dgm:spPr/>
    </dgm:pt>
    <dgm:pt modelId="{3343C18A-E63F-4364-886F-019BE74DDB0A}" type="pres">
      <dgm:prSet presAssocID="{B8E24B7F-CC30-4C23-A256-1D39B142437F}" presName="rect2" presStyleLbl="alignAcc1" presStyleIdx="1" presStyleCnt="2"/>
      <dgm:spPr/>
    </dgm:pt>
    <dgm:pt modelId="{01CFE34C-F23D-4778-9AEC-D36F570CB8E8}" type="pres">
      <dgm:prSet presAssocID="{5350B1DB-AE1E-49C4-9DD5-6ADB19D61F85}" presName="rect1ParTxNoCh" presStyleLbl="alignAcc1" presStyleIdx="1" presStyleCnt="2">
        <dgm:presLayoutVars>
          <dgm:chMax val="1"/>
          <dgm:bulletEnabled val="1"/>
        </dgm:presLayoutVars>
      </dgm:prSet>
      <dgm:spPr/>
    </dgm:pt>
    <dgm:pt modelId="{51913C2E-3EA7-4E26-9DCE-73FF214BE4D7}" type="pres">
      <dgm:prSet presAssocID="{B8E24B7F-CC30-4C23-A256-1D39B142437F}" presName="rect2ParTxNoCh" presStyleLbl="alignAcc1" presStyleIdx="1" presStyleCnt="2">
        <dgm:presLayoutVars>
          <dgm:chMax val="1"/>
          <dgm:bulletEnabled val="1"/>
        </dgm:presLayoutVars>
      </dgm:prSet>
      <dgm:spPr/>
    </dgm:pt>
  </dgm:ptLst>
  <dgm:cxnLst>
    <dgm:cxn modelId="{09BED8B7-D2DC-4D6E-89F8-2D21D7C93FCA}" type="presOf" srcId="{B8E24B7F-CC30-4C23-A256-1D39B142437F}" destId="{3343C18A-E63F-4364-886F-019BE74DDB0A}" srcOrd="0" destOrd="0" presId="urn:microsoft.com/office/officeart/2005/8/layout/target3"/>
    <dgm:cxn modelId="{E72ECEDF-C303-4F88-9F75-950300873B97}" type="presOf" srcId="{1B2CC805-0520-4D1A-B1AC-F2CEC9C7AEA7}" destId="{BDB45CFF-C973-48F5-86EE-A4A76C0EBD6C}" srcOrd="0" destOrd="0" presId="urn:microsoft.com/office/officeart/2005/8/layout/target3"/>
    <dgm:cxn modelId="{8568E879-F534-4DD9-BD8C-111725046071}" type="presOf" srcId="{B8E24B7F-CC30-4C23-A256-1D39B142437F}" destId="{51913C2E-3EA7-4E26-9DCE-73FF214BE4D7}" srcOrd="1" destOrd="0" presId="urn:microsoft.com/office/officeart/2005/8/layout/target3"/>
    <dgm:cxn modelId="{55E8AB4C-715F-4D54-90C1-ACA47E828BC4}" srcId="{1B2CC805-0520-4D1A-B1AC-F2CEC9C7AEA7}" destId="{B8E24B7F-CC30-4C23-A256-1D39B142437F}" srcOrd="1" destOrd="0" parTransId="{429DE895-2D56-46C5-A671-CE9E74FF9B99}" sibTransId="{D34C0B80-8ACE-4EFB-A0BD-56C2B06170BC}"/>
    <dgm:cxn modelId="{3E0F53D6-DD43-4C46-BBD4-A9CBC24EFD73}" type="presOf" srcId="{5350B1DB-AE1E-49C4-9DD5-6ADB19D61F85}" destId="{D524B602-8940-4BD8-8CBA-ACCF428059B7}" srcOrd="0" destOrd="0" presId="urn:microsoft.com/office/officeart/2005/8/layout/target3"/>
    <dgm:cxn modelId="{ADD71C1C-142D-4617-A8C3-5FE9758B8431}" type="presOf" srcId="{5350B1DB-AE1E-49C4-9DD5-6ADB19D61F85}" destId="{01CFE34C-F23D-4778-9AEC-D36F570CB8E8}" srcOrd="1" destOrd="0" presId="urn:microsoft.com/office/officeart/2005/8/layout/target3"/>
    <dgm:cxn modelId="{3BD28F70-52FB-408A-BB24-8A2CE061BF04}" srcId="{1B2CC805-0520-4D1A-B1AC-F2CEC9C7AEA7}" destId="{5350B1DB-AE1E-49C4-9DD5-6ADB19D61F85}" srcOrd="0" destOrd="0" parTransId="{7B730F41-5636-46FA-B4B7-72F7026DF7D4}" sibTransId="{882DE865-3982-400D-B9A6-446805E69A1D}"/>
    <dgm:cxn modelId="{09205AA2-D119-4B12-A0E4-4078827F1A47}" type="presParOf" srcId="{BDB45CFF-C973-48F5-86EE-A4A76C0EBD6C}" destId="{6C57BF20-C8E9-4CFA-A0B0-0621BB65A827}" srcOrd="0" destOrd="0" presId="urn:microsoft.com/office/officeart/2005/8/layout/target3"/>
    <dgm:cxn modelId="{30171F6E-D916-4573-A195-59984A0E6B17}" type="presParOf" srcId="{BDB45CFF-C973-48F5-86EE-A4A76C0EBD6C}" destId="{B07C1DCC-5D48-46F7-BB21-859770DC874E}" srcOrd="1" destOrd="0" presId="urn:microsoft.com/office/officeart/2005/8/layout/target3"/>
    <dgm:cxn modelId="{30E5604B-D202-4059-817D-421E5D8902B9}" type="presParOf" srcId="{BDB45CFF-C973-48F5-86EE-A4A76C0EBD6C}" destId="{D524B602-8940-4BD8-8CBA-ACCF428059B7}" srcOrd="2" destOrd="0" presId="urn:microsoft.com/office/officeart/2005/8/layout/target3"/>
    <dgm:cxn modelId="{870BF4E2-45DD-485A-9873-AD2F8542106A}" type="presParOf" srcId="{BDB45CFF-C973-48F5-86EE-A4A76C0EBD6C}" destId="{EB1198F6-6FB0-429A-86EE-6C2131A399BF}" srcOrd="3" destOrd="0" presId="urn:microsoft.com/office/officeart/2005/8/layout/target3"/>
    <dgm:cxn modelId="{9CB2ACB6-20C1-4031-AEB9-33E77E4E1EC6}" type="presParOf" srcId="{BDB45CFF-C973-48F5-86EE-A4A76C0EBD6C}" destId="{8C205CFF-6732-4F38-924E-B5FB48CDF5B9}" srcOrd="4" destOrd="0" presId="urn:microsoft.com/office/officeart/2005/8/layout/target3"/>
    <dgm:cxn modelId="{9DF0E5CB-59D8-46E1-933D-3D23D66AACDF}" type="presParOf" srcId="{BDB45CFF-C973-48F5-86EE-A4A76C0EBD6C}" destId="{3343C18A-E63F-4364-886F-019BE74DDB0A}" srcOrd="5" destOrd="0" presId="urn:microsoft.com/office/officeart/2005/8/layout/target3"/>
    <dgm:cxn modelId="{59A2794F-5FA4-4790-8BE3-14C5A442842F}" type="presParOf" srcId="{BDB45CFF-C973-48F5-86EE-A4A76C0EBD6C}" destId="{01CFE34C-F23D-4778-9AEC-D36F570CB8E8}" srcOrd="6" destOrd="0" presId="urn:microsoft.com/office/officeart/2005/8/layout/target3"/>
    <dgm:cxn modelId="{F7304DA8-7CD3-4A0E-A02C-212A84882A1F}" type="presParOf" srcId="{BDB45CFF-C973-48F5-86EE-A4A76C0EBD6C}" destId="{51913C2E-3EA7-4E26-9DCE-73FF214BE4D7}" srcOrd="7"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B42BF0-321F-4169-A77D-6479A4E2ECB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ru-RU"/>
        </a:p>
      </dgm:t>
    </dgm:pt>
    <dgm:pt modelId="{D0F08B01-6F31-4EB1-B6C8-994FFE8D54E3}">
      <dgm:prSet/>
      <dgm:spPr/>
      <dgm:t>
        <a:bodyPr/>
        <a:lstStyle/>
        <a:p>
          <a:pPr rtl="0"/>
          <a:r>
            <a:rPr lang="en-US" smtClean="0"/>
            <a:t>Marketing faoliyatini professional boshqarish nafaqat omon qolishga, balki raqobatbardosh qishloq xo'jaligi ishlab chiqarishini yaratishga ham yordam beradi. Mutaxassislar quyidagi qoidalarga rioya qilishni maslahat berishadi:</a:t>
          </a:r>
          <a:endParaRPr lang="ru-RU"/>
        </a:p>
      </dgm:t>
    </dgm:pt>
    <dgm:pt modelId="{7B692074-2D75-4B7B-8A79-5CBE39ABC098}" cxnId="{75201AF1-2824-4550-AF21-3C2148B542F3}" type="parTrans">
      <dgm:prSet/>
      <dgm:spPr/>
      <dgm:t>
        <a:bodyPr/>
        <a:lstStyle/>
        <a:p>
          <a:endParaRPr lang="ru-RU"/>
        </a:p>
      </dgm:t>
    </dgm:pt>
    <dgm:pt modelId="{B4743C3F-E18F-4F17-9AA8-F1DC0E19E5CE}" cxnId="{75201AF1-2824-4550-AF21-3C2148B542F3}" type="sibTrans">
      <dgm:prSet/>
      <dgm:spPr/>
      <dgm:t>
        <a:bodyPr/>
        <a:lstStyle/>
        <a:p>
          <a:endParaRPr lang="ru-RU"/>
        </a:p>
      </dgm:t>
    </dgm:pt>
    <dgm:pt modelId="{F185C2C4-969E-4FDE-BDE7-237C4C8E3AF7}">
      <dgm:prSet/>
      <dgm:spPr/>
      <dgm:t>
        <a:bodyPr/>
        <a:lstStyle/>
        <a:p>
          <a:pPr rtl="0"/>
          <a:r>
            <a:rPr lang="en-US" smtClean="0"/>
            <a:t>qishloq xo'jaligi tashkilotining istiqbollarini fundamental o'rganish;</a:t>
          </a:r>
          <a:endParaRPr lang="ru-RU"/>
        </a:p>
      </dgm:t>
    </dgm:pt>
    <dgm:pt modelId="{8646CAD9-3FE0-4A9D-B4C9-780974D3B636}" cxnId="{4B56279D-8C6F-4860-BED4-504B842041D5}" type="parTrans">
      <dgm:prSet/>
      <dgm:spPr/>
      <dgm:t>
        <a:bodyPr/>
        <a:lstStyle/>
        <a:p>
          <a:endParaRPr lang="ru-RU"/>
        </a:p>
      </dgm:t>
    </dgm:pt>
    <dgm:pt modelId="{6FF5CA25-5155-4CF4-A579-425F7BDC4EBF}" cxnId="{4B56279D-8C6F-4860-BED4-504B842041D5}" type="sibTrans">
      <dgm:prSet/>
      <dgm:spPr/>
      <dgm:t>
        <a:bodyPr/>
        <a:lstStyle/>
        <a:p>
          <a:endParaRPr lang="ru-RU"/>
        </a:p>
      </dgm:t>
    </dgm:pt>
    <dgm:pt modelId="{BE81F9DB-4E7C-4230-848A-5ED0A9DFA6C7}">
      <dgm:prSet/>
      <dgm:spPr/>
      <dgm:t>
        <a:bodyPr/>
        <a:lstStyle/>
        <a:p>
          <a:pPr rtl="0"/>
          <a:r>
            <a:rPr lang="en-US" smtClean="0"/>
            <a:t>belgilangan maqsadlarga erishish uchun harakatlarni aniq muvofiqlashtirish;</a:t>
          </a:r>
          <a:endParaRPr lang="ru-RU"/>
        </a:p>
      </dgm:t>
    </dgm:pt>
    <dgm:pt modelId="{DAFC086F-B6CD-4A17-B681-FF3856FCD2A5}" cxnId="{E5CEF8C5-C2E0-42BE-842B-9464C33C7EBB}" type="parTrans">
      <dgm:prSet/>
      <dgm:spPr/>
      <dgm:t>
        <a:bodyPr/>
        <a:lstStyle/>
        <a:p>
          <a:endParaRPr lang="ru-RU"/>
        </a:p>
      </dgm:t>
    </dgm:pt>
    <dgm:pt modelId="{70E918F8-1E05-4168-A0F0-6B24AC55C48A}" cxnId="{E5CEF8C5-C2E0-42BE-842B-9464C33C7EBB}" type="sibTrans">
      <dgm:prSet/>
      <dgm:spPr/>
      <dgm:t>
        <a:bodyPr/>
        <a:lstStyle/>
        <a:p>
          <a:endParaRPr lang="ru-RU"/>
        </a:p>
      </dgm:t>
    </dgm:pt>
    <dgm:pt modelId="{241C28D0-2954-4F32-B469-28EC4D6E4B8E}" type="pres">
      <dgm:prSet presAssocID="{18B42BF0-321F-4169-A77D-6479A4E2ECBD}" presName="Name0" presStyleCnt="0">
        <dgm:presLayoutVars>
          <dgm:chMax val="7"/>
          <dgm:dir/>
          <dgm:animLvl val="lvl"/>
          <dgm:resizeHandles val="exact"/>
        </dgm:presLayoutVars>
      </dgm:prSet>
      <dgm:spPr/>
    </dgm:pt>
    <dgm:pt modelId="{3AFFD255-945E-4318-9F08-B4D9BD9828DB}" type="pres">
      <dgm:prSet presAssocID="{D0F08B01-6F31-4EB1-B6C8-994FFE8D54E3}" presName="circle1" presStyleLbl="node1" presStyleIdx="0" presStyleCnt="3"/>
      <dgm:spPr/>
    </dgm:pt>
    <dgm:pt modelId="{82FF64EC-D3FF-4EBB-8CEA-E4ACA33E6408}" type="pres">
      <dgm:prSet presAssocID="{D0F08B01-6F31-4EB1-B6C8-994FFE8D54E3}" presName="space" presStyleCnt="0"/>
      <dgm:spPr/>
    </dgm:pt>
    <dgm:pt modelId="{3EC49F22-1DD8-4943-B23F-6C2A6DDBBBAB}" type="pres">
      <dgm:prSet presAssocID="{D0F08B01-6F31-4EB1-B6C8-994FFE8D54E3}" presName="rect1" presStyleLbl="alignAcc1" presStyleIdx="0" presStyleCnt="3"/>
      <dgm:spPr/>
    </dgm:pt>
    <dgm:pt modelId="{693B5F4C-8417-4D45-BC60-87399E98C068}" type="pres">
      <dgm:prSet presAssocID="{F185C2C4-969E-4FDE-BDE7-237C4C8E3AF7}" presName="vertSpace2" presStyleLbl="node1" presStyleIdx="0" presStyleCnt="3"/>
      <dgm:spPr/>
    </dgm:pt>
    <dgm:pt modelId="{46931003-4011-46D4-A372-3CEB26169609}" type="pres">
      <dgm:prSet presAssocID="{F185C2C4-969E-4FDE-BDE7-237C4C8E3AF7}" presName="circle2" presStyleLbl="node1" presStyleIdx="1" presStyleCnt="3"/>
      <dgm:spPr/>
    </dgm:pt>
    <dgm:pt modelId="{1EF8EF8E-A903-471F-8C98-7C36AACDE07B}" type="pres">
      <dgm:prSet presAssocID="{F185C2C4-969E-4FDE-BDE7-237C4C8E3AF7}" presName="rect2" presStyleLbl="alignAcc1" presStyleIdx="1" presStyleCnt="3"/>
      <dgm:spPr/>
    </dgm:pt>
    <dgm:pt modelId="{620333F5-49B1-407B-B1D9-16EA7A517448}" type="pres">
      <dgm:prSet presAssocID="{BE81F9DB-4E7C-4230-848A-5ED0A9DFA6C7}" presName="vertSpace3" presStyleLbl="node1" presStyleIdx="1" presStyleCnt="3"/>
      <dgm:spPr/>
    </dgm:pt>
    <dgm:pt modelId="{D277653F-C5DC-459B-AA12-5752ADC088A7}" type="pres">
      <dgm:prSet presAssocID="{BE81F9DB-4E7C-4230-848A-5ED0A9DFA6C7}" presName="circle3" presStyleLbl="node1" presStyleIdx="2" presStyleCnt="3"/>
      <dgm:spPr/>
    </dgm:pt>
    <dgm:pt modelId="{E414424D-F031-4D85-801D-8CFA4DC1F667}" type="pres">
      <dgm:prSet presAssocID="{BE81F9DB-4E7C-4230-848A-5ED0A9DFA6C7}" presName="rect3" presStyleLbl="alignAcc1" presStyleIdx="2" presStyleCnt="3"/>
      <dgm:spPr/>
    </dgm:pt>
    <dgm:pt modelId="{0580FF77-25D0-47D4-BB74-90BAD8BFCB68}" type="pres">
      <dgm:prSet presAssocID="{D0F08B01-6F31-4EB1-B6C8-994FFE8D54E3}" presName="rect1ParTxNoCh" presStyleLbl="alignAcc1" presStyleIdx="2" presStyleCnt="3">
        <dgm:presLayoutVars>
          <dgm:chMax val="1"/>
          <dgm:bulletEnabled val="1"/>
        </dgm:presLayoutVars>
      </dgm:prSet>
      <dgm:spPr/>
    </dgm:pt>
    <dgm:pt modelId="{E71CF5A0-7C1E-424F-B818-243F4143EFCA}" type="pres">
      <dgm:prSet presAssocID="{F185C2C4-969E-4FDE-BDE7-237C4C8E3AF7}" presName="rect2ParTxNoCh" presStyleLbl="alignAcc1" presStyleIdx="2" presStyleCnt="3">
        <dgm:presLayoutVars>
          <dgm:chMax val="1"/>
          <dgm:bulletEnabled val="1"/>
        </dgm:presLayoutVars>
      </dgm:prSet>
      <dgm:spPr/>
    </dgm:pt>
    <dgm:pt modelId="{861DBEC0-30DB-47E7-A6E8-AA0A2504B255}" type="pres">
      <dgm:prSet presAssocID="{BE81F9DB-4E7C-4230-848A-5ED0A9DFA6C7}" presName="rect3ParTxNoCh" presStyleLbl="alignAcc1" presStyleIdx="2" presStyleCnt="3">
        <dgm:presLayoutVars>
          <dgm:chMax val="1"/>
          <dgm:bulletEnabled val="1"/>
        </dgm:presLayoutVars>
      </dgm:prSet>
      <dgm:spPr/>
    </dgm:pt>
  </dgm:ptLst>
  <dgm:cxnLst>
    <dgm:cxn modelId="{A42EA5F6-9F08-4B3A-8DC6-46DB6B259B55}" type="presOf" srcId="{18B42BF0-321F-4169-A77D-6479A4E2ECBD}" destId="{241C28D0-2954-4F32-B469-28EC4D6E4B8E}" srcOrd="0" destOrd="0" presId="urn:microsoft.com/office/officeart/2005/8/layout/target3"/>
    <dgm:cxn modelId="{4B56279D-8C6F-4860-BED4-504B842041D5}" srcId="{18B42BF0-321F-4169-A77D-6479A4E2ECBD}" destId="{F185C2C4-969E-4FDE-BDE7-237C4C8E3AF7}" srcOrd="1" destOrd="0" parTransId="{8646CAD9-3FE0-4A9D-B4C9-780974D3B636}" sibTransId="{6FF5CA25-5155-4CF4-A579-425F7BDC4EBF}"/>
    <dgm:cxn modelId="{48D95D23-336C-44B2-B1CD-D0D89DED7EF0}" type="presOf" srcId="{D0F08B01-6F31-4EB1-B6C8-994FFE8D54E3}" destId="{0580FF77-25D0-47D4-BB74-90BAD8BFCB68}" srcOrd="1" destOrd="0" presId="urn:microsoft.com/office/officeart/2005/8/layout/target3"/>
    <dgm:cxn modelId="{0F3499A2-331C-47D8-8ADA-6D92467AE738}" type="presOf" srcId="{D0F08B01-6F31-4EB1-B6C8-994FFE8D54E3}" destId="{3EC49F22-1DD8-4943-B23F-6C2A6DDBBBAB}" srcOrd="0" destOrd="0" presId="urn:microsoft.com/office/officeart/2005/8/layout/target3"/>
    <dgm:cxn modelId="{3AB0130D-444F-4C20-8562-914AE6AEE775}" type="presOf" srcId="{BE81F9DB-4E7C-4230-848A-5ED0A9DFA6C7}" destId="{E414424D-F031-4D85-801D-8CFA4DC1F667}" srcOrd="0" destOrd="0" presId="urn:microsoft.com/office/officeart/2005/8/layout/target3"/>
    <dgm:cxn modelId="{3930BAF4-2154-4660-A23A-BD532F64BCAA}" type="presOf" srcId="{BE81F9DB-4E7C-4230-848A-5ED0A9DFA6C7}" destId="{861DBEC0-30DB-47E7-A6E8-AA0A2504B255}" srcOrd="1" destOrd="0" presId="urn:microsoft.com/office/officeart/2005/8/layout/target3"/>
    <dgm:cxn modelId="{E5CEF8C5-C2E0-42BE-842B-9464C33C7EBB}" srcId="{18B42BF0-321F-4169-A77D-6479A4E2ECBD}" destId="{BE81F9DB-4E7C-4230-848A-5ED0A9DFA6C7}" srcOrd="2" destOrd="0" parTransId="{DAFC086F-B6CD-4A17-B681-FF3856FCD2A5}" sibTransId="{70E918F8-1E05-4168-A0F0-6B24AC55C48A}"/>
    <dgm:cxn modelId="{75707345-F7AA-4AD3-AC15-07028805A3D3}" type="presOf" srcId="{F185C2C4-969E-4FDE-BDE7-237C4C8E3AF7}" destId="{1EF8EF8E-A903-471F-8C98-7C36AACDE07B}" srcOrd="0" destOrd="0" presId="urn:microsoft.com/office/officeart/2005/8/layout/target3"/>
    <dgm:cxn modelId="{0135863E-6434-401B-BB08-8BA2AC1C0F01}" type="presOf" srcId="{F185C2C4-969E-4FDE-BDE7-237C4C8E3AF7}" destId="{E71CF5A0-7C1E-424F-B818-243F4143EFCA}" srcOrd="1" destOrd="0" presId="urn:microsoft.com/office/officeart/2005/8/layout/target3"/>
    <dgm:cxn modelId="{75201AF1-2824-4550-AF21-3C2148B542F3}" srcId="{18B42BF0-321F-4169-A77D-6479A4E2ECBD}" destId="{D0F08B01-6F31-4EB1-B6C8-994FFE8D54E3}" srcOrd="0" destOrd="0" parTransId="{7B692074-2D75-4B7B-8A79-5CBE39ABC098}" sibTransId="{B4743C3F-E18F-4F17-9AA8-F1DC0E19E5CE}"/>
    <dgm:cxn modelId="{25F74A92-1DE1-4EAA-8B0B-E5E1325913B1}" type="presParOf" srcId="{241C28D0-2954-4F32-B469-28EC4D6E4B8E}" destId="{3AFFD255-945E-4318-9F08-B4D9BD9828DB}" srcOrd="0" destOrd="0" presId="urn:microsoft.com/office/officeart/2005/8/layout/target3"/>
    <dgm:cxn modelId="{7A6238FE-1FDF-4591-B65F-766E7A24B50B}" type="presParOf" srcId="{241C28D0-2954-4F32-B469-28EC4D6E4B8E}" destId="{82FF64EC-D3FF-4EBB-8CEA-E4ACA33E6408}" srcOrd="1" destOrd="0" presId="urn:microsoft.com/office/officeart/2005/8/layout/target3"/>
    <dgm:cxn modelId="{F178F505-108B-4B9B-B173-B5D1517D7BB7}" type="presParOf" srcId="{241C28D0-2954-4F32-B469-28EC4D6E4B8E}" destId="{3EC49F22-1DD8-4943-B23F-6C2A6DDBBBAB}" srcOrd="2" destOrd="0" presId="urn:microsoft.com/office/officeart/2005/8/layout/target3"/>
    <dgm:cxn modelId="{4019238F-AA1D-471E-BE19-14414C360F42}" type="presParOf" srcId="{241C28D0-2954-4F32-B469-28EC4D6E4B8E}" destId="{693B5F4C-8417-4D45-BC60-87399E98C068}" srcOrd="3" destOrd="0" presId="urn:microsoft.com/office/officeart/2005/8/layout/target3"/>
    <dgm:cxn modelId="{37084083-6F2D-4E88-95E8-D05937A1ACB2}" type="presParOf" srcId="{241C28D0-2954-4F32-B469-28EC4D6E4B8E}" destId="{46931003-4011-46D4-A372-3CEB26169609}" srcOrd="4" destOrd="0" presId="urn:microsoft.com/office/officeart/2005/8/layout/target3"/>
    <dgm:cxn modelId="{0051F57D-B918-461E-B1DD-98D51A36055A}" type="presParOf" srcId="{241C28D0-2954-4F32-B469-28EC4D6E4B8E}" destId="{1EF8EF8E-A903-471F-8C98-7C36AACDE07B}" srcOrd="5" destOrd="0" presId="urn:microsoft.com/office/officeart/2005/8/layout/target3"/>
    <dgm:cxn modelId="{78A12295-6723-40A6-9FCA-F96DA2CEE26A}" type="presParOf" srcId="{241C28D0-2954-4F32-B469-28EC4D6E4B8E}" destId="{620333F5-49B1-407B-B1D9-16EA7A517448}" srcOrd="6" destOrd="0" presId="urn:microsoft.com/office/officeart/2005/8/layout/target3"/>
    <dgm:cxn modelId="{842C89F7-C2D1-4C3E-A050-7DAC777C09A5}" type="presParOf" srcId="{241C28D0-2954-4F32-B469-28EC4D6E4B8E}" destId="{D277653F-C5DC-459B-AA12-5752ADC088A7}" srcOrd="7" destOrd="0" presId="urn:microsoft.com/office/officeart/2005/8/layout/target3"/>
    <dgm:cxn modelId="{B9DAA39A-C7AB-4211-9A18-CB6327488607}" type="presParOf" srcId="{241C28D0-2954-4F32-B469-28EC4D6E4B8E}" destId="{E414424D-F031-4D85-801D-8CFA4DC1F667}" srcOrd="8" destOrd="0" presId="urn:microsoft.com/office/officeart/2005/8/layout/target3"/>
    <dgm:cxn modelId="{E3013DCF-2FD6-4D4E-BD61-095D28BE1A98}" type="presParOf" srcId="{241C28D0-2954-4F32-B469-28EC4D6E4B8E}" destId="{0580FF77-25D0-47D4-BB74-90BAD8BFCB68}" srcOrd="9" destOrd="0" presId="urn:microsoft.com/office/officeart/2005/8/layout/target3"/>
    <dgm:cxn modelId="{22E6F088-2D93-4EE2-9173-C9523A204231}" type="presParOf" srcId="{241C28D0-2954-4F32-B469-28EC4D6E4B8E}" destId="{E71CF5A0-7C1E-424F-B818-243F4143EFCA}" srcOrd="10" destOrd="0" presId="urn:microsoft.com/office/officeart/2005/8/layout/target3"/>
    <dgm:cxn modelId="{42145B28-71F9-49E3-A39C-EA4227B0AFB2}" type="presParOf" srcId="{241C28D0-2954-4F32-B469-28EC4D6E4B8E}" destId="{861DBEC0-30DB-47E7-A6E8-AA0A2504B255}" srcOrd="11"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88F5D5-99A1-41FB-8D36-09D1B16D9F68}"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ru-RU"/>
        </a:p>
      </dgm:t>
    </dgm:pt>
    <dgm:pt modelId="{022F1E94-3BC9-495C-81DC-FE3AD5A1D7EB}">
      <dgm:prSet/>
      <dgm:spPr/>
      <dgm:t>
        <a:bodyPr/>
        <a:lstStyle/>
        <a:p>
          <a:pPr rtl="0"/>
          <a:r>
            <a:rPr lang="en-US" smtClean="0"/>
            <a:t>keyinchalik nazorat qilish uchun zarur bo'lgan qishloq xo'jaligi korxonasining o'z mezonlari va samaradorligi ko'rsatkichlari tizimini ishlab chiqish va qabul qilish;</a:t>
          </a:r>
          <a:endParaRPr lang="ru-RU"/>
        </a:p>
      </dgm:t>
    </dgm:pt>
    <dgm:pt modelId="{5D848DB1-F557-4C05-B84C-063145BC87AA}" cxnId="{E114AF27-76C3-4E95-B750-059BA9A4E5C2}" type="parTrans">
      <dgm:prSet/>
      <dgm:spPr/>
      <dgm:t>
        <a:bodyPr/>
        <a:lstStyle/>
        <a:p>
          <a:endParaRPr lang="ru-RU"/>
        </a:p>
      </dgm:t>
    </dgm:pt>
    <dgm:pt modelId="{A74BE96E-9911-4E61-87DE-D519328EAE8E}" cxnId="{E114AF27-76C3-4E95-B750-059BA9A4E5C2}" type="sibTrans">
      <dgm:prSet/>
      <dgm:spPr/>
      <dgm:t>
        <a:bodyPr/>
        <a:lstStyle/>
        <a:p>
          <a:endParaRPr lang="ru-RU"/>
        </a:p>
      </dgm:t>
    </dgm:pt>
    <dgm:pt modelId="{DA3FA5B6-509A-4580-8C2F-B0A47F72B54B}">
      <dgm:prSet/>
      <dgm:spPr/>
      <dgm:t>
        <a:bodyPr/>
        <a:lstStyle/>
        <a:p>
          <a:pPr rtl="0"/>
          <a:r>
            <a:rPr lang="en-US" smtClean="0">
              <a:hlinkClick xmlns:r="http://schemas.openxmlformats.org/officeDocument/2006/relationships" r:id="rId1"/>
            </a:rPr>
            <a:t>marketing maqsadlari</a:t>
          </a:r>
          <a:r>
            <a:rPr lang="en-US" smtClean="0"/>
            <a:t> va ularga erishish yo'llarini mustaqil shakllantirish , qishloq xo'jaligi korxonasini bozor kon'yunkturasining keskin o'zgarishlariga tayyorlash;</a:t>
          </a:r>
          <a:endParaRPr lang="ru-RU"/>
        </a:p>
      </dgm:t>
    </dgm:pt>
    <dgm:pt modelId="{73581AE5-2B27-4499-81A9-FD8EFDD0A1BC}" cxnId="{B3A2AA1D-355D-4AD1-AD8E-3F349FFAF0DF}" type="parTrans">
      <dgm:prSet/>
      <dgm:spPr/>
      <dgm:t>
        <a:bodyPr/>
        <a:lstStyle/>
        <a:p>
          <a:endParaRPr lang="ru-RU"/>
        </a:p>
      </dgm:t>
    </dgm:pt>
    <dgm:pt modelId="{DAB50DC4-625C-455F-97A9-FE96AA3CA0A8}" cxnId="{B3A2AA1D-355D-4AD1-AD8E-3F349FFAF0DF}" type="sibTrans">
      <dgm:prSet/>
      <dgm:spPr/>
      <dgm:t>
        <a:bodyPr/>
        <a:lstStyle/>
        <a:p>
          <a:endParaRPr lang="ru-RU"/>
        </a:p>
      </dgm:t>
    </dgm:pt>
    <dgm:pt modelId="{4A9DF21E-8F81-4CAA-B1BC-C94D587437D0}">
      <dgm:prSet/>
      <dgm:spPr/>
      <dgm:t>
        <a:bodyPr/>
        <a:lstStyle/>
        <a:p>
          <a:pPr rtl="0"/>
          <a:r>
            <a:rPr lang="en-US" smtClean="0"/>
            <a:t>barcha rahbarlarning majburiyatlari va javobgarliklarini rasmiylashtirish;</a:t>
          </a:r>
          <a:endParaRPr lang="ru-RU"/>
        </a:p>
      </dgm:t>
    </dgm:pt>
    <dgm:pt modelId="{9C4265EF-3827-453C-911C-39DE568F3C3F}" cxnId="{BE9696ED-2D63-4989-BADA-B6EDB50A8D34}" type="parTrans">
      <dgm:prSet/>
      <dgm:spPr/>
      <dgm:t>
        <a:bodyPr/>
        <a:lstStyle/>
        <a:p>
          <a:endParaRPr lang="ru-RU"/>
        </a:p>
      </dgm:t>
    </dgm:pt>
    <dgm:pt modelId="{7FF484D0-B295-4D67-B92D-63C73E7E44B5}" cxnId="{BE9696ED-2D63-4989-BADA-B6EDB50A8D34}" type="sibTrans">
      <dgm:prSet/>
      <dgm:spPr/>
      <dgm:t>
        <a:bodyPr/>
        <a:lstStyle/>
        <a:p>
          <a:endParaRPr lang="ru-RU"/>
        </a:p>
      </dgm:t>
    </dgm:pt>
    <dgm:pt modelId="{4E2359DB-C314-4FCD-AD75-A2EDD9FBEC44}" type="pres">
      <dgm:prSet presAssocID="{7488F5D5-99A1-41FB-8D36-09D1B16D9F68}" presName="Name0" presStyleCnt="0">
        <dgm:presLayoutVars>
          <dgm:chMax val="7"/>
          <dgm:dir/>
          <dgm:animLvl val="lvl"/>
          <dgm:resizeHandles val="exact"/>
        </dgm:presLayoutVars>
      </dgm:prSet>
      <dgm:spPr/>
    </dgm:pt>
    <dgm:pt modelId="{2B7D5850-3EA4-4215-879A-712A33D3AD53}" type="pres">
      <dgm:prSet presAssocID="{022F1E94-3BC9-495C-81DC-FE3AD5A1D7EB}" presName="circle1" presStyleLbl="node1" presStyleIdx="0" presStyleCnt="3"/>
      <dgm:spPr/>
    </dgm:pt>
    <dgm:pt modelId="{98FE5660-1687-4436-81EE-90870041ABA0}" type="pres">
      <dgm:prSet presAssocID="{022F1E94-3BC9-495C-81DC-FE3AD5A1D7EB}" presName="space" presStyleCnt="0"/>
      <dgm:spPr/>
    </dgm:pt>
    <dgm:pt modelId="{A58A4D31-72E5-4D61-9A8A-795C2295F26F}" type="pres">
      <dgm:prSet presAssocID="{022F1E94-3BC9-495C-81DC-FE3AD5A1D7EB}" presName="rect1" presStyleLbl="alignAcc1" presStyleIdx="0" presStyleCnt="3"/>
      <dgm:spPr/>
    </dgm:pt>
    <dgm:pt modelId="{901167C4-2FE7-45BC-96B0-F0C72EEDE705}" type="pres">
      <dgm:prSet presAssocID="{DA3FA5B6-509A-4580-8C2F-B0A47F72B54B}" presName="vertSpace2" presStyleLbl="node1" presStyleIdx="0" presStyleCnt="3"/>
      <dgm:spPr/>
    </dgm:pt>
    <dgm:pt modelId="{D0DE099D-5387-4C39-9B67-ADB02C38A808}" type="pres">
      <dgm:prSet presAssocID="{DA3FA5B6-509A-4580-8C2F-B0A47F72B54B}" presName="circle2" presStyleLbl="node1" presStyleIdx="1" presStyleCnt="3"/>
      <dgm:spPr/>
    </dgm:pt>
    <dgm:pt modelId="{4AD4CEA4-170B-4BF7-A52D-FC9749D09438}" type="pres">
      <dgm:prSet presAssocID="{DA3FA5B6-509A-4580-8C2F-B0A47F72B54B}" presName="rect2" presStyleLbl="alignAcc1" presStyleIdx="1" presStyleCnt="3"/>
      <dgm:spPr/>
    </dgm:pt>
    <dgm:pt modelId="{2D568478-F03A-4996-82EE-A513BD71ECF1}" type="pres">
      <dgm:prSet presAssocID="{4A9DF21E-8F81-4CAA-B1BC-C94D587437D0}" presName="vertSpace3" presStyleLbl="node1" presStyleIdx="1" presStyleCnt="3"/>
      <dgm:spPr/>
    </dgm:pt>
    <dgm:pt modelId="{12198D4B-117B-4C02-991E-F81296B088AB}" type="pres">
      <dgm:prSet presAssocID="{4A9DF21E-8F81-4CAA-B1BC-C94D587437D0}" presName="circle3" presStyleLbl="node1" presStyleIdx="2" presStyleCnt="3"/>
      <dgm:spPr/>
    </dgm:pt>
    <dgm:pt modelId="{6A29AEE1-2362-4788-A96F-40A522EF2A2D}" type="pres">
      <dgm:prSet presAssocID="{4A9DF21E-8F81-4CAA-B1BC-C94D587437D0}" presName="rect3" presStyleLbl="alignAcc1" presStyleIdx="2" presStyleCnt="3"/>
      <dgm:spPr/>
    </dgm:pt>
    <dgm:pt modelId="{0A6954C2-992E-4664-BF29-C5DA87AB938F}" type="pres">
      <dgm:prSet presAssocID="{022F1E94-3BC9-495C-81DC-FE3AD5A1D7EB}" presName="rect1ParTxNoCh" presStyleLbl="alignAcc1" presStyleIdx="2" presStyleCnt="3">
        <dgm:presLayoutVars>
          <dgm:chMax val="1"/>
          <dgm:bulletEnabled val="1"/>
        </dgm:presLayoutVars>
      </dgm:prSet>
      <dgm:spPr/>
    </dgm:pt>
    <dgm:pt modelId="{508071AD-0D6D-4D3F-B378-A02DB4C6E4A3}" type="pres">
      <dgm:prSet presAssocID="{DA3FA5B6-509A-4580-8C2F-B0A47F72B54B}" presName="rect2ParTxNoCh" presStyleLbl="alignAcc1" presStyleIdx="2" presStyleCnt="3">
        <dgm:presLayoutVars>
          <dgm:chMax val="1"/>
          <dgm:bulletEnabled val="1"/>
        </dgm:presLayoutVars>
      </dgm:prSet>
      <dgm:spPr/>
    </dgm:pt>
    <dgm:pt modelId="{CC2EE0AD-9167-4D35-8472-918D13A12151}" type="pres">
      <dgm:prSet presAssocID="{4A9DF21E-8F81-4CAA-B1BC-C94D587437D0}" presName="rect3ParTxNoCh" presStyleLbl="alignAcc1" presStyleIdx="2" presStyleCnt="3">
        <dgm:presLayoutVars>
          <dgm:chMax val="1"/>
          <dgm:bulletEnabled val="1"/>
        </dgm:presLayoutVars>
      </dgm:prSet>
      <dgm:spPr/>
    </dgm:pt>
  </dgm:ptLst>
  <dgm:cxnLst>
    <dgm:cxn modelId="{9392BBF2-0D12-4976-B2EC-D62C200EE2D5}" type="presOf" srcId="{DA3FA5B6-509A-4580-8C2F-B0A47F72B54B}" destId="{4AD4CEA4-170B-4BF7-A52D-FC9749D09438}" srcOrd="0" destOrd="0" presId="urn:microsoft.com/office/officeart/2005/8/layout/target3"/>
    <dgm:cxn modelId="{B3A2AA1D-355D-4AD1-AD8E-3F349FFAF0DF}" srcId="{7488F5D5-99A1-41FB-8D36-09D1B16D9F68}" destId="{DA3FA5B6-509A-4580-8C2F-B0A47F72B54B}" srcOrd="1" destOrd="0" parTransId="{73581AE5-2B27-4499-81A9-FD8EFDD0A1BC}" sibTransId="{DAB50DC4-625C-455F-97A9-FE96AA3CA0A8}"/>
    <dgm:cxn modelId="{28145E03-FE45-4483-9194-96D050C6452A}" type="presOf" srcId="{DA3FA5B6-509A-4580-8C2F-B0A47F72B54B}" destId="{508071AD-0D6D-4D3F-B378-A02DB4C6E4A3}" srcOrd="1" destOrd="0" presId="urn:microsoft.com/office/officeart/2005/8/layout/target3"/>
    <dgm:cxn modelId="{444EAF51-0B63-461A-8B81-B92307F9C69C}" type="presOf" srcId="{4A9DF21E-8F81-4CAA-B1BC-C94D587437D0}" destId="{6A29AEE1-2362-4788-A96F-40A522EF2A2D}" srcOrd="0" destOrd="0" presId="urn:microsoft.com/office/officeart/2005/8/layout/target3"/>
    <dgm:cxn modelId="{D223F61A-004A-4ED1-BB54-953AEEC672B2}" type="presOf" srcId="{022F1E94-3BC9-495C-81DC-FE3AD5A1D7EB}" destId="{A58A4D31-72E5-4D61-9A8A-795C2295F26F}" srcOrd="0" destOrd="0" presId="urn:microsoft.com/office/officeart/2005/8/layout/target3"/>
    <dgm:cxn modelId="{E114AF27-76C3-4E95-B750-059BA9A4E5C2}" srcId="{7488F5D5-99A1-41FB-8D36-09D1B16D9F68}" destId="{022F1E94-3BC9-495C-81DC-FE3AD5A1D7EB}" srcOrd="0" destOrd="0" parTransId="{5D848DB1-F557-4C05-B84C-063145BC87AA}" sibTransId="{A74BE96E-9911-4E61-87DE-D519328EAE8E}"/>
    <dgm:cxn modelId="{1CFFE74D-2BFC-482E-920A-8AB51B623B43}" type="presOf" srcId="{022F1E94-3BC9-495C-81DC-FE3AD5A1D7EB}" destId="{0A6954C2-992E-4664-BF29-C5DA87AB938F}" srcOrd="1" destOrd="0" presId="urn:microsoft.com/office/officeart/2005/8/layout/target3"/>
    <dgm:cxn modelId="{1C9AE3DB-28E0-485E-AA8A-DDC3467B167F}" type="presOf" srcId="{4A9DF21E-8F81-4CAA-B1BC-C94D587437D0}" destId="{CC2EE0AD-9167-4D35-8472-918D13A12151}" srcOrd="1" destOrd="0" presId="urn:microsoft.com/office/officeart/2005/8/layout/target3"/>
    <dgm:cxn modelId="{BE9696ED-2D63-4989-BADA-B6EDB50A8D34}" srcId="{7488F5D5-99A1-41FB-8D36-09D1B16D9F68}" destId="{4A9DF21E-8F81-4CAA-B1BC-C94D587437D0}" srcOrd="2" destOrd="0" parTransId="{9C4265EF-3827-453C-911C-39DE568F3C3F}" sibTransId="{7FF484D0-B295-4D67-B92D-63C73E7E44B5}"/>
    <dgm:cxn modelId="{FCD72879-D5DF-4272-BD99-EC6B2F18256A}" type="presOf" srcId="{7488F5D5-99A1-41FB-8D36-09D1B16D9F68}" destId="{4E2359DB-C314-4FCD-AD75-A2EDD9FBEC44}" srcOrd="0" destOrd="0" presId="urn:microsoft.com/office/officeart/2005/8/layout/target3"/>
    <dgm:cxn modelId="{906594A7-1E3C-4906-BD0F-ADC4E203DE80}" type="presParOf" srcId="{4E2359DB-C314-4FCD-AD75-A2EDD9FBEC44}" destId="{2B7D5850-3EA4-4215-879A-712A33D3AD53}" srcOrd="0" destOrd="0" presId="urn:microsoft.com/office/officeart/2005/8/layout/target3"/>
    <dgm:cxn modelId="{3E1CE784-0010-4224-9A6D-BDC220397468}" type="presParOf" srcId="{4E2359DB-C314-4FCD-AD75-A2EDD9FBEC44}" destId="{98FE5660-1687-4436-81EE-90870041ABA0}" srcOrd="1" destOrd="0" presId="urn:microsoft.com/office/officeart/2005/8/layout/target3"/>
    <dgm:cxn modelId="{C0EE571A-3844-4F77-A3E2-402040908616}" type="presParOf" srcId="{4E2359DB-C314-4FCD-AD75-A2EDD9FBEC44}" destId="{A58A4D31-72E5-4D61-9A8A-795C2295F26F}" srcOrd="2" destOrd="0" presId="urn:microsoft.com/office/officeart/2005/8/layout/target3"/>
    <dgm:cxn modelId="{43328684-5655-4D64-AC2B-A817310EE352}" type="presParOf" srcId="{4E2359DB-C314-4FCD-AD75-A2EDD9FBEC44}" destId="{901167C4-2FE7-45BC-96B0-F0C72EEDE705}" srcOrd="3" destOrd="0" presId="urn:microsoft.com/office/officeart/2005/8/layout/target3"/>
    <dgm:cxn modelId="{90B15DBB-A945-4E2B-9187-9FFB634E4EA9}" type="presParOf" srcId="{4E2359DB-C314-4FCD-AD75-A2EDD9FBEC44}" destId="{D0DE099D-5387-4C39-9B67-ADB02C38A808}" srcOrd="4" destOrd="0" presId="urn:microsoft.com/office/officeart/2005/8/layout/target3"/>
    <dgm:cxn modelId="{A5F097FC-88E5-4879-A143-B46F3929D740}" type="presParOf" srcId="{4E2359DB-C314-4FCD-AD75-A2EDD9FBEC44}" destId="{4AD4CEA4-170B-4BF7-A52D-FC9749D09438}" srcOrd="5" destOrd="0" presId="urn:microsoft.com/office/officeart/2005/8/layout/target3"/>
    <dgm:cxn modelId="{405B1EDE-606C-4F38-8257-807D0F753C2A}" type="presParOf" srcId="{4E2359DB-C314-4FCD-AD75-A2EDD9FBEC44}" destId="{2D568478-F03A-4996-82EE-A513BD71ECF1}" srcOrd="6" destOrd="0" presId="urn:microsoft.com/office/officeart/2005/8/layout/target3"/>
    <dgm:cxn modelId="{0CF4A497-2269-4077-AF8F-B1F9FD52A264}" type="presParOf" srcId="{4E2359DB-C314-4FCD-AD75-A2EDD9FBEC44}" destId="{12198D4B-117B-4C02-991E-F81296B088AB}" srcOrd="7" destOrd="0" presId="urn:microsoft.com/office/officeart/2005/8/layout/target3"/>
    <dgm:cxn modelId="{DB8687CD-6645-4BDD-BAD9-F70AE7C4423B}" type="presParOf" srcId="{4E2359DB-C314-4FCD-AD75-A2EDD9FBEC44}" destId="{6A29AEE1-2362-4788-A96F-40A522EF2A2D}" srcOrd="8" destOrd="0" presId="urn:microsoft.com/office/officeart/2005/8/layout/target3"/>
    <dgm:cxn modelId="{B425AC03-9FC8-4F7F-961B-AAB47AFB67AF}" type="presParOf" srcId="{4E2359DB-C314-4FCD-AD75-A2EDD9FBEC44}" destId="{0A6954C2-992E-4664-BF29-C5DA87AB938F}" srcOrd="9" destOrd="0" presId="urn:microsoft.com/office/officeart/2005/8/layout/target3"/>
    <dgm:cxn modelId="{A93059DE-849C-422C-B0EF-C9E6E2C1A1D2}" type="presParOf" srcId="{4E2359DB-C314-4FCD-AD75-A2EDD9FBEC44}" destId="{508071AD-0D6D-4D3F-B378-A02DB4C6E4A3}" srcOrd="10" destOrd="0" presId="urn:microsoft.com/office/officeart/2005/8/layout/target3"/>
    <dgm:cxn modelId="{7EB7F41D-6793-40EA-8D56-E708FD6EA4A6}" type="presParOf" srcId="{4E2359DB-C314-4FCD-AD75-A2EDD9FBEC44}" destId="{CC2EE0AD-9167-4D35-8472-918D13A12151}" srcOrd="11"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C9720A-BFBC-4F3D-BE09-8161F9245BF8}"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ru-RU"/>
        </a:p>
      </dgm:t>
    </dgm:pt>
    <dgm:pt modelId="{5C893947-8A27-4176-9DCD-5CECCAEED573}">
      <dgm:prSet/>
      <dgm:spPr/>
      <dgm:t>
        <a:bodyPr/>
        <a:lstStyle/>
        <a:p>
          <a:pPr rtl="0"/>
          <a:r>
            <a:rPr lang="en-US" smtClean="0"/>
            <a:t>kamida ikkita yo'nalishda - qishloq xo'jaligi korxonasining tashkiliy madaniyati va </a:t>
          </a:r>
          <a:r>
            <a:rPr lang="en-US" smtClean="0">
              <a:hlinkClick xmlns:r="http://schemas.openxmlformats.org/officeDocument/2006/relationships" r:id="rId1"/>
            </a:rPr>
            <a:t>tashkiliy tuzilmasida rejalashtirilgan o'zgarishlar orqali tanlangan marketing strategiyalarini amalga oshirish;</a:t>
          </a:r>
          <a:endParaRPr lang="ru-RU"/>
        </a:p>
      </dgm:t>
    </dgm:pt>
    <dgm:pt modelId="{3F10CBC5-83D9-495E-BC60-F62AEC340293}" cxnId="{1458846A-E8AC-4904-9CFB-37C64EB0F0B3}" type="parTrans">
      <dgm:prSet/>
      <dgm:spPr/>
      <dgm:t>
        <a:bodyPr/>
        <a:lstStyle/>
        <a:p>
          <a:endParaRPr lang="ru-RU"/>
        </a:p>
      </dgm:t>
    </dgm:pt>
    <dgm:pt modelId="{DF9F1DA7-637B-420F-90B6-F9364DAD8A79}" cxnId="{1458846A-E8AC-4904-9CFB-37C64EB0F0B3}" type="sibTrans">
      <dgm:prSet/>
      <dgm:spPr/>
      <dgm:t>
        <a:bodyPr/>
        <a:lstStyle/>
        <a:p>
          <a:endParaRPr lang="ru-RU"/>
        </a:p>
      </dgm:t>
    </dgm:pt>
    <dgm:pt modelId="{2A9941CE-68D3-4949-A060-C6CE4400F5F6}">
      <dgm:prSet/>
      <dgm:spPr/>
      <dgm:t>
        <a:bodyPr/>
        <a:lstStyle/>
        <a:p>
          <a:pPr rtl="0"/>
          <a:r>
            <a:rPr lang="en-US" smtClean="0"/>
            <a:t>natijalarni qayd etish usuli sifatida marketing strategiyasining amalga oshirilishini nazorat qilish, keyinchalik korxonaning rivojlanayotgan sharoitlariga muvofiq rejalarni tuzatish bo'yicha tavsiyalar ishlab chiqish.</a:t>
          </a:r>
          <a:endParaRPr lang="ru-RU"/>
        </a:p>
      </dgm:t>
    </dgm:pt>
    <dgm:pt modelId="{FF85BC81-C270-4AEC-87EA-58B3340E60E9}" cxnId="{0568A002-E77C-4FEB-AD9A-F2F60E919225}" type="parTrans">
      <dgm:prSet/>
      <dgm:spPr/>
      <dgm:t>
        <a:bodyPr/>
        <a:lstStyle/>
        <a:p>
          <a:endParaRPr lang="ru-RU"/>
        </a:p>
      </dgm:t>
    </dgm:pt>
    <dgm:pt modelId="{1632647B-35E0-43C4-880B-2154E1798EFD}" cxnId="{0568A002-E77C-4FEB-AD9A-F2F60E919225}" type="sibTrans">
      <dgm:prSet/>
      <dgm:spPr/>
      <dgm:t>
        <a:bodyPr/>
        <a:lstStyle/>
        <a:p>
          <a:endParaRPr lang="ru-RU"/>
        </a:p>
      </dgm:t>
    </dgm:pt>
    <dgm:pt modelId="{07267B8E-0E92-4147-8AAA-47CFB4CA2FEE}" type="pres">
      <dgm:prSet presAssocID="{EFC9720A-BFBC-4F3D-BE09-8161F9245BF8}" presName="Name0" presStyleCnt="0">
        <dgm:presLayoutVars>
          <dgm:chPref val="3"/>
          <dgm:dir/>
          <dgm:animLvl val="lvl"/>
          <dgm:resizeHandles/>
        </dgm:presLayoutVars>
      </dgm:prSet>
      <dgm:spPr/>
    </dgm:pt>
    <dgm:pt modelId="{7DBF6FCA-D73B-4366-B860-95F480C90EFB}" type="pres">
      <dgm:prSet presAssocID="{5C893947-8A27-4176-9DCD-5CECCAEED573}" presName="horFlow" presStyleCnt="0"/>
      <dgm:spPr/>
    </dgm:pt>
    <dgm:pt modelId="{61BBD8D4-6F66-4B11-9E55-5AB9CCF0E02B}" type="pres">
      <dgm:prSet presAssocID="{5C893947-8A27-4176-9DCD-5CECCAEED573}" presName="bigChev" presStyleLbl="node1" presStyleIdx="0" presStyleCnt="2"/>
      <dgm:spPr/>
    </dgm:pt>
    <dgm:pt modelId="{F1C85FF1-F96C-4BB8-94F3-E518425BF7BE}" type="pres">
      <dgm:prSet presAssocID="{5C893947-8A27-4176-9DCD-5CECCAEED573}" presName="vSp" presStyleCnt="0"/>
      <dgm:spPr/>
    </dgm:pt>
    <dgm:pt modelId="{0BCD805D-DA95-4EBF-BBFD-5FF0F69DD78F}" type="pres">
      <dgm:prSet presAssocID="{2A9941CE-68D3-4949-A060-C6CE4400F5F6}" presName="horFlow" presStyleCnt="0"/>
      <dgm:spPr/>
    </dgm:pt>
    <dgm:pt modelId="{9A7D8631-D29C-468B-857E-80941299F0BE}" type="pres">
      <dgm:prSet presAssocID="{2A9941CE-68D3-4949-A060-C6CE4400F5F6}" presName="bigChev" presStyleLbl="node1" presStyleIdx="1" presStyleCnt="2"/>
      <dgm:spPr/>
    </dgm:pt>
  </dgm:ptLst>
  <dgm:cxnLst>
    <dgm:cxn modelId="{0568A002-E77C-4FEB-AD9A-F2F60E919225}" srcId="{EFC9720A-BFBC-4F3D-BE09-8161F9245BF8}" destId="{2A9941CE-68D3-4949-A060-C6CE4400F5F6}" srcOrd="1" destOrd="0" parTransId="{FF85BC81-C270-4AEC-87EA-58B3340E60E9}" sibTransId="{1632647B-35E0-43C4-880B-2154E1798EFD}"/>
    <dgm:cxn modelId="{5CCBB2EB-E434-4748-B4DB-03D17D087F63}" type="presOf" srcId="{EFC9720A-BFBC-4F3D-BE09-8161F9245BF8}" destId="{07267B8E-0E92-4147-8AAA-47CFB4CA2FEE}" srcOrd="0" destOrd="0" presId="urn:microsoft.com/office/officeart/2005/8/layout/lProcess3"/>
    <dgm:cxn modelId="{1458846A-E8AC-4904-9CFB-37C64EB0F0B3}" srcId="{EFC9720A-BFBC-4F3D-BE09-8161F9245BF8}" destId="{5C893947-8A27-4176-9DCD-5CECCAEED573}" srcOrd="0" destOrd="0" parTransId="{3F10CBC5-83D9-495E-BC60-F62AEC340293}" sibTransId="{DF9F1DA7-637B-420F-90B6-F9364DAD8A79}"/>
    <dgm:cxn modelId="{5852487B-48C2-409F-8673-D1979AC123BE}" type="presOf" srcId="{2A9941CE-68D3-4949-A060-C6CE4400F5F6}" destId="{9A7D8631-D29C-468B-857E-80941299F0BE}" srcOrd="0" destOrd="0" presId="urn:microsoft.com/office/officeart/2005/8/layout/lProcess3"/>
    <dgm:cxn modelId="{8866960B-4717-42A3-A764-8D4A3AB93F5E}" type="presOf" srcId="{5C893947-8A27-4176-9DCD-5CECCAEED573}" destId="{61BBD8D4-6F66-4B11-9E55-5AB9CCF0E02B}" srcOrd="0" destOrd="0" presId="urn:microsoft.com/office/officeart/2005/8/layout/lProcess3"/>
    <dgm:cxn modelId="{86B8FD2E-AD03-4F17-B968-8CEDCB804960}" type="presParOf" srcId="{07267B8E-0E92-4147-8AAA-47CFB4CA2FEE}" destId="{7DBF6FCA-D73B-4366-B860-95F480C90EFB}" srcOrd="0" destOrd="0" presId="urn:microsoft.com/office/officeart/2005/8/layout/lProcess3"/>
    <dgm:cxn modelId="{2528AC4D-0D68-4AA3-8986-1A895BC68F1F}" type="presParOf" srcId="{7DBF6FCA-D73B-4366-B860-95F480C90EFB}" destId="{61BBD8D4-6F66-4B11-9E55-5AB9CCF0E02B}" srcOrd="0" destOrd="0" presId="urn:microsoft.com/office/officeart/2005/8/layout/lProcess3"/>
    <dgm:cxn modelId="{3AA760FD-A485-4464-A362-325A9DBE8FE9}" type="presParOf" srcId="{07267B8E-0E92-4147-8AAA-47CFB4CA2FEE}" destId="{F1C85FF1-F96C-4BB8-94F3-E518425BF7BE}" srcOrd="1" destOrd="0" presId="urn:microsoft.com/office/officeart/2005/8/layout/lProcess3"/>
    <dgm:cxn modelId="{2C32E04B-3DC1-45A5-918B-BF48AAA905B4}" type="presParOf" srcId="{07267B8E-0E92-4147-8AAA-47CFB4CA2FEE}" destId="{0BCD805D-DA95-4EBF-BBFD-5FF0F69DD78F}" srcOrd="2" destOrd="0" presId="urn:microsoft.com/office/officeart/2005/8/layout/lProcess3"/>
    <dgm:cxn modelId="{AD4E0370-CFA6-45F7-99F9-FEE69D2F0E8D}" type="presParOf" srcId="{0BCD805D-DA95-4EBF-BBFD-5FF0F69DD78F}" destId="{9A7D8631-D29C-468B-857E-80941299F0BE}" srcOrd="0" destOrd="0" presId="urn:microsoft.com/office/officeart/2005/8/layout/l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721EC8-6AED-46AF-9A13-CEE00EC6B077}"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ru-RU"/>
        </a:p>
      </dgm:t>
    </dgm:pt>
    <dgm:pt modelId="{045004D1-3E49-4596-B185-7DC5EE07962C}">
      <dgm:prSet/>
      <dgm:spPr/>
      <dgm:t>
        <a:bodyPr/>
        <a:lstStyle/>
        <a:p>
          <a:pPr rtl="0"/>
          <a:r>
            <a:rPr lang="en-US" smtClean="0"/>
            <a:t>Qishloq xo'jaligi korxonalarining marketing faoliyatini boshqarishning ma'lum usullarini tanlash ko'plab omillar bilan belgilanadi, ular orasida </a:t>
          </a:r>
          <a:r>
            <a:rPr lang="en-US" smtClean="0">
              <a:hlinkClick xmlns:r="http://schemas.openxmlformats.org/officeDocument/2006/relationships" r:id="rId1"/>
            </a:rPr>
            <a:t>marketing maqsadlari</a:t>
          </a:r>
          <a:r>
            <a:rPr lang="en-US" smtClean="0"/>
            <a:t> , korxona hajmi, mulkchilik va boshqaruv shakllari, resurslarning mavjudligi, kadrlar tayyorlash, bozor sharoitlari alohida rol o'ynaydi. , agrosanoat kompleksiga oid davlat siyosati va boshqalar.</a:t>
          </a:r>
          <a:endParaRPr lang="ru-RU"/>
        </a:p>
      </dgm:t>
    </dgm:pt>
    <dgm:pt modelId="{B59B4C41-A884-41BC-BB5D-CD8F513DC56C}" cxnId="{43F98F06-98D2-4DF2-A91E-EF91A36A545C}" type="parTrans">
      <dgm:prSet/>
      <dgm:spPr/>
      <dgm:t>
        <a:bodyPr/>
        <a:lstStyle/>
        <a:p>
          <a:endParaRPr lang="ru-RU"/>
        </a:p>
      </dgm:t>
    </dgm:pt>
    <dgm:pt modelId="{AFB2F0E2-9353-455E-9302-6FA521640D16}" cxnId="{43F98F06-98D2-4DF2-A91E-EF91A36A545C}" type="sibTrans">
      <dgm:prSet/>
      <dgm:spPr/>
      <dgm:t>
        <a:bodyPr/>
        <a:lstStyle/>
        <a:p>
          <a:endParaRPr lang="ru-RU"/>
        </a:p>
      </dgm:t>
    </dgm:pt>
    <dgm:pt modelId="{CD27D01C-C621-4308-A3D6-3F44F5B389D7}">
      <dgm:prSet/>
      <dgm:spPr/>
      <dgm:t>
        <a:bodyPr/>
        <a:lstStyle/>
        <a:p>
          <a:pPr rtl="0"/>
          <a:r>
            <a:rPr lang="en-US" smtClean="0"/>
            <a:t>Qishloq xo'jaligi korxonalarining marketing faoliyatini boshqarish mexanizmi ma'lum dastaklar va usullarni o'z ichiga oladi, ular orqali korxona oldiga qo'yilgan maqsadlarga erishish ta'minlanadi va ularga mos keladigan vazifalar hal qilinadi. Mutaxassis va menejerlar ular yordamida qishloq xo‘jaligi korxonalarining marketing faoliyatini muvaffaqiyatli boshqarib, bozor talablari asosida qurmoqda.</a:t>
          </a:r>
          <a:endParaRPr lang="ru-RU"/>
        </a:p>
      </dgm:t>
    </dgm:pt>
    <dgm:pt modelId="{FACC02F3-A28A-4EC8-B43C-1DCD38B5A050}" cxnId="{E1E701F8-C336-4AE0-88C8-67B7939D94F1}" type="parTrans">
      <dgm:prSet/>
      <dgm:spPr/>
      <dgm:t>
        <a:bodyPr/>
        <a:lstStyle/>
        <a:p>
          <a:endParaRPr lang="ru-RU"/>
        </a:p>
      </dgm:t>
    </dgm:pt>
    <dgm:pt modelId="{92D15EEC-23B0-49F4-885D-8C92CBC2A744}" cxnId="{E1E701F8-C336-4AE0-88C8-67B7939D94F1}" type="sibTrans">
      <dgm:prSet/>
      <dgm:spPr/>
      <dgm:t>
        <a:bodyPr/>
        <a:lstStyle/>
        <a:p>
          <a:endParaRPr lang="ru-RU"/>
        </a:p>
      </dgm:t>
    </dgm:pt>
    <dgm:pt modelId="{7427794D-D366-4B3C-9DC8-5CD409B4BBBA}" type="pres">
      <dgm:prSet presAssocID="{78721EC8-6AED-46AF-9A13-CEE00EC6B077}" presName="Name0" presStyleCnt="0">
        <dgm:presLayoutVars>
          <dgm:chMax val="7"/>
          <dgm:dir/>
          <dgm:animLvl val="lvl"/>
          <dgm:resizeHandles val="exact"/>
        </dgm:presLayoutVars>
      </dgm:prSet>
      <dgm:spPr/>
    </dgm:pt>
    <dgm:pt modelId="{ECA3DCE3-2880-4863-A2B5-040FB0EE290E}" type="pres">
      <dgm:prSet presAssocID="{045004D1-3E49-4596-B185-7DC5EE07962C}" presName="circle1" presStyleLbl="node1" presStyleIdx="0" presStyleCnt="2"/>
      <dgm:spPr/>
    </dgm:pt>
    <dgm:pt modelId="{39118248-842A-4979-8D12-FAD436EE782E}" type="pres">
      <dgm:prSet presAssocID="{045004D1-3E49-4596-B185-7DC5EE07962C}" presName="space" presStyleCnt="0"/>
      <dgm:spPr/>
    </dgm:pt>
    <dgm:pt modelId="{216B9A9A-3F08-4099-8923-EEEC30FFEA70}" type="pres">
      <dgm:prSet presAssocID="{045004D1-3E49-4596-B185-7DC5EE07962C}" presName="rect1" presStyleLbl="alignAcc1" presStyleIdx="0" presStyleCnt="2"/>
      <dgm:spPr/>
    </dgm:pt>
    <dgm:pt modelId="{EE565861-0B19-4544-9955-CE7CD7C24EF1}" type="pres">
      <dgm:prSet presAssocID="{CD27D01C-C621-4308-A3D6-3F44F5B389D7}" presName="vertSpace2" presStyleLbl="node1" presStyleIdx="0" presStyleCnt="2"/>
      <dgm:spPr/>
    </dgm:pt>
    <dgm:pt modelId="{A15D9985-3B45-4325-8D6B-010D69A917A2}" type="pres">
      <dgm:prSet presAssocID="{CD27D01C-C621-4308-A3D6-3F44F5B389D7}" presName="circle2" presStyleLbl="node1" presStyleIdx="1" presStyleCnt="2"/>
      <dgm:spPr/>
    </dgm:pt>
    <dgm:pt modelId="{8A3DBBD6-4875-49A0-9050-AB37FB41506F}" type="pres">
      <dgm:prSet presAssocID="{CD27D01C-C621-4308-A3D6-3F44F5B389D7}" presName="rect2" presStyleLbl="alignAcc1" presStyleIdx="1" presStyleCnt="2"/>
      <dgm:spPr/>
    </dgm:pt>
    <dgm:pt modelId="{9E8316D5-E782-455A-ACB2-BE2A110664D9}" type="pres">
      <dgm:prSet presAssocID="{045004D1-3E49-4596-B185-7DC5EE07962C}" presName="rect1ParTxNoCh" presStyleLbl="alignAcc1" presStyleIdx="1" presStyleCnt="2">
        <dgm:presLayoutVars>
          <dgm:chMax val="1"/>
          <dgm:bulletEnabled val="1"/>
        </dgm:presLayoutVars>
      </dgm:prSet>
      <dgm:spPr/>
    </dgm:pt>
    <dgm:pt modelId="{5CE86C0D-5B48-46CB-9E6F-EC606638EF49}" type="pres">
      <dgm:prSet presAssocID="{CD27D01C-C621-4308-A3D6-3F44F5B389D7}" presName="rect2ParTxNoCh" presStyleLbl="alignAcc1" presStyleIdx="1" presStyleCnt="2">
        <dgm:presLayoutVars>
          <dgm:chMax val="1"/>
          <dgm:bulletEnabled val="1"/>
        </dgm:presLayoutVars>
      </dgm:prSet>
      <dgm:spPr/>
    </dgm:pt>
  </dgm:ptLst>
  <dgm:cxnLst>
    <dgm:cxn modelId="{916E5E80-5752-44B0-8FA0-71D5073173DC}" type="presOf" srcId="{CD27D01C-C621-4308-A3D6-3F44F5B389D7}" destId="{5CE86C0D-5B48-46CB-9E6F-EC606638EF49}" srcOrd="1" destOrd="0" presId="urn:microsoft.com/office/officeart/2005/8/layout/target3"/>
    <dgm:cxn modelId="{D1700FD2-57D1-4D79-BA7A-844A5CC9A21A}" type="presOf" srcId="{78721EC8-6AED-46AF-9A13-CEE00EC6B077}" destId="{7427794D-D366-4B3C-9DC8-5CD409B4BBBA}" srcOrd="0" destOrd="0" presId="urn:microsoft.com/office/officeart/2005/8/layout/target3"/>
    <dgm:cxn modelId="{43F98F06-98D2-4DF2-A91E-EF91A36A545C}" srcId="{78721EC8-6AED-46AF-9A13-CEE00EC6B077}" destId="{045004D1-3E49-4596-B185-7DC5EE07962C}" srcOrd="0" destOrd="0" parTransId="{B59B4C41-A884-41BC-BB5D-CD8F513DC56C}" sibTransId="{AFB2F0E2-9353-455E-9302-6FA521640D16}"/>
    <dgm:cxn modelId="{61F7D819-1B5F-4295-B8F6-B60D08E7EBD1}" type="presOf" srcId="{CD27D01C-C621-4308-A3D6-3F44F5B389D7}" destId="{8A3DBBD6-4875-49A0-9050-AB37FB41506F}" srcOrd="0" destOrd="0" presId="urn:microsoft.com/office/officeart/2005/8/layout/target3"/>
    <dgm:cxn modelId="{85FAC649-7B36-452B-9F48-5883B0142BE9}" type="presOf" srcId="{045004D1-3E49-4596-B185-7DC5EE07962C}" destId="{216B9A9A-3F08-4099-8923-EEEC30FFEA70}" srcOrd="0" destOrd="0" presId="urn:microsoft.com/office/officeart/2005/8/layout/target3"/>
    <dgm:cxn modelId="{E1E701F8-C336-4AE0-88C8-67B7939D94F1}" srcId="{78721EC8-6AED-46AF-9A13-CEE00EC6B077}" destId="{CD27D01C-C621-4308-A3D6-3F44F5B389D7}" srcOrd="1" destOrd="0" parTransId="{FACC02F3-A28A-4EC8-B43C-1DCD38B5A050}" sibTransId="{92D15EEC-23B0-49F4-885D-8C92CBC2A744}"/>
    <dgm:cxn modelId="{24006496-3DCB-4112-982A-9FA0199171C4}" type="presOf" srcId="{045004D1-3E49-4596-B185-7DC5EE07962C}" destId="{9E8316D5-E782-455A-ACB2-BE2A110664D9}" srcOrd="1" destOrd="0" presId="urn:microsoft.com/office/officeart/2005/8/layout/target3"/>
    <dgm:cxn modelId="{A74E732C-3347-46E3-B1C5-378316197FFF}" type="presParOf" srcId="{7427794D-D366-4B3C-9DC8-5CD409B4BBBA}" destId="{ECA3DCE3-2880-4863-A2B5-040FB0EE290E}" srcOrd="0" destOrd="0" presId="urn:microsoft.com/office/officeart/2005/8/layout/target3"/>
    <dgm:cxn modelId="{AD06572A-CB1F-4F11-A7EE-8110FF66CEBA}" type="presParOf" srcId="{7427794D-D366-4B3C-9DC8-5CD409B4BBBA}" destId="{39118248-842A-4979-8D12-FAD436EE782E}" srcOrd="1" destOrd="0" presId="urn:microsoft.com/office/officeart/2005/8/layout/target3"/>
    <dgm:cxn modelId="{E9768EF7-AEDE-44FE-B7FD-EA1BCF58BD8A}" type="presParOf" srcId="{7427794D-D366-4B3C-9DC8-5CD409B4BBBA}" destId="{216B9A9A-3F08-4099-8923-EEEC30FFEA70}" srcOrd="2" destOrd="0" presId="urn:microsoft.com/office/officeart/2005/8/layout/target3"/>
    <dgm:cxn modelId="{69C79523-1D09-4976-8273-A5475748A671}" type="presParOf" srcId="{7427794D-D366-4B3C-9DC8-5CD409B4BBBA}" destId="{EE565861-0B19-4544-9955-CE7CD7C24EF1}" srcOrd="3" destOrd="0" presId="urn:microsoft.com/office/officeart/2005/8/layout/target3"/>
    <dgm:cxn modelId="{F390F644-4DED-4F54-A5BE-0484F7B6756F}" type="presParOf" srcId="{7427794D-D366-4B3C-9DC8-5CD409B4BBBA}" destId="{A15D9985-3B45-4325-8D6B-010D69A917A2}" srcOrd="4" destOrd="0" presId="urn:microsoft.com/office/officeart/2005/8/layout/target3"/>
    <dgm:cxn modelId="{D0A6CB89-BA06-4362-B5B5-A6BFD4A3D666}" type="presParOf" srcId="{7427794D-D366-4B3C-9DC8-5CD409B4BBBA}" destId="{8A3DBBD6-4875-49A0-9050-AB37FB41506F}" srcOrd="5" destOrd="0" presId="urn:microsoft.com/office/officeart/2005/8/layout/target3"/>
    <dgm:cxn modelId="{E02E7284-7DB9-4350-B529-75009A3CD937}" type="presParOf" srcId="{7427794D-D366-4B3C-9DC8-5CD409B4BBBA}" destId="{9E8316D5-E782-455A-ACB2-BE2A110664D9}" srcOrd="6" destOrd="0" presId="urn:microsoft.com/office/officeart/2005/8/layout/target3"/>
    <dgm:cxn modelId="{06852B37-5575-4503-952F-62868519A3D4}" type="presParOf" srcId="{7427794D-D366-4B3C-9DC8-5CD409B4BBBA}" destId="{5CE86C0D-5B48-46CB-9E6F-EC606638EF49}" srcOrd="7"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Группа 1"/>
      <dsp:cNvGrpSpPr/>
    </dsp:nvGrpSpPr>
    <dsp:grpSpPr>
      <a:xfrm>
        <a:off x="0" y="0"/>
        <a:ext cx="6196013" cy="3603625"/>
        <a:chOff x="0" y="0"/>
        <a:chExt cx="6196013" cy="3603625"/>
      </a:xfrm>
    </dsp:grpSpPr>
    <dsp:sp modelId="{6C57BF20-C8E9-4CFA-A0B0-0621BB65A827}">
      <dsp:nvSpPr>
        <dsp:cNvPr id="3" name="Круговая 2"/>
        <dsp:cNvSpPr/>
      </dsp:nvSpPr>
      <dsp:spPr bwMode="white">
        <a:xfrm>
          <a:off x="0" y="-56991"/>
          <a:ext cx="3717608" cy="3717608"/>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56991"/>
        <a:ext cx="3717608" cy="3717608"/>
      </dsp:txXfrm>
    </dsp:sp>
    <dsp:sp modelId="{D524B602-8940-4BD8-8CBA-ACCF428059B7}">
      <dsp:nvSpPr>
        <dsp:cNvPr id="4" name="Прямоугольник 3"/>
        <dsp:cNvSpPr/>
      </dsp:nvSpPr>
      <dsp:spPr bwMode="white">
        <a:xfrm>
          <a:off x="1858804" y="-56991"/>
          <a:ext cx="4337209" cy="3717608"/>
        </a:xfrm>
        <a:prstGeom prst="rect">
          <a:avLst/>
        </a:prstGeom>
      </dsp:spPr>
      <dsp:style>
        <a:lnRef idx="2">
          <a:schemeClr val="accent1"/>
        </a:lnRef>
        <a:fillRef idx="1">
          <a:schemeClr val="lt1">
            <a:alpha val="90000"/>
          </a:schemeClr>
        </a:fillRef>
        <a:effectRef idx="0">
          <a:scrgbClr r="0" g="0" b="0"/>
        </a:effectRef>
        <a:fontRef idx="minor"/>
      </dsp:style>
      <dsp:txBody>
        <a:bodyPr lIns="60960" tIns="60960" rIns="60960" bIns="60960" anchor="ctr"/>
        <a:lstStyle>
          <a:lvl1pPr algn="ctr">
            <a:defRPr sz="16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dirty="0" err="1" smtClean="0">
              <a:solidFill>
                <a:schemeClr val="dk1"/>
              </a:solidFill>
            </a:rPr>
            <a:t>Bugungi</a:t>
          </a:r>
          <a:r>
            <a:rPr lang="en-US" dirty="0" smtClean="0">
              <a:solidFill>
                <a:schemeClr val="dk1"/>
              </a:solidFill>
            </a:rPr>
            <a:t> </a:t>
          </a:r>
          <a:r>
            <a:rPr lang="en-US" dirty="0" err="1" smtClean="0">
              <a:solidFill>
                <a:schemeClr val="dk1"/>
              </a:solidFill>
            </a:rPr>
            <a:t>bozor</a:t>
          </a:r>
          <a:r>
            <a:rPr lang="en-US" dirty="0" smtClean="0">
              <a:solidFill>
                <a:schemeClr val="dk1"/>
              </a:solidFill>
            </a:rPr>
            <a:t> </a:t>
          </a:r>
          <a:r>
            <a:rPr lang="en-US" dirty="0" err="1" smtClean="0">
              <a:solidFill>
                <a:schemeClr val="dk1"/>
              </a:solidFill>
            </a:rPr>
            <a:t>sharoitida</a:t>
          </a:r>
          <a:r>
            <a:rPr lang="en-US" dirty="0" smtClean="0">
              <a:solidFill>
                <a:schemeClr val="dk1"/>
              </a:solidFill>
            </a:rPr>
            <a:t> </a:t>
          </a:r>
          <a:r>
            <a:rPr lang="en-US" dirty="0" err="1" smtClean="0">
              <a:solidFill>
                <a:schemeClr val="dk1"/>
              </a:solidFill>
            </a:rPr>
            <a:t>qishloq</a:t>
          </a:r>
          <a:r>
            <a:rPr lang="en-US" dirty="0" smtClean="0">
              <a:solidFill>
                <a:schemeClr val="dk1"/>
              </a:solidFill>
            </a:rPr>
            <a:t> </a:t>
          </a:r>
          <a:r>
            <a:rPr lang="en-US" dirty="0" err="1" smtClean="0">
              <a:solidFill>
                <a:schemeClr val="dk1"/>
              </a:solidFill>
            </a:rPr>
            <a:t>xo‘jaligi</a:t>
          </a:r>
          <a:r>
            <a:rPr lang="en-US" dirty="0" smtClean="0">
              <a:solidFill>
                <a:schemeClr val="dk1"/>
              </a:solidFill>
            </a:rPr>
            <a:t> </a:t>
          </a:r>
          <a:r>
            <a:rPr lang="en-US" dirty="0" err="1" smtClean="0">
              <a:solidFill>
                <a:schemeClr val="dk1"/>
              </a:solidFill>
            </a:rPr>
            <a:t>korxonalari</a:t>
          </a:r>
          <a:r>
            <a:rPr lang="en-US" dirty="0" smtClean="0">
              <a:solidFill>
                <a:schemeClr val="dk1"/>
              </a:solidFill>
            </a:rPr>
            <a:t> </a:t>
          </a:r>
          <a:r>
            <a:rPr lang="en-US" dirty="0" err="1" smtClean="0">
              <a:solidFill>
                <a:schemeClr val="dk1"/>
              </a:solidFill>
            </a:rPr>
            <a:t>uchun</a:t>
          </a:r>
          <a:r>
            <a:rPr lang="en-US" dirty="0" smtClean="0">
              <a:solidFill>
                <a:schemeClr val="dk1"/>
              </a:solidFill>
            </a:rPr>
            <a:t> marketing </a:t>
          </a:r>
          <a:r>
            <a:rPr lang="en-US" dirty="0" err="1" smtClean="0">
              <a:solidFill>
                <a:schemeClr val="dk1"/>
              </a:solidFill>
            </a:rPr>
            <a:t>faoliyatini</a:t>
          </a:r>
          <a:r>
            <a:rPr lang="en-US" dirty="0" smtClean="0">
              <a:solidFill>
                <a:schemeClr val="dk1"/>
              </a:solidFill>
            </a:rPr>
            <a:t> </a:t>
          </a:r>
          <a:r>
            <a:rPr lang="en-US" dirty="0" err="1" smtClean="0">
              <a:solidFill>
                <a:schemeClr val="dk1"/>
              </a:solidFill>
            </a:rPr>
            <a:t>tashkil</a:t>
          </a:r>
          <a:r>
            <a:rPr lang="en-US" dirty="0" smtClean="0">
              <a:solidFill>
                <a:schemeClr val="dk1"/>
              </a:solidFill>
            </a:rPr>
            <a:t> </a:t>
          </a:r>
          <a:r>
            <a:rPr lang="en-US" dirty="0" err="1" smtClean="0">
              <a:solidFill>
                <a:schemeClr val="dk1"/>
              </a:solidFill>
            </a:rPr>
            <a:t>etish</a:t>
          </a:r>
          <a:r>
            <a:rPr lang="en-US" dirty="0" smtClean="0">
              <a:solidFill>
                <a:schemeClr val="dk1"/>
              </a:solidFill>
            </a:rPr>
            <a:t> </a:t>
          </a:r>
          <a:r>
            <a:rPr lang="en-US" dirty="0" err="1" smtClean="0">
              <a:solidFill>
                <a:schemeClr val="dk1"/>
              </a:solidFill>
            </a:rPr>
            <a:t>va</a:t>
          </a:r>
          <a:r>
            <a:rPr lang="en-US" dirty="0" smtClean="0">
              <a:solidFill>
                <a:schemeClr val="dk1"/>
              </a:solidFill>
            </a:rPr>
            <a:t> </a:t>
          </a:r>
          <a:r>
            <a:rPr lang="en-US" dirty="0" err="1" smtClean="0">
              <a:solidFill>
                <a:schemeClr val="dk1"/>
              </a:solidFill>
            </a:rPr>
            <a:t>boshqarish</a:t>
          </a:r>
          <a:r>
            <a:rPr lang="en-US" dirty="0" smtClean="0">
              <a:solidFill>
                <a:schemeClr val="dk1"/>
              </a:solidFill>
            </a:rPr>
            <a:t> </a:t>
          </a:r>
          <a:r>
            <a:rPr lang="en-US" dirty="0" err="1" smtClean="0">
              <a:solidFill>
                <a:schemeClr val="dk1"/>
              </a:solidFill>
            </a:rPr>
            <a:t>uzoq</a:t>
          </a:r>
          <a:r>
            <a:rPr lang="en-US" dirty="0" smtClean="0">
              <a:solidFill>
                <a:schemeClr val="dk1"/>
              </a:solidFill>
            </a:rPr>
            <a:t> </a:t>
          </a:r>
          <a:r>
            <a:rPr lang="en-US" dirty="0" err="1" smtClean="0">
              <a:solidFill>
                <a:schemeClr val="dk1"/>
              </a:solidFill>
            </a:rPr>
            <a:t>muddatli</a:t>
          </a:r>
          <a:r>
            <a:rPr lang="en-US" dirty="0" smtClean="0">
              <a:solidFill>
                <a:schemeClr val="dk1"/>
              </a:solidFill>
            </a:rPr>
            <a:t> </a:t>
          </a:r>
          <a:r>
            <a:rPr lang="en-US" dirty="0" err="1" smtClean="0">
              <a:solidFill>
                <a:schemeClr val="dk1"/>
              </a:solidFill>
            </a:rPr>
            <a:t>istiqbolda</a:t>
          </a:r>
          <a:r>
            <a:rPr lang="en-US" dirty="0" smtClean="0">
              <a:solidFill>
                <a:schemeClr val="dk1"/>
              </a:solidFill>
            </a:rPr>
            <a:t> </a:t>
          </a:r>
          <a:r>
            <a:rPr lang="en-US" dirty="0" err="1" smtClean="0">
              <a:solidFill>
                <a:schemeClr val="dk1"/>
              </a:solidFill>
            </a:rPr>
            <a:t>muvaffaqiyatli</a:t>
          </a:r>
          <a:r>
            <a:rPr lang="en-US" dirty="0" smtClean="0">
              <a:solidFill>
                <a:schemeClr val="dk1"/>
              </a:solidFill>
            </a:rPr>
            <a:t> </a:t>
          </a:r>
          <a:r>
            <a:rPr lang="en-US" dirty="0" err="1" smtClean="0">
              <a:solidFill>
                <a:schemeClr val="dk1"/>
              </a:solidFill>
            </a:rPr>
            <a:t>faoliyat</a:t>
          </a:r>
          <a:r>
            <a:rPr lang="en-US" dirty="0" smtClean="0">
              <a:solidFill>
                <a:schemeClr val="dk1"/>
              </a:solidFill>
            </a:rPr>
            <a:t> </a:t>
          </a:r>
          <a:r>
            <a:rPr lang="en-US" dirty="0" err="1" smtClean="0">
              <a:solidFill>
                <a:schemeClr val="dk1"/>
              </a:solidFill>
            </a:rPr>
            <a:t>yuritish</a:t>
          </a:r>
          <a:r>
            <a:rPr lang="en-US" dirty="0" smtClean="0">
              <a:solidFill>
                <a:schemeClr val="dk1"/>
              </a:solidFill>
            </a:rPr>
            <a:t> </a:t>
          </a:r>
          <a:r>
            <a:rPr lang="en-US" dirty="0" err="1" smtClean="0">
              <a:solidFill>
                <a:schemeClr val="dk1"/>
              </a:solidFill>
            </a:rPr>
            <a:t>va</a:t>
          </a:r>
          <a:r>
            <a:rPr lang="en-US" dirty="0" smtClean="0">
              <a:solidFill>
                <a:schemeClr val="dk1"/>
              </a:solidFill>
            </a:rPr>
            <a:t> </a:t>
          </a:r>
          <a:r>
            <a:rPr lang="en-US" dirty="0" err="1" smtClean="0">
              <a:solidFill>
                <a:schemeClr val="dk1"/>
              </a:solidFill>
            </a:rPr>
            <a:t>rivojlantirish</a:t>
          </a:r>
          <a:r>
            <a:rPr lang="en-US" dirty="0" smtClean="0">
              <a:solidFill>
                <a:schemeClr val="dk1"/>
              </a:solidFill>
            </a:rPr>
            <a:t> </a:t>
          </a:r>
          <a:r>
            <a:rPr lang="en-US" dirty="0" err="1" smtClean="0">
              <a:solidFill>
                <a:schemeClr val="dk1"/>
              </a:solidFill>
            </a:rPr>
            <a:t>shartlaridan</a:t>
          </a:r>
          <a:r>
            <a:rPr lang="en-US" dirty="0" smtClean="0">
              <a:solidFill>
                <a:schemeClr val="dk1"/>
              </a:solidFill>
            </a:rPr>
            <a:t> </a:t>
          </a:r>
          <a:r>
            <a:rPr lang="en-US" dirty="0" err="1" smtClean="0">
              <a:solidFill>
                <a:schemeClr val="dk1"/>
              </a:solidFill>
            </a:rPr>
            <a:t>biriga</a:t>
          </a:r>
          <a:r>
            <a:rPr lang="en-US" dirty="0" smtClean="0">
              <a:solidFill>
                <a:schemeClr val="dk1"/>
              </a:solidFill>
            </a:rPr>
            <a:t> </a:t>
          </a:r>
          <a:r>
            <a:rPr lang="en-US" dirty="0" err="1" smtClean="0">
              <a:solidFill>
                <a:schemeClr val="dk1"/>
              </a:solidFill>
            </a:rPr>
            <a:t>aylanib</a:t>
          </a:r>
          <a:r>
            <a:rPr lang="en-US" dirty="0" smtClean="0">
              <a:solidFill>
                <a:schemeClr val="dk1"/>
              </a:solidFill>
            </a:rPr>
            <a:t> </a:t>
          </a:r>
          <a:r>
            <a:rPr lang="en-US" dirty="0" err="1" smtClean="0">
              <a:solidFill>
                <a:schemeClr val="dk1"/>
              </a:solidFill>
            </a:rPr>
            <a:t>bormoqda</a:t>
          </a:r>
          <a:r>
            <a:rPr lang="en-US" dirty="0" smtClean="0">
              <a:solidFill>
                <a:schemeClr val="dk1"/>
              </a:solidFill>
            </a:rPr>
            <a:t>. </a:t>
          </a:r>
          <a:endParaRPr lang="ru-RU" dirty="0">
            <a:solidFill>
              <a:schemeClr val="dk1"/>
            </a:solidFill>
          </a:endParaRPr>
        </a:p>
      </dsp:txBody>
      <dsp:txXfrm>
        <a:off x="1858804" y="-56991"/>
        <a:ext cx="4337209" cy="3717608"/>
      </dsp:txXfrm>
    </dsp:sp>
    <dsp:sp modelId="{8C205CFF-6732-4F38-924E-B5FB48CDF5B9}">
      <dsp:nvSpPr>
        <dsp:cNvPr id="6" name="Круговая 5"/>
        <dsp:cNvSpPr/>
      </dsp:nvSpPr>
      <dsp:spPr bwMode="white">
        <a:xfrm>
          <a:off x="975872" y="1708872"/>
          <a:ext cx="1765864" cy="1765864"/>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975872" y="1708872"/>
        <a:ext cx="1765864" cy="1765864"/>
      </dsp:txXfrm>
    </dsp:sp>
    <dsp:sp modelId="{3343C18A-E63F-4364-886F-019BE74DDB0A}">
      <dsp:nvSpPr>
        <dsp:cNvPr id="7" name="Прямоугольник 6"/>
        <dsp:cNvSpPr/>
      </dsp:nvSpPr>
      <dsp:spPr bwMode="white">
        <a:xfrm>
          <a:off x="1858804" y="1708872"/>
          <a:ext cx="4337209" cy="1765864"/>
        </a:xfrm>
        <a:prstGeom prst="rect">
          <a:avLst/>
        </a:prstGeom>
      </dsp:spPr>
      <dsp:style>
        <a:lnRef idx="2">
          <a:schemeClr val="accent1"/>
        </a:lnRef>
        <a:fillRef idx="1">
          <a:schemeClr val="lt1">
            <a:alpha val="90000"/>
          </a:schemeClr>
        </a:fillRef>
        <a:effectRef idx="0">
          <a:scrgbClr r="0" g="0" b="0"/>
        </a:effectRef>
        <a:fontRef idx="minor"/>
      </dsp:style>
      <dsp:txBody>
        <a:bodyPr lIns="60960" tIns="60960" rIns="60960" bIns="60960" anchor="ctr"/>
        <a:lstStyle>
          <a:lvl1pPr algn="ctr">
            <a:defRPr sz="16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smtClean="0">
              <a:solidFill>
                <a:schemeClr val="dk1"/>
              </a:solidFill>
            </a:rPr>
            <a:t>Marketingni amalga oshirish orqali ular ishlab chiqarish-xo‘jalik faoliyatini bozor talablarini hisobga olgan holda quradilar va strategik va operativ xarakterdagi boshqaruv muammolarini hal etishda samaradorlikka erishadilar.</a:t>
          </a:r>
          <a:endParaRPr lang="ru-RU">
            <a:solidFill>
              <a:schemeClr val="dk1"/>
            </a:solidFill>
          </a:endParaRPr>
        </a:p>
      </dsp:txBody>
      <dsp:txXfrm>
        <a:off x="1858804" y="1708872"/>
        <a:ext cx="4337209" cy="1765864"/>
      </dsp:txXfrm>
    </dsp:sp>
    <dsp:sp modelId="{EB1198F6-6FB0-429A-86EE-6C2131A399BF}">
      <dsp:nvSpPr>
        <dsp:cNvPr id="5" name="Прямоугольник 4" hidden="1"/>
        <dsp:cNvSpPr/>
      </dsp:nvSpPr>
      <dsp:spPr>
        <a:xfrm>
          <a:off x="0" y="3474736"/>
          <a:ext cx="6196013" cy="185880"/>
        </a:xfrm>
        <a:prstGeom prst="rect">
          <a:avLst/>
        </a:prstGeom>
      </dsp:spPr>
      <dsp:txXfrm>
        <a:off x="0" y="3474736"/>
        <a:ext cx="6196013" cy="185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Группа 1"/>
      <dsp:cNvGrpSpPr/>
    </dsp:nvGrpSpPr>
    <dsp:grpSpPr>
      <a:xfrm>
        <a:off x="0" y="0"/>
        <a:ext cx="6196013" cy="3603625"/>
        <a:chOff x="0" y="0"/>
        <a:chExt cx="6196013" cy="3603625"/>
      </a:xfrm>
    </dsp:grpSpPr>
    <dsp:sp modelId="{3AFFD255-945E-4318-9F08-B4D9BD9828DB}">
      <dsp:nvSpPr>
        <dsp:cNvPr id="3" name="Круговая 2"/>
        <dsp:cNvSpPr/>
      </dsp:nvSpPr>
      <dsp:spPr bwMode="white">
        <a:xfrm>
          <a:off x="0" y="-56991"/>
          <a:ext cx="3717608" cy="3717608"/>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56991"/>
        <a:ext cx="3717608" cy="3717608"/>
      </dsp:txXfrm>
    </dsp:sp>
    <dsp:sp modelId="{3EC49F22-1DD8-4943-B23F-6C2A6DDBBBAB}">
      <dsp:nvSpPr>
        <dsp:cNvPr id="4" name="Прямоугольник 3"/>
        <dsp:cNvSpPr/>
      </dsp:nvSpPr>
      <dsp:spPr bwMode="white">
        <a:xfrm>
          <a:off x="1858804" y="-56991"/>
          <a:ext cx="4337209" cy="3717608"/>
        </a:xfrm>
        <a:prstGeom prst="rect">
          <a:avLst/>
        </a:prstGeom>
      </dsp:spPr>
      <dsp:style>
        <a:lnRef idx="2">
          <a:schemeClr val="accent1"/>
        </a:lnRef>
        <a:fillRef idx="1">
          <a:schemeClr val="lt1">
            <a:alpha val="90000"/>
          </a:schemeClr>
        </a:fillRef>
        <a:effectRef idx="0">
          <a:scrgbClr r="0" g="0" b="0"/>
        </a:effectRef>
        <a:fontRef idx="minor"/>
      </dsp:style>
      <dsp:txBody>
        <a:bodyPr lIns="49530" tIns="49530" rIns="49530" bIns="49530" anchor="ctr"/>
        <a:lstStyle>
          <a:lvl1pPr algn="ctr">
            <a:defRPr sz="13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smtClean="0">
              <a:solidFill>
                <a:schemeClr val="dk1"/>
              </a:solidFill>
            </a:rPr>
            <a:t>Marketing faoliyatini professional boshqarish nafaqat omon qolishga, balki raqobatbardosh qishloq xo'jaligi ishlab chiqarishini yaratishga ham yordam beradi. Mutaxassislar quyidagi qoidalarga rioya qilishni maslahat berishadi:</a:t>
          </a:r>
          <a:endParaRPr lang="ru-RU">
            <a:solidFill>
              <a:schemeClr val="dk1"/>
            </a:solidFill>
          </a:endParaRPr>
        </a:p>
      </dsp:txBody>
      <dsp:txXfrm>
        <a:off x="1858804" y="-56991"/>
        <a:ext cx="4337209" cy="3717608"/>
      </dsp:txXfrm>
    </dsp:sp>
    <dsp:sp modelId="{46931003-4011-46D4-A372-3CEB26169609}">
      <dsp:nvSpPr>
        <dsp:cNvPr id="6" name="Круговая 5"/>
        <dsp:cNvSpPr/>
      </dsp:nvSpPr>
      <dsp:spPr bwMode="white">
        <a:xfrm>
          <a:off x="650575" y="1058278"/>
          <a:ext cx="2416458" cy="2416458"/>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650575" y="1058278"/>
        <a:ext cx="2416458" cy="2416458"/>
      </dsp:txXfrm>
    </dsp:sp>
    <dsp:sp modelId="{1EF8EF8E-A903-471F-8C98-7C36AACDE07B}">
      <dsp:nvSpPr>
        <dsp:cNvPr id="7" name="Прямоугольник 6"/>
        <dsp:cNvSpPr/>
      </dsp:nvSpPr>
      <dsp:spPr bwMode="white">
        <a:xfrm>
          <a:off x="1858804" y="1058278"/>
          <a:ext cx="4337209" cy="2416458"/>
        </a:xfrm>
        <a:prstGeom prst="rect">
          <a:avLst/>
        </a:prstGeom>
      </dsp:spPr>
      <dsp:style>
        <a:lnRef idx="2">
          <a:schemeClr val="accent1"/>
        </a:lnRef>
        <a:fillRef idx="1">
          <a:schemeClr val="lt1">
            <a:alpha val="90000"/>
          </a:schemeClr>
        </a:fillRef>
        <a:effectRef idx="0">
          <a:scrgbClr r="0" g="0" b="0"/>
        </a:effectRef>
        <a:fontRef idx="minor"/>
      </dsp:style>
      <dsp:txBody>
        <a:bodyPr lIns="49530" tIns="49530" rIns="49530" bIns="49530" anchor="ctr"/>
        <a:lstStyle>
          <a:lvl1pPr algn="ctr">
            <a:defRPr sz="13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smtClean="0">
              <a:solidFill>
                <a:schemeClr val="dk1"/>
              </a:solidFill>
            </a:rPr>
            <a:t>qishloq xo'jaligi tashkilotining istiqbollarini fundamental o'rganish;</a:t>
          </a:r>
          <a:endParaRPr lang="ru-RU">
            <a:solidFill>
              <a:schemeClr val="dk1"/>
            </a:solidFill>
          </a:endParaRPr>
        </a:p>
      </dsp:txBody>
      <dsp:txXfrm>
        <a:off x="1858804" y="1058278"/>
        <a:ext cx="4337209" cy="2416458"/>
      </dsp:txXfrm>
    </dsp:sp>
    <dsp:sp modelId="{D277653F-C5DC-459B-AA12-5752ADC088A7}">
      <dsp:nvSpPr>
        <dsp:cNvPr id="9" name="Круговая 8"/>
        <dsp:cNvSpPr/>
      </dsp:nvSpPr>
      <dsp:spPr bwMode="white">
        <a:xfrm>
          <a:off x="1301169" y="2173586"/>
          <a:ext cx="1115269" cy="1115269"/>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1301169" y="2173586"/>
        <a:ext cx="1115269" cy="1115269"/>
      </dsp:txXfrm>
    </dsp:sp>
    <dsp:sp modelId="{E414424D-F031-4D85-801D-8CFA4DC1F667}">
      <dsp:nvSpPr>
        <dsp:cNvPr id="10" name="Прямоугольник 9"/>
        <dsp:cNvSpPr/>
      </dsp:nvSpPr>
      <dsp:spPr bwMode="white">
        <a:xfrm>
          <a:off x="1858804" y="2173586"/>
          <a:ext cx="4337209" cy="1115269"/>
        </a:xfrm>
        <a:prstGeom prst="rect">
          <a:avLst/>
        </a:prstGeom>
      </dsp:spPr>
      <dsp:style>
        <a:lnRef idx="2">
          <a:schemeClr val="accent1"/>
        </a:lnRef>
        <a:fillRef idx="1">
          <a:schemeClr val="lt1">
            <a:alpha val="90000"/>
          </a:schemeClr>
        </a:fillRef>
        <a:effectRef idx="0">
          <a:scrgbClr r="0" g="0" b="0"/>
        </a:effectRef>
        <a:fontRef idx="minor"/>
      </dsp:style>
      <dsp:txBody>
        <a:bodyPr lIns="49530" tIns="49530" rIns="49530" bIns="49530" anchor="ctr"/>
        <a:lstStyle>
          <a:lvl1pPr algn="ctr">
            <a:defRPr sz="13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smtClean="0">
              <a:solidFill>
                <a:schemeClr val="dk1"/>
              </a:solidFill>
            </a:rPr>
            <a:t>belgilangan maqsadlarga erishish uchun harakatlarni aniq muvofiqlashtirish;</a:t>
          </a:r>
          <a:endParaRPr lang="ru-RU">
            <a:solidFill>
              <a:schemeClr val="dk1"/>
            </a:solidFill>
          </a:endParaRPr>
        </a:p>
      </dsp:txBody>
      <dsp:txXfrm>
        <a:off x="1858804" y="2173586"/>
        <a:ext cx="4337209" cy="1115269"/>
      </dsp:txXfrm>
    </dsp:sp>
    <dsp:sp modelId="{693B5F4C-8417-4D45-BC60-87399E98C068}">
      <dsp:nvSpPr>
        <dsp:cNvPr id="5" name="Прямоугольник 4" hidden="1"/>
        <dsp:cNvSpPr/>
      </dsp:nvSpPr>
      <dsp:spPr>
        <a:xfrm>
          <a:off x="0" y="3474736"/>
          <a:ext cx="6196013" cy="185880"/>
        </a:xfrm>
        <a:prstGeom prst="rect">
          <a:avLst/>
        </a:prstGeom>
      </dsp:spPr>
      <dsp:txXfrm>
        <a:off x="0" y="3474736"/>
        <a:ext cx="6196013" cy="185880"/>
      </dsp:txXfrm>
    </dsp:sp>
    <dsp:sp modelId="{620333F5-49B1-407B-B1D9-16EA7A517448}">
      <dsp:nvSpPr>
        <dsp:cNvPr id="8" name="Прямоугольник 7" hidden="1"/>
        <dsp:cNvSpPr/>
      </dsp:nvSpPr>
      <dsp:spPr>
        <a:xfrm>
          <a:off x="0" y="3288856"/>
          <a:ext cx="6196013" cy="185880"/>
        </a:xfrm>
        <a:prstGeom prst="rect">
          <a:avLst/>
        </a:prstGeom>
      </dsp:spPr>
      <dsp:txXfrm>
        <a:off x="0" y="3288856"/>
        <a:ext cx="6196013" cy="185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Группа 1"/>
      <dsp:cNvGrpSpPr/>
    </dsp:nvGrpSpPr>
    <dsp:grpSpPr>
      <a:xfrm>
        <a:off x="0" y="0"/>
        <a:ext cx="6196013" cy="3603625"/>
        <a:chOff x="0" y="0"/>
        <a:chExt cx="6196013" cy="3603625"/>
      </a:xfrm>
    </dsp:grpSpPr>
    <dsp:sp modelId="{2B7D5850-3EA4-4215-879A-712A33D3AD53}">
      <dsp:nvSpPr>
        <dsp:cNvPr id="3" name="Круговая 2"/>
        <dsp:cNvSpPr/>
      </dsp:nvSpPr>
      <dsp:spPr bwMode="white">
        <a:xfrm>
          <a:off x="0" y="-56991"/>
          <a:ext cx="3717608" cy="3717608"/>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56991"/>
        <a:ext cx="3717608" cy="3717608"/>
      </dsp:txXfrm>
    </dsp:sp>
    <dsp:sp modelId="{A58A4D31-72E5-4D61-9A8A-795C2295F26F}">
      <dsp:nvSpPr>
        <dsp:cNvPr id="4" name="Прямоугольник 3"/>
        <dsp:cNvSpPr/>
      </dsp:nvSpPr>
      <dsp:spPr bwMode="white">
        <a:xfrm>
          <a:off x="1858804" y="-56991"/>
          <a:ext cx="4337209" cy="3717608"/>
        </a:xfrm>
        <a:prstGeom prst="rect">
          <a:avLst/>
        </a:prstGeom>
      </dsp:spPr>
      <dsp:style>
        <a:lnRef idx="2">
          <a:schemeClr val="accent1"/>
        </a:lnRef>
        <a:fillRef idx="1">
          <a:schemeClr val="lt1">
            <a:alpha val="90000"/>
          </a:schemeClr>
        </a:fillRef>
        <a:effectRef idx="0">
          <a:scrgbClr r="0" g="0" b="0"/>
        </a:effectRef>
        <a:fontRef idx="minor"/>
      </dsp:style>
      <dsp:txBody>
        <a:bodyPr lIns="53340" tIns="53340" rIns="53340" bIns="53340" anchor="ctr"/>
        <a:lstStyle>
          <a:lvl1pPr algn="ctr">
            <a:defRPr sz="14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smtClean="0">
              <a:solidFill>
                <a:schemeClr val="dk1"/>
              </a:solidFill>
            </a:rPr>
            <a:t>keyinchalik nazorat qilish uchun zarur bo'lgan qishloq xo'jaligi korxonasining o'z mezonlari va samaradorligi ko'rsatkichlari tizimini ishlab chiqish va qabul qilish;</a:t>
          </a:r>
          <a:endParaRPr lang="ru-RU">
            <a:solidFill>
              <a:schemeClr val="dk1"/>
            </a:solidFill>
          </a:endParaRPr>
        </a:p>
      </dsp:txBody>
      <dsp:txXfrm>
        <a:off x="1858804" y="-56991"/>
        <a:ext cx="4337209" cy="3717608"/>
      </dsp:txXfrm>
    </dsp:sp>
    <dsp:sp modelId="{D0DE099D-5387-4C39-9B67-ADB02C38A808}">
      <dsp:nvSpPr>
        <dsp:cNvPr id="6" name="Круговая 5"/>
        <dsp:cNvSpPr/>
      </dsp:nvSpPr>
      <dsp:spPr bwMode="white">
        <a:xfrm>
          <a:off x="650575" y="1058278"/>
          <a:ext cx="2416458" cy="2416458"/>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650575" y="1058278"/>
        <a:ext cx="2416458" cy="2416458"/>
      </dsp:txXfrm>
    </dsp:sp>
    <dsp:sp modelId="{4AD4CEA4-170B-4BF7-A52D-FC9749D09438}">
      <dsp:nvSpPr>
        <dsp:cNvPr id="7" name="Прямоугольник 6"/>
        <dsp:cNvSpPr/>
      </dsp:nvSpPr>
      <dsp:spPr bwMode="white">
        <a:xfrm>
          <a:off x="1858804" y="1058278"/>
          <a:ext cx="4337209" cy="2416458"/>
        </a:xfrm>
        <a:prstGeom prst="rect">
          <a:avLst/>
        </a:prstGeom>
      </dsp:spPr>
      <dsp:style>
        <a:lnRef idx="2">
          <a:schemeClr val="accent1"/>
        </a:lnRef>
        <a:fillRef idx="1">
          <a:schemeClr val="lt1">
            <a:alpha val="90000"/>
          </a:schemeClr>
        </a:fillRef>
        <a:effectRef idx="0">
          <a:scrgbClr r="0" g="0" b="0"/>
        </a:effectRef>
        <a:fontRef idx="minor"/>
      </dsp:style>
      <dsp:txBody>
        <a:bodyPr lIns="53340" tIns="53340" rIns="53340" bIns="53340" anchor="ctr"/>
        <a:lstStyle>
          <a:lvl1pPr algn="ctr">
            <a:defRPr sz="14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smtClean="0">
              <a:solidFill>
                <a:schemeClr val="dk1"/>
              </a:solidFill>
              <a:hlinkClick r:id="rId1"/>
            </a:rPr>
            <a:t>marketing maqsadlari</a:t>
          </a:r>
          <a:r>
            <a:rPr lang="en-US" smtClean="0">
              <a:solidFill>
                <a:schemeClr val="dk1"/>
              </a:solidFill>
            </a:rPr>
            <a:t> va ularga erishish yo'llarini mustaqil shakllantirish , qishloq xo'jaligi korxonasini bozor kon'yunkturasining keskin o'zgarishlariga tayyorlash;</a:t>
          </a:r>
          <a:endParaRPr lang="ru-RU">
            <a:solidFill>
              <a:schemeClr val="dk1"/>
            </a:solidFill>
          </a:endParaRPr>
        </a:p>
      </dsp:txBody>
      <dsp:txXfrm>
        <a:off x="1858804" y="1058278"/>
        <a:ext cx="4337209" cy="2416458"/>
      </dsp:txXfrm>
    </dsp:sp>
    <dsp:sp modelId="{12198D4B-117B-4C02-991E-F81296B088AB}">
      <dsp:nvSpPr>
        <dsp:cNvPr id="9" name="Круговая 8"/>
        <dsp:cNvSpPr/>
      </dsp:nvSpPr>
      <dsp:spPr bwMode="white">
        <a:xfrm>
          <a:off x="1301169" y="2173586"/>
          <a:ext cx="1115269" cy="1115269"/>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1301169" y="2173586"/>
        <a:ext cx="1115269" cy="1115269"/>
      </dsp:txXfrm>
    </dsp:sp>
    <dsp:sp modelId="{6A29AEE1-2362-4788-A96F-40A522EF2A2D}">
      <dsp:nvSpPr>
        <dsp:cNvPr id="10" name="Прямоугольник 9"/>
        <dsp:cNvSpPr/>
      </dsp:nvSpPr>
      <dsp:spPr bwMode="white">
        <a:xfrm>
          <a:off x="1858804" y="2173586"/>
          <a:ext cx="4337209" cy="1115269"/>
        </a:xfrm>
        <a:prstGeom prst="rect">
          <a:avLst/>
        </a:prstGeom>
      </dsp:spPr>
      <dsp:style>
        <a:lnRef idx="2">
          <a:schemeClr val="accent1"/>
        </a:lnRef>
        <a:fillRef idx="1">
          <a:schemeClr val="lt1">
            <a:alpha val="90000"/>
          </a:schemeClr>
        </a:fillRef>
        <a:effectRef idx="0">
          <a:scrgbClr r="0" g="0" b="0"/>
        </a:effectRef>
        <a:fontRef idx="minor"/>
      </dsp:style>
      <dsp:txBody>
        <a:bodyPr lIns="53340" tIns="53340" rIns="53340" bIns="53340" anchor="ctr"/>
        <a:lstStyle>
          <a:lvl1pPr algn="ctr">
            <a:defRPr sz="14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smtClean="0">
              <a:solidFill>
                <a:schemeClr val="dk1"/>
              </a:solidFill>
            </a:rPr>
            <a:t>barcha rahbarlarning majburiyatlari va javobgarliklarini rasmiylashtirish;</a:t>
          </a:r>
          <a:endParaRPr lang="ru-RU">
            <a:solidFill>
              <a:schemeClr val="dk1"/>
            </a:solidFill>
          </a:endParaRPr>
        </a:p>
      </dsp:txBody>
      <dsp:txXfrm>
        <a:off x="1858804" y="2173586"/>
        <a:ext cx="4337209" cy="1115269"/>
      </dsp:txXfrm>
    </dsp:sp>
    <dsp:sp modelId="{901167C4-2FE7-45BC-96B0-F0C72EEDE705}">
      <dsp:nvSpPr>
        <dsp:cNvPr id="5" name="Прямоугольник 4" hidden="1"/>
        <dsp:cNvSpPr/>
      </dsp:nvSpPr>
      <dsp:spPr>
        <a:xfrm>
          <a:off x="0" y="3474736"/>
          <a:ext cx="6196013" cy="185880"/>
        </a:xfrm>
        <a:prstGeom prst="rect">
          <a:avLst/>
        </a:prstGeom>
      </dsp:spPr>
      <dsp:txXfrm>
        <a:off x="0" y="3474736"/>
        <a:ext cx="6196013" cy="185880"/>
      </dsp:txXfrm>
    </dsp:sp>
    <dsp:sp modelId="{2D568478-F03A-4996-82EE-A513BD71ECF1}">
      <dsp:nvSpPr>
        <dsp:cNvPr id="8" name="Прямоугольник 7" hidden="1"/>
        <dsp:cNvSpPr/>
      </dsp:nvSpPr>
      <dsp:spPr>
        <a:xfrm>
          <a:off x="0" y="3288856"/>
          <a:ext cx="6196013" cy="185880"/>
        </a:xfrm>
        <a:prstGeom prst="rect">
          <a:avLst/>
        </a:prstGeom>
      </dsp:spPr>
      <dsp:txXfrm>
        <a:off x="0" y="3288856"/>
        <a:ext cx="6196013" cy="185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Группа 1"/>
      <dsp:cNvGrpSpPr/>
    </dsp:nvGrpSpPr>
    <dsp:grpSpPr>
      <a:xfrm>
        <a:off x="0" y="0"/>
        <a:ext cx="6196013" cy="3603625"/>
        <a:chOff x="0" y="0"/>
        <a:chExt cx="6196013" cy="3603625"/>
      </a:xfrm>
    </dsp:grpSpPr>
    <dsp:sp modelId="{61BBD8D4-6F66-4B11-9E55-5AB9CCF0E02B}">
      <dsp:nvSpPr>
        <dsp:cNvPr id="3" name="Угол 2"/>
        <dsp:cNvSpPr/>
      </dsp:nvSpPr>
      <dsp:spPr bwMode="white">
        <a:xfrm>
          <a:off x="993085" y="0"/>
          <a:ext cx="4209842" cy="1683937"/>
        </a:xfrm>
        <a:prstGeom prst="chevron">
          <a:avLst/>
        </a:prstGeom>
      </dsp:spPr>
      <dsp:style>
        <a:lnRef idx="2">
          <a:schemeClr val="lt1"/>
        </a:lnRef>
        <a:fillRef idx="1">
          <a:schemeClr val="accent1"/>
        </a:fillRef>
        <a:effectRef idx="0">
          <a:scrgbClr r="0" g="0" b="0"/>
        </a:effectRef>
        <a:fontRef idx="minor">
          <a:schemeClr val="lt1"/>
        </a:fontRef>
      </dsp:style>
      <dsp:txBody>
        <a:bodyPr lIns="15240" tIns="7620" rIns="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smtClean="0"/>
            <a:t>kamida ikkita yo'nalishda - qishloq xo'jaligi korxonasining tashkiliy madaniyati va </a:t>
          </a:r>
          <a:r>
            <a:rPr lang="en-US" smtClean="0">
              <a:hlinkClick r:id="rId1"/>
            </a:rPr>
            <a:t>tashkiliy tuzilmasida rejalashtirilgan o'zgarishlar orqali tanlangan marketing strategiyalarini amalga oshirish;</a:t>
          </a:r>
          <a:endParaRPr lang="ru-RU"/>
        </a:p>
      </dsp:txBody>
      <dsp:txXfrm>
        <a:off x="993085" y="0"/>
        <a:ext cx="4209842" cy="1683937"/>
      </dsp:txXfrm>
    </dsp:sp>
    <dsp:sp modelId="{9A7D8631-D29C-468B-857E-80941299F0BE}">
      <dsp:nvSpPr>
        <dsp:cNvPr id="4" name="Угол 3"/>
        <dsp:cNvSpPr/>
      </dsp:nvSpPr>
      <dsp:spPr bwMode="white">
        <a:xfrm>
          <a:off x="993085" y="1919688"/>
          <a:ext cx="4209842" cy="1683937"/>
        </a:xfrm>
        <a:prstGeom prst="chevron">
          <a:avLst/>
        </a:prstGeom>
      </dsp:spPr>
      <dsp:style>
        <a:lnRef idx="2">
          <a:schemeClr val="lt1"/>
        </a:lnRef>
        <a:fillRef idx="1">
          <a:schemeClr val="accent1"/>
        </a:fillRef>
        <a:effectRef idx="0">
          <a:scrgbClr r="0" g="0" b="0"/>
        </a:effectRef>
        <a:fontRef idx="minor">
          <a:schemeClr val="lt1"/>
        </a:fontRef>
      </dsp:style>
      <dsp:txBody>
        <a:bodyPr lIns="15240" tIns="7620" rIns="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smtClean="0"/>
            <a:t>natijalarni qayd etish usuli sifatida marketing strategiyasining amalga oshirilishini nazorat qilish, keyinchalik korxonaning rivojlanayotgan sharoitlariga muvofiq rejalarni tuzatish bo'yicha tavsiyalar ishlab chiqish.</a:t>
          </a:r>
          <a:endParaRPr lang="ru-RU"/>
        </a:p>
      </dsp:txBody>
      <dsp:txXfrm>
        <a:off x="993085" y="1919688"/>
        <a:ext cx="4209842" cy="1683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Группа 1"/>
      <dsp:cNvGrpSpPr/>
    </dsp:nvGrpSpPr>
    <dsp:grpSpPr>
      <a:xfrm>
        <a:off x="0" y="0"/>
        <a:ext cx="6196013" cy="3603625"/>
        <a:chOff x="0" y="0"/>
        <a:chExt cx="6196013" cy="3603625"/>
      </a:xfrm>
    </dsp:grpSpPr>
    <dsp:sp modelId="{ECA3DCE3-2880-4863-A2B5-040FB0EE290E}">
      <dsp:nvSpPr>
        <dsp:cNvPr id="3" name="Круговая 2"/>
        <dsp:cNvSpPr/>
      </dsp:nvSpPr>
      <dsp:spPr bwMode="white">
        <a:xfrm>
          <a:off x="0" y="-56991"/>
          <a:ext cx="3717608" cy="3717608"/>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56991"/>
        <a:ext cx="3717608" cy="3717608"/>
      </dsp:txXfrm>
    </dsp:sp>
    <dsp:sp modelId="{216B9A9A-3F08-4099-8923-EEEC30FFEA70}">
      <dsp:nvSpPr>
        <dsp:cNvPr id="4" name="Прямоугольник 3"/>
        <dsp:cNvSpPr/>
      </dsp:nvSpPr>
      <dsp:spPr bwMode="white">
        <a:xfrm>
          <a:off x="1858804" y="-56991"/>
          <a:ext cx="4337209" cy="3717608"/>
        </a:xfrm>
        <a:prstGeom prst="rect">
          <a:avLst/>
        </a:prstGeom>
      </dsp:spPr>
      <dsp:style>
        <a:lnRef idx="2">
          <a:schemeClr val="accent1"/>
        </a:lnRef>
        <a:fillRef idx="1">
          <a:schemeClr val="lt1">
            <a:alpha val="90000"/>
          </a:schemeClr>
        </a:fillRef>
        <a:effectRef idx="0">
          <a:scrgbClr r="0" g="0" b="0"/>
        </a:effectRef>
        <a:fontRef idx="minor"/>
      </dsp:style>
      <dsp:txBody>
        <a:bodyPr lIns="45719" tIns="45719" rIns="45719" bIns="45719" anchor="ctr"/>
        <a:lstStyle>
          <a:lvl1pPr algn="ctr">
            <a:defRPr sz="12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smtClean="0">
              <a:solidFill>
                <a:schemeClr val="dk1"/>
              </a:solidFill>
            </a:rPr>
            <a:t>Qishloq xo'jaligi korxonalarining marketing faoliyatini boshqarishning ma'lum usullarini tanlash ko'plab omillar bilan belgilanadi, ular orasida </a:t>
          </a:r>
          <a:r>
            <a:rPr lang="en-US" smtClean="0">
              <a:solidFill>
                <a:schemeClr val="dk1"/>
              </a:solidFill>
              <a:hlinkClick r:id="rId1"/>
            </a:rPr>
            <a:t>marketing maqsadlari</a:t>
          </a:r>
          <a:r>
            <a:rPr lang="en-US" smtClean="0">
              <a:solidFill>
                <a:schemeClr val="dk1"/>
              </a:solidFill>
            </a:rPr>
            <a:t> , korxona hajmi, mulkchilik va boshqaruv shakllari, resurslarning mavjudligi, kadrlar tayyorlash, bozor sharoitlari alohida rol o'ynaydi. , agrosanoat kompleksiga oid davlat siyosati va boshqalar.</a:t>
          </a:r>
          <a:endParaRPr lang="ru-RU">
            <a:solidFill>
              <a:schemeClr val="dk1"/>
            </a:solidFill>
          </a:endParaRPr>
        </a:p>
      </dsp:txBody>
      <dsp:txXfrm>
        <a:off x="1858804" y="-56991"/>
        <a:ext cx="4337209" cy="3717608"/>
      </dsp:txXfrm>
    </dsp:sp>
    <dsp:sp modelId="{A15D9985-3B45-4325-8D6B-010D69A917A2}">
      <dsp:nvSpPr>
        <dsp:cNvPr id="6" name="Круговая 5"/>
        <dsp:cNvSpPr/>
      </dsp:nvSpPr>
      <dsp:spPr bwMode="white">
        <a:xfrm>
          <a:off x="975872" y="1708872"/>
          <a:ext cx="1765864" cy="1765864"/>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975872" y="1708872"/>
        <a:ext cx="1765864" cy="1765864"/>
      </dsp:txXfrm>
    </dsp:sp>
    <dsp:sp modelId="{8A3DBBD6-4875-49A0-9050-AB37FB41506F}">
      <dsp:nvSpPr>
        <dsp:cNvPr id="7" name="Прямоугольник 6"/>
        <dsp:cNvSpPr/>
      </dsp:nvSpPr>
      <dsp:spPr bwMode="white">
        <a:xfrm>
          <a:off x="1858804" y="1708872"/>
          <a:ext cx="4337209" cy="1765864"/>
        </a:xfrm>
        <a:prstGeom prst="rect">
          <a:avLst/>
        </a:prstGeom>
      </dsp:spPr>
      <dsp:style>
        <a:lnRef idx="2">
          <a:schemeClr val="accent1"/>
        </a:lnRef>
        <a:fillRef idx="1">
          <a:schemeClr val="lt1">
            <a:alpha val="90000"/>
          </a:schemeClr>
        </a:fillRef>
        <a:effectRef idx="0">
          <a:scrgbClr r="0" g="0" b="0"/>
        </a:effectRef>
        <a:fontRef idx="minor"/>
      </dsp:style>
      <dsp:txBody>
        <a:bodyPr lIns="45719" tIns="45719" rIns="45719" bIns="45719" anchor="ctr"/>
        <a:lstStyle>
          <a:lvl1pPr algn="ctr">
            <a:defRPr sz="12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rtl="0">
            <a:lnSpc>
              <a:spcPct val="100000"/>
            </a:lnSpc>
            <a:spcBef>
              <a:spcPct val="0"/>
            </a:spcBef>
            <a:spcAft>
              <a:spcPct val="35000"/>
            </a:spcAft>
          </a:pPr>
          <a:r>
            <a:rPr lang="en-US" smtClean="0">
              <a:solidFill>
                <a:schemeClr val="dk1"/>
              </a:solidFill>
            </a:rPr>
            <a:t>Qishloq xo'jaligi korxonalarining marketing faoliyatini boshqarish mexanizmi ma'lum dastaklar va usullarni o'z ichiga oladi, ular orqali korxona oldiga qo'yilgan maqsadlarga erishish ta'minlanadi va ularga mos keladigan vazifalar hal qilinadi. Mutaxassis va menejerlar ular yordamida qishloq xo‘jaligi korxonalarining marketing faoliyatini muvaffaqiyatli boshqarib, bozor talablari asosida qurmoqda.</a:t>
          </a:r>
          <a:endParaRPr lang="ru-RU">
            <a:solidFill>
              <a:schemeClr val="dk1"/>
            </a:solidFill>
          </a:endParaRPr>
        </a:p>
      </dsp:txBody>
      <dsp:txXfrm>
        <a:off x="1858804" y="1708872"/>
        <a:ext cx="4337209" cy="1765864"/>
      </dsp:txXfrm>
    </dsp:sp>
    <dsp:sp modelId="{EE565861-0B19-4544-9955-CE7CD7C24EF1}">
      <dsp:nvSpPr>
        <dsp:cNvPr id="5" name="Прямоугольник 4" hidden="1"/>
        <dsp:cNvSpPr/>
      </dsp:nvSpPr>
      <dsp:spPr>
        <a:xfrm>
          <a:off x="0" y="3474736"/>
          <a:ext cx="6196013" cy="185880"/>
        </a:xfrm>
        <a:prstGeom prst="rect">
          <a:avLst/>
        </a:prstGeom>
      </dsp:spPr>
      <dsp:txXfrm>
        <a:off x="0" y="3474736"/>
        <a:ext cx="6196013" cy="18588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ru-RU" smtClean="0"/>
              <a:t>Образец заголовка</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CF60055E-6058-4DCD-92D0-29DF17535BF6}" type="datetimeFigureOut">
              <a:rPr lang="ru-RU" smtClean="0"/>
            </a:fld>
            <a:endParaRPr lang="ru-RU"/>
          </a:p>
        </p:txBody>
      </p:sp>
      <p:sp>
        <p:nvSpPr>
          <p:cNvPr id="5" name="Footer Placeholder 4"/>
          <p:cNvSpPr>
            <a:spLocks noGrp="1"/>
          </p:cNvSpPr>
          <p:nvPr>
            <p:ph type="ftr" sz="quarter" idx="11"/>
          </p:nvPr>
        </p:nvSpPr>
        <p:spPr>
          <a:xfrm>
            <a:off x="1174044" y="5357592"/>
            <a:ext cx="5034845" cy="365125"/>
          </a:xfrm>
        </p:spPr>
        <p:txBody>
          <a:bodyPr/>
          <a:lstStyle/>
          <a:p>
            <a:endParaRPr lang="ru-RU"/>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34B41A17-3CB0-4CBA-9A83-460541C2A20F}"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Date Placeholder 3"/>
          <p:cNvSpPr>
            <a:spLocks noGrp="1"/>
          </p:cNvSpPr>
          <p:nvPr>
            <p:ph type="dt" sz="half" idx="10"/>
          </p:nvPr>
        </p:nvSpPr>
        <p:spPr/>
        <p:txBody>
          <a:bodyPr/>
          <a:lstStyle/>
          <a:p>
            <a:fld id="{CF60055E-6058-4DCD-92D0-29DF17535BF6}"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4B41A17-3CB0-4CBA-9A83-460541C2A20F}"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Date Placeholder 3"/>
          <p:cNvSpPr>
            <a:spLocks noGrp="1"/>
          </p:cNvSpPr>
          <p:nvPr>
            <p:ph type="dt" sz="half" idx="10"/>
          </p:nvPr>
        </p:nvSpPr>
        <p:spPr/>
        <p:txBody>
          <a:bodyPr/>
          <a:lstStyle/>
          <a:p>
            <a:fld id="{CF60055E-6058-4DCD-92D0-29DF17535BF6}"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4B41A17-3CB0-4CBA-9A83-460541C2A20F}"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Date Placeholder 3"/>
          <p:cNvSpPr>
            <a:spLocks noGrp="1"/>
          </p:cNvSpPr>
          <p:nvPr>
            <p:ph type="dt" sz="half" idx="10"/>
          </p:nvPr>
        </p:nvSpPr>
        <p:spPr/>
        <p:txBody>
          <a:bodyPr/>
          <a:lstStyle/>
          <a:p>
            <a:fld id="{CF60055E-6058-4DCD-92D0-29DF17535BF6}"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4B41A17-3CB0-4CBA-9A83-460541C2A20F}"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CF60055E-6058-4DCD-92D0-29DF17535BF6}"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4B41A17-3CB0-4CBA-9A83-460541C2A20F}"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CF60055E-6058-4DCD-92D0-29DF17535BF6}"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4B41A17-3CB0-4CBA-9A83-460541C2A20F}" type="slidenum">
              <a:rPr lang="ru-RU" smtClean="0"/>
            </a:fld>
            <a:endParaRPr lang="ru-RU"/>
          </a:p>
        </p:txBody>
      </p:sp>
      <p:sp>
        <p:nvSpPr>
          <p:cNvPr id="9" name="Content Placeholder 8"/>
          <p:cNvSpPr>
            <a:spLocks noGrp="1"/>
          </p:cNvSpPr>
          <p:nvPr>
            <p:ph sz="quarter" idx="13"/>
          </p:nvPr>
        </p:nvSpPr>
        <p:spPr>
          <a:xfrm>
            <a:off x="1298448" y="2121407"/>
            <a:ext cx="3200400" cy="3602736"/>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7" name="Date Placeholder 6"/>
          <p:cNvSpPr>
            <a:spLocks noGrp="1"/>
          </p:cNvSpPr>
          <p:nvPr>
            <p:ph type="dt" sz="half" idx="10"/>
          </p:nvPr>
        </p:nvSpPr>
        <p:spPr/>
        <p:txBody>
          <a:bodyPr/>
          <a:lstStyle/>
          <a:p>
            <a:fld id="{CF60055E-6058-4DCD-92D0-29DF17535BF6}" type="datetimeFigureOut">
              <a:rPr lang="ru-RU" smtClean="0"/>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4B41A17-3CB0-4CBA-9A83-460541C2A20F}" type="slidenum">
              <a:rPr lang="ru-RU" smtClean="0"/>
            </a:fld>
            <a:endParaRPr lang="ru-RU"/>
          </a:p>
        </p:txBody>
      </p:sp>
      <p:sp>
        <p:nvSpPr>
          <p:cNvPr id="11" name="Content Placeholder 10"/>
          <p:cNvSpPr>
            <a:spLocks noGrp="1"/>
          </p:cNvSpPr>
          <p:nvPr>
            <p:ph sz="quarter" idx="13"/>
          </p:nvPr>
        </p:nvSpPr>
        <p:spPr>
          <a:xfrm>
            <a:off x="1298448" y="2944368"/>
            <a:ext cx="3227832" cy="2779776"/>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CF60055E-6058-4DCD-92D0-29DF17535BF6}" type="datetimeFigureOut">
              <a:rPr lang="ru-RU" smtClean="0"/>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4B41A17-3CB0-4CBA-9A83-460541C2A20F}"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0055E-6058-4DCD-92D0-29DF17535BF6}" type="datetimeFigureOut">
              <a:rPr lang="ru-RU" smtClean="0"/>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4B41A17-3CB0-4CBA-9A83-460541C2A20F}"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Объект с подписью">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ru-RU" smtClean="0"/>
              <a:t>Образец заголовка</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a:xfrm rot="60000">
            <a:off x="6341698" y="5885672"/>
            <a:ext cx="1213821" cy="365125"/>
          </a:xfrm>
        </p:spPr>
        <p:txBody>
          <a:bodyPr/>
          <a:lstStyle/>
          <a:p>
            <a:fld id="{CF60055E-6058-4DCD-92D0-29DF17535BF6}" type="datetimeFigureOut">
              <a:rPr lang="ru-RU" smtClean="0"/>
            </a:fld>
            <a:endParaRPr lang="ru-RU"/>
          </a:p>
        </p:txBody>
      </p:sp>
      <p:sp>
        <p:nvSpPr>
          <p:cNvPr id="6" name="Footer Placeholder 5"/>
          <p:cNvSpPr>
            <a:spLocks noGrp="1"/>
          </p:cNvSpPr>
          <p:nvPr>
            <p:ph type="ftr" sz="quarter" idx="11"/>
          </p:nvPr>
        </p:nvSpPr>
        <p:spPr>
          <a:xfrm rot="-60000">
            <a:off x="914554" y="5829261"/>
            <a:ext cx="3522607" cy="365125"/>
          </a:xfrm>
        </p:spPr>
        <p:txBody>
          <a:bodyPr/>
          <a:lstStyle/>
          <a:p>
            <a:endParaRPr lang="ru-RU"/>
          </a:p>
        </p:txBody>
      </p:sp>
      <p:sp>
        <p:nvSpPr>
          <p:cNvPr id="7" name="Slide Number Placeholder 6"/>
          <p:cNvSpPr>
            <a:spLocks noGrp="1"/>
          </p:cNvSpPr>
          <p:nvPr>
            <p:ph type="sldNum" sz="quarter" idx="12"/>
          </p:nvPr>
        </p:nvSpPr>
        <p:spPr>
          <a:xfrm rot="60000">
            <a:off x="7557313" y="5896961"/>
            <a:ext cx="554023" cy="365125"/>
          </a:xfrm>
        </p:spPr>
        <p:txBody>
          <a:bodyPr/>
          <a:lstStyle/>
          <a:p>
            <a:fld id="{34B41A17-3CB0-4CBA-9A83-460541C2A20F}"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Рисунок с подписью">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a:xfrm rot="60000">
            <a:off x="6345936" y="5888737"/>
            <a:ext cx="1213821" cy="365125"/>
          </a:xfrm>
        </p:spPr>
        <p:txBody>
          <a:bodyPr/>
          <a:lstStyle/>
          <a:p>
            <a:fld id="{CF60055E-6058-4DCD-92D0-29DF17535BF6}" type="datetimeFigureOut">
              <a:rPr lang="ru-RU" smtClean="0"/>
            </a:fld>
            <a:endParaRPr lang="ru-RU"/>
          </a:p>
        </p:txBody>
      </p:sp>
      <p:sp>
        <p:nvSpPr>
          <p:cNvPr id="6" name="Footer Placeholder 5"/>
          <p:cNvSpPr>
            <a:spLocks noGrp="1"/>
          </p:cNvSpPr>
          <p:nvPr>
            <p:ph type="ftr" sz="quarter" idx="11"/>
          </p:nvPr>
        </p:nvSpPr>
        <p:spPr>
          <a:xfrm rot="-60000">
            <a:off x="914569" y="5831037"/>
            <a:ext cx="3319043" cy="365125"/>
          </a:xfrm>
        </p:spPr>
        <p:txBody>
          <a:bodyPr/>
          <a:lstStyle/>
          <a:p>
            <a:endParaRPr lang="ru-RU"/>
          </a:p>
        </p:txBody>
      </p:sp>
      <p:sp>
        <p:nvSpPr>
          <p:cNvPr id="7" name="Slide Number Placeholder 6"/>
          <p:cNvSpPr>
            <a:spLocks noGrp="1"/>
          </p:cNvSpPr>
          <p:nvPr>
            <p:ph type="sldNum" sz="quarter" idx="12"/>
          </p:nvPr>
        </p:nvSpPr>
        <p:spPr>
          <a:xfrm rot="60000">
            <a:off x="7562089" y="5900026"/>
            <a:ext cx="554023" cy="365125"/>
          </a:xfrm>
        </p:spPr>
        <p:txBody>
          <a:bodyPr/>
          <a:lstStyle/>
          <a:p>
            <a:fld id="{34B41A17-3CB0-4CBA-9A83-460541C2A20F}"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3"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3"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CF60055E-6058-4DCD-92D0-29DF17535BF6}" type="datetimeFigureOut">
              <a:rPr lang="ru-RU" smtClean="0"/>
            </a:fld>
            <a:endParaRPr lang="ru-RU"/>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ru-RU"/>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34B41A17-3CB0-4CBA-9A83-460541C2A20F}"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jpeg"/><Relationship Id="rId2" Type="http://schemas.openxmlformats.org/officeDocument/2006/relationships/hyperlink" Target="https://spravochnick.ru/definitions/obyazatelnostcyw5n/" TargetMode="External"/><Relationship Id="rId1" Type="http://schemas.openxmlformats.org/officeDocument/2006/relationships/hyperlink" Target="https://spravochnick.ru/definitions/issledovanie-rynkae8vp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spravochnick.ru/marketing/mehanizm_organizacii_marketingovoy_deyatelnost_selskohozyaystvennyh_predpriyatiy/#organizaciya-sluzhb-marketinga-v-holdingovyh-apk" TargetMode="External"/><Relationship Id="rId2" Type="http://schemas.openxmlformats.org/officeDocument/2006/relationships/hyperlink" Target="https://spravochnick.ru/marketing/mehanizm_organizacii_marketingovoy_deyatelnost_selskohozyaystvennyh_predpriyatiy/#upravlenie-marketingovoy-deyatelnostyu-v-selskom-hozyaystve" TargetMode="External"/><Relationship Id="rId1" Type="http://schemas.openxmlformats.org/officeDocument/2006/relationships/hyperlink" Target="https://spravochnick.ru/marketing/mehanizm_organizacii_marketingovoy_deyatelnost_selskohozyaystvennyh_predpriyatiy/#suschnost-i-osnovy-organizacii-marketingovoy-deyatelnosti-v-selskom-hozyaystve"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hyperlink" Target="https://spravochnick.ru/marketing/mehanizm_organizacii_marketingovoy_deyatelnost_selskohozyaystvennyh_predpriyatiy/#suschnost-i-osnovy-organizacii-marketingovoy-deyatelnosti-v-selskom-hozyaystve" TargetMode="Externa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spravochnick.ru/definitions/agromarketing/"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91641" y="2276900"/>
            <a:ext cx="5723468" cy="1828090"/>
          </a:xfrm>
        </p:spPr>
        <p:txBody>
          <a:bodyPr>
            <a:noAutofit/>
          </a:bodyPr>
          <a:lstStyle/>
          <a:p>
            <a:r>
              <a:rPr lang="en-US" sz="6000" dirty="0" err="1" smtClean="0"/>
              <a:t>Qishloq</a:t>
            </a:r>
            <a:r>
              <a:rPr lang="en-US" sz="6000" dirty="0" smtClean="0"/>
              <a:t> </a:t>
            </a:r>
            <a:r>
              <a:rPr lang="en-US" sz="6000" dirty="0" err="1" smtClean="0"/>
              <a:t>xo‘jaligi</a:t>
            </a:r>
            <a:r>
              <a:rPr lang="en-US" sz="6000" dirty="0" smtClean="0"/>
              <a:t> </a:t>
            </a:r>
            <a:r>
              <a:rPr lang="en-US" sz="6000" dirty="0" err="1" smtClean="0"/>
              <a:t>marketingi</a:t>
            </a:r>
            <a:endParaRPr lang="en-US" sz="6000" dirty="0" err="1"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sz="quarter" idx="13"/>
          </p:nvPr>
        </p:nvSpPr>
        <p:spPr/>
        <p:txBody>
          <a:bodyPr>
            <a:normAutofit fontScale="85000" lnSpcReduction="10000"/>
          </a:bodyPr>
          <a:lstStyle/>
          <a:p>
            <a:r>
              <a:rPr lang="en-US" dirty="0" err="1"/>
              <a:t>Boshqaruv</a:t>
            </a:r>
            <a:r>
              <a:rPr lang="en-US" dirty="0"/>
              <a:t> </a:t>
            </a:r>
            <a:r>
              <a:rPr lang="en-US" dirty="0" err="1"/>
              <a:t>tizimi</a:t>
            </a:r>
            <a:r>
              <a:rPr lang="en-US" dirty="0"/>
              <a:t> </a:t>
            </a:r>
            <a:r>
              <a:rPr lang="en-US" dirty="0" err="1"/>
              <a:t>sifatida</a:t>
            </a:r>
            <a:r>
              <a:rPr lang="en-US" dirty="0"/>
              <a:t> marketing </a:t>
            </a:r>
            <a:r>
              <a:rPr lang="en-US" dirty="0" err="1"/>
              <a:t>qishloq</a:t>
            </a:r>
            <a:r>
              <a:rPr lang="en-US" dirty="0"/>
              <a:t> </a:t>
            </a:r>
            <a:r>
              <a:rPr lang="en-US" dirty="0" err="1"/>
              <a:t>xo'jaligi</a:t>
            </a:r>
            <a:r>
              <a:rPr lang="en-US" dirty="0"/>
              <a:t> </a:t>
            </a:r>
            <a:r>
              <a:rPr lang="en-US" dirty="0" err="1"/>
              <a:t>korxonalaridan</a:t>
            </a:r>
            <a:r>
              <a:rPr lang="en-US" dirty="0"/>
              <a:t> </a:t>
            </a:r>
            <a:r>
              <a:rPr lang="en-US" dirty="0" err="1"/>
              <a:t>qarorlar</a:t>
            </a:r>
            <a:r>
              <a:rPr lang="en-US" dirty="0"/>
              <a:t> </a:t>
            </a:r>
            <a:r>
              <a:rPr lang="en-US" dirty="0" err="1"/>
              <a:t>qabul</a:t>
            </a:r>
            <a:r>
              <a:rPr lang="en-US" dirty="0"/>
              <a:t> </a:t>
            </a:r>
            <a:r>
              <a:rPr lang="en-US" dirty="0" err="1"/>
              <a:t>qilishda</a:t>
            </a:r>
            <a:r>
              <a:rPr lang="en-US" dirty="0"/>
              <a:t> </a:t>
            </a:r>
            <a:r>
              <a:rPr lang="en-US" dirty="0" err="1"/>
              <a:t>ancha</a:t>
            </a:r>
            <a:r>
              <a:rPr lang="en-US" dirty="0"/>
              <a:t> </a:t>
            </a:r>
            <a:r>
              <a:rPr lang="en-US" dirty="0" err="1"/>
              <a:t>yuqori</a:t>
            </a:r>
            <a:r>
              <a:rPr lang="en-US" dirty="0"/>
              <a:t> </a:t>
            </a:r>
            <a:r>
              <a:rPr lang="en-US" dirty="0" err="1"/>
              <a:t>moslashuvchanlik</a:t>
            </a:r>
            <a:r>
              <a:rPr lang="en-US" dirty="0"/>
              <a:t> </a:t>
            </a:r>
            <a:r>
              <a:rPr lang="en-US" dirty="0" err="1"/>
              <a:t>va</a:t>
            </a:r>
            <a:r>
              <a:rPr lang="en-US" dirty="0"/>
              <a:t> </a:t>
            </a:r>
            <a:r>
              <a:rPr lang="en-US" dirty="0" err="1"/>
              <a:t>samaradorlikni</a:t>
            </a:r>
            <a:r>
              <a:rPr lang="en-US" dirty="0"/>
              <a:t>, </a:t>
            </a:r>
            <a:r>
              <a:rPr lang="en-US" dirty="0" err="1"/>
              <a:t>shuningdek</a:t>
            </a:r>
            <a:r>
              <a:rPr lang="en-US" dirty="0"/>
              <a:t>, </a:t>
            </a:r>
            <a:r>
              <a:rPr lang="en-US" dirty="0" err="1"/>
              <a:t>boshqaruv</a:t>
            </a:r>
            <a:r>
              <a:rPr lang="en-US" dirty="0"/>
              <a:t> </a:t>
            </a:r>
            <a:r>
              <a:rPr lang="en-US" dirty="0" err="1"/>
              <a:t>xizmatlarining</a:t>
            </a:r>
            <a:r>
              <a:rPr lang="en-US" dirty="0"/>
              <a:t> </a:t>
            </a:r>
            <a:r>
              <a:rPr lang="en-US" dirty="0" err="1"/>
              <a:t>tegishli</a:t>
            </a:r>
            <a:r>
              <a:rPr lang="en-US" dirty="0"/>
              <a:t> </a:t>
            </a:r>
            <a:r>
              <a:rPr lang="en-US" dirty="0" err="1"/>
              <a:t>tashkiliy</a:t>
            </a:r>
            <a:r>
              <a:rPr lang="en-US" dirty="0"/>
              <a:t> </a:t>
            </a:r>
            <a:r>
              <a:rPr lang="en-US" dirty="0" err="1"/>
              <a:t>tuzilmasini</a:t>
            </a:r>
            <a:r>
              <a:rPr lang="en-US" dirty="0"/>
              <a:t> </a:t>
            </a:r>
            <a:r>
              <a:rPr lang="en-US" dirty="0" err="1"/>
              <a:t>va</a:t>
            </a:r>
            <a:r>
              <a:rPr lang="en-US" dirty="0"/>
              <a:t> </a:t>
            </a:r>
            <a:r>
              <a:rPr lang="en-US" dirty="0" err="1"/>
              <a:t>ularni</a:t>
            </a:r>
            <a:r>
              <a:rPr lang="en-US" dirty="0"/>
              <a:t> </a:t>
            </a:r>
            <a:r>
              <a:rPr lang="en-US" dirty="0" err="1"/>
              <a:t>davriy</a:t>
            </a:r>
            <a:r>
              <a:rPr lang="en-US" dirty="0"/>
              <a:t> </a:t>
            </a:r>
            <a:r>
              <a:rPr lang="en-US" dirty="0" err="1"/>
              <a:t>qayta</a:t>
            </a:r>
            <a:r>
              <a:rPr lang="en-US" dirty="0"/>
              <a:t> </a:t>
            </a:r>
            <a:r>
              <a:rPr lang="en-US" dirty="0" err="1"/>
              <a:t>tashkil</a:t>
            </a:r>
            <a:r>
              <a:rPr lang="en-US" dirty="0"/>
              <a:t> </a:t>
            </a:r>
            <a:r>
              <a:rPr lang="en-US" dirty="0" err="1"/>
              <a:t>etishni</a:t>
            </a:r>
            <a:r>
              <a:rPr lang="en-US" dirty="0"/>
              <a:t> </a:t>
            </a:r>
            <a:r>
              <a:rPr lang="en-US" dirty="0" err="1"/>
              <a:t>talab</a:t>
            </a:r>
            <a:r>
              <a:rPr lang="en-US" dirty="0"/>
              <a:t> qiladi.</a:t>
            </a:r>
            <a:endParaRPr lang="ru-RU" dirty="0"/>
          </a:p>
        </p:txBody>
      </p:sp>
      <p:pic>
        <p:nvPicPr>
          <p:cNvPr id="7" name="Объект 6"/>
          <p:cNvPicPr>
            <a:picLocks noGrp="1" noChangeAspect="1"/>
          </p:cNvPicPr>
          <p:nvPr>
            <p:ph sz="quarter" idx="14"/>
          </p:nvPr>
        </p:nvPicPr>
        <p:blipFill>
          <a:blip r:embed="rId1">
            <a:extLst>
              <a:ext uri="{28A0092B-C50C-407E-A947-70E740481C1C}">
                <a14:useLocalDpi xmlns:a14="http://schemas.microsoft.com/office/drawing/2010/main" val="0"/>
              </a:ext>
            </a:extLst>
          </a:blip>
          <a:stretch>
            <a:fillRect/>
          </a:stretch>
        </p:blipFill>
        <p:spPr>
          <a:xfrm>
            <a:off x="4926012" y="2204864"/>
            <a:ext cx="2676525" cy="324035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Объект 6"/>
          <p:cNvGraphicFramePr>
            <a:graphicFrameLocks noGrp="1"/>
          </p:cNvGraphicFramePr>
          <p:nvPr>
            <p:ph idx="1"/>
          </p:nvPr>
        </p:nvGraphicFramePr>
        <p:xfrm>
          <a:off x="1463675" y="2119313"/>
          <a:ext cx="6196013" cy="36036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b="1" dirty="0" err="1"/>
              <a:t>Agrosanoat</a:t>
            </a:r>
            <a:r>
              <a:rPr lang="en-US" sz="3100" b="1" dirty="0"/>
              <a:t> </a:t>
            </a:r>
            <a:r>
              <a:rPr lang="en-US" sz="3100" b="1" dirty="0" err="1"/>
              <a:t>komplekslarini</a:t>
            </a:r>
            <a:r>
              <a:rPr lang="en-US" sz="3100" b="1" dirty="0"/>
              <a:t> </a:t>
            </a:r>
            <a:r>
              <a:rPr lang="en-US" sz="3100" b="1" dirty="0" err="1"/>
              <a:t>xoldingda</a:t>
            </a:r>
            <a:r>
              <a:rPr lang="en-US" sz="3100" b="1" dirty="0"/>
              <a:t> marketing </a:t>
            </a:r>
            <a:r>
              <a:rPr lang="en-US" sz="3100" b="1" dirty="0" err="1"/>
              <a:t>xizmatlarini</a:t>
            </a:r>
            <a:r>
              <a:rPr lang="en-US" sz="3100" b="1" dirty="0"/>
              <a:t> </a:t>
            </a:r>
            <a:r>
              <a:rPr lang="en-US" sz="3100" b="1" dirty="0" err="1"/>
              <a:t>tashkil</a:t>
            </a:r>
            <a:r>
              <a:rPr lang="en-US" sz="3100" b="1" dirty="0"/>
              <a:t> </a:t>
            </a:r>
            <a:r>
              <a:rPr lang="en-US" sz="3100" b="1" dirty="0" err="1"/>
              <a:t>etish</a:t>
            </a:r>
            <a:br>
              <a:rPr lang="en-US" b="1" dirty="0"/>
            </a:br>
            <a:endParaRPr lang="ru-RU" dirty="0"/>
          </a:p>
        </p:txBody>
      </p:sp>
      <p:sp>
        <p:nvSpPr>
          <p:cNvPr id="4" name="Объект 3"/>
          <p:cNvSpPr>
            <a:spLocks noGrp="1"/>
          </p:cNvSpPr>
          <p:nvPr>
            <p:ph sz="quarter" idx="13"/>
          </p:nvPr>
        </p:nvSpPr>
        <p:spPr/>
        <p:txBody>
          <a:bodyPr>
            <a:normAutofit fontScale="62500" lnSpcReduction="20000"/>
          </a:bodyPr>
          <a:lstStyle/>
          <a:p>
            <a:r>
              <a:rPr lang="en-US" dirty="0" err="1"/>
              <a:t>Qishloq</a:t>
            </a:r>
            <a:r>
              <a:rPr lang="en-US" dirty="0"/>
              <a:t> </a:t>
            </a:r>
            <a:r>
              <a:rPr lang="en-US" dirty="0" err="1"/>
              <a:t>xo'jaligi</a:t>
            </a:r>
            <a:r>
              <a:rPr lang="en-US" dirty="0"/>
              <a:t> </a:t>
            </a:r>
            <a:r>
              <a:rPr lang="en-US" dirty="0" err="1"/>
              <a:t>korxonalarining</a:t>
            </a:r>
            <a:r>
              <a:rPr lang="en-US" dirty="0"/>
              <a:t> marketing </a:t>
            </a:r>
            <a:r>
              <a:rPr lang="en-US" dirty="0" err="1"/>
              <a:t>faoliyatini</a:t>
            </a:r>
            <a:r>
              <a:rPr lang="en-US" dirty="0"/>
              <a:t> </a:t>
            </a:r>
            <a:r>
              <a:rPr lang="en-US" dirty="0" err="1"/>
              <a:t>tashkil</a:t>
            </a:r>
            <a:r>
              <a:rPr lang="en-US" dirty="0"/>
              <a:t> </a:t>
            </a:r>
            <a:r>
              <a:rPr lang="en-US" dirty="0" err="1"/>
              <a:t>etishning</a:t>
            </a:r>
            <a:r>
              <a:rPr lang="en-US" dirty="0"/>
              <a:t> </a:t>
            </a:r>
            <a:r>
              <a:rPr lang="en-US" dirty="0" err="1"/>
              <a:t>markazida</a:t>
            </a:r>
            <a:r>
              <a:rPr lang="en-US" dirty="0"/>
              <a:t> marketing </a:t>
            </a:r>
            <a:r>
              <a:rPr lang="en-US" dirty="0" err="1"/>
              <a:t>xizmatlarini</a:t>
            </a:r>
            <a:r>
              <a:rPr lang="en-US" dirty="0"/>
              <a:t> </a:t>
            </a:r>
            <a:r>
              <a:rPr lang="en-US" dirty="0" err="1"/>
              <a:t>tashkil</a:t>
            </a:r>
            <a:r>
              <a:rPr lang="en-US" dirty="0"/>
              <a:t> </a:t>
            </a:r>
            <a:r>
              <a:rPr lang="en-US" dirty="0" err="1"/>
              <a:t>etish</a:t>
            </a:r>
            <a:r>
              <a:rPr lang="en-US" dirty="0"/>
              <a:t> </a:t>
            </a:r>
            <a:r>
              <a:rPr lang="en-US" dirty="0" err="1"/>
              <a:t>va</a:t>
            </a:r>
            <a:r>
              <a:rPr lang="en-US" dirty="0"/>
              <a:t> </a:t>
            </a:r>
            <a:r>
              <a:rPr lang="en-US" dirty="0" err="1"/>
              <a:t>boshqarish</a:t>
            </a:r>
            <a:r>
              <a:rPr lang="en-US" dirty="0"/>
              <a:t> </a:t>
            </a:r>
            <a:r>
              <a:rPr lang="en-US" dirty="0" err="1"/>
              <a:t>yotadi</a:t>
            </a:r>
            <a:r>
              <a:rPr lang="en-US" dirty="0"/>
              <a:t>. </a:t>
            </a:r>
            <a:r>
              <a:rPr lang="en-US" dirty="0" err="1">
                <a:hlinkClick r:id="rId1"/>
              </a:rPr>
              <a:t>O'rta</a:t>
            </a:r>
            <a:r>
              <a:rPr lang="en-US" dirty="0">
                <a:hlinkClick r:id="rId1"/>
              </a:rPr>
              <a:t> </a:t>
            </a:r>
            <a:r>
              <a:rPr lang="en-US" dirty="0" err="1">
                <a:hlinkClick r:id="rId1"/>
              </a:rPr>
              <a:t>va</a:t>
            </a:r>
            <a:r>
              <a:rPr lang="en-US" dirty="0">
                <a:hlinkClick r:id="rId1"/>
              </a:rPr>
              <a:t> </a:t>
            </a:r>
            <a:r>
              <a:rPr lang="en-US" dirty="0" err="1">
                <a:hlinkClick r:id="rId1"/>
              </a:rPr>
              <a:t>yirik</a:t>
            </a:r>
            <a:r>
              <a:rPr lang="en-US" dirty="0">
                <a:hlinkClick r:id="rId1"/>
              </a:rPr>
              <a:t> </a:t>
            </a:r>
            <a:r>
              <a:rPr lang="en-US" dirty="0" err="1">
                <a:hlinkClick r:id="rId1"/>
              </a:rPr>
              <a:t>qishloq</a:t>
            </a:r>
            <a:r>
              <a:rPr lang="en-US" dirty="0">
                <a:hlinkClick r:id="rId1"/>
              </a:rPr>
              <a:t> </a:t>
            </a:r>
            <a:r>
              <a:rPr lang="en-US" dirty="0" err="1">
                <a:hlinkClick r:id="rId1"/>
              </a:rPr>
              <a:t>xo'jaligi</a:t>
            </a:r>
            <a:r>
              <a:rPr lang="en-US" dirty="0">
                <a:hlinkClick r:id="rId1"/>
              </a:rPr>
              <a:t> </a:t>
            </a:r>
            <a:r>
              <a:rPr lang="en-US" dirty="0" err="1">
                <a:hlinkClick r:id="rId1"/>
              </a:rPr>
              <a:t>korxonalari</a:t>
            </a:r>
            <a:r>
              <a:rPr lang="en-US" dirty="0">
                <a:hlinkClick r:id="rId1"/>
              </a:rPr>
              <a:t> </a:t>
            </a:r>
            <a:r>
              <a:rPr lang="en-US" dirty="0" err="1">
                <a:hlinkClick r:id="rId1"/>
              </a:rPr>
              <a:t>bozorni</a:t>
            </a:r>
            <a:r>
              <a:rPr lang="en-US" dirty="0">
                <a:hlinkClick r:id="rId1"/>
              </a:rPr>
              <a:t> </a:t>
            </a:r>
            <a:r>
              <a:rPr lang="en-US" dirty="0" err="1">
                <a:hlinkClick r:id="rId1"/>
              </a:rPr>
              <a:t>o'rganish</a:t>
            </a:r>
            <a:r>
              <a:rPr lang="en-US" dirty="0"/>
              <a:t> , </a:t>
            </a:r>
            <a:r>
              <a:rPr lang="en-US" dirty="0" err="1"/>
              <a:t>qishloq</a:t>
            </a:r>
            <a:r>
              <a:rPr lang="en-US" dirty="0"/>
              <a:t> </a:t>
            </a:r>
            <a:r>
              <a:rPr lang="en-US" dirty="0" err="1"/>
              <a:t>xo'jaligi</a:t>
            </a:r>
            <a:r>
              <a:rPr lang="en-US" dirty="0"/>
              <a:t> </a:t>
            </a:r>
            <a:r>
              <a:rPr lang="en-US" dirty="0" err="1"/>
              <a:t>mahsulotlarini</a:t>
            </a:r>
            <a:r>
              <a:rPr lang="en-US" dirty="0"/>
              <a:t> </a:t>
            </a:r>
            <a:r>
              <a:rPr lang="en-US" dirty="0" err="1"/>
              <a:t>oraliq</a:t>
            </a:r>
            <a:r>
              <a:rPr lang="en-US" dirty="0"/>
              <a:t> </a:t>
            </a:r>
            <a:r>
              <a:rPr lang="en-US" dirty="0" err="1"/>
              <a:t>va</a:t>
            </a:r>
            <a:r>
              <a:rPr lang="en-US" dirty="0"/>
              <a:t> </a:t>
            </a:r>
            <a:r>
              <a:rPr lang="en-US" dirty="0" err="1"/>
              <a:t>yakuniy</a:t>
            </a:r>
            <a:r>
              <a:rPr lang="en-US" dirty="0"/>
              <a:t> </a:t>
            </a:r>
            <a:r>
              <a:rPr lang="en-US" dirty="0" err="1"/>
              <a:t>maqsadlarda</a:t>
            </a:r>
            <a:r>
              <a:rPr lang="en-US" dirty="0"/>
              <a:t> </a:t>
            </a:r>
            <a:r>
              <a:rPr lang="en-US" dirty="0" err="1"/>
              <a:t>samarali</a:t>
            </a:r>
            <a:r>
              <a:rPr lang="en-US" dirty="0"/>
              <a:t> </a:t>
            </a:r>
            <a:r>
              <a:rPr lang="en-US" dirty="0" err="1"/>
              <a:t>reklama</a:t>
            </a:r>
            <a:r>
              <a:rPr lang="en-US" dirty="0"/>
              <a:t> </a:t>
            </a:r>
            <a:r>
              <a:rPr lang="en-US" dirty="0" err="1"/>
              <a:t>qilishni</a:t>
            </a:r>
            <a:r>
              <a:rPr lang="en-US" dirty="0"/>
              <a:t> </a:t>
            </a:r>
            <a:r>
              <a:rPr lang="en-US" dirty="0" err="1"/>
              <a:t>ta'minlash</a:t>
            </a:r>
            <a:r>
              <a:rPr lang="en-US" dirty="0"/>
              <a:t>, </a:t>
            </a:r>
            <a:r>
              <a:rPr lang="en-US" dirty="0" err="1"/>
              <a:t>shuningdek</a:t>
            </a:r>
            <a:r>
              <a:rPr lang="en-US" dirty="0"/>
              <a:t>, </a:t>
            </a:r>
            <a:r>
              <a:rPr lang="en-US" dirty="0" err="1"/>
              <a:t>agrosanoat</a:t>
            </a:r>
            <a:r>
              <a:rPr lang="en-US" dirty="0"/>
              <a:t> </a:t>
            </a:r>
            <a:r>
              <a:rPr lang="en-US" dirty="0" err="1"/>
              <a:t>mahsulotlarini</a:t>
            </a:r>
            <a:r>
              <a:rPr lang="en-US" dirty="0"/>
              <a:t> </a:t>
            </a:r>
            <a:r>
              <a:rPr lang="en-US" dirty="0" err="1"/>
              <a:t>etkazib</a:t>
            </a:r>
            <a:r>
              <a:rPr lang="en-US" dirty="0"/>
              <a:t> </a:t>
            </a:r>
            <a:r>
              <a:rPr lang="en-US" dirty="0" err="1"/>
              <a:t>berish</a:t>
            </a:r>
            <a:r>
              <a:rPr lang="en-US" dirty="0"/>
              <a:t> </a:t>
            </a:r>
            <a:r>
              <a:rPr lang="en-US" dirty="0" err="1"/>
              <a:t>masalalari</a:t>
            </a:r>
            <a:r>
              <a:rPr lang="en-US" dirty="0"/>
              <a:t> </a:t>
            </a:r>
            <a:r>
              <a:rPr lang="en-US" dirty="0" err="1"/>
              <a:t>uchun</a:t>
            </a:r>
            <a:r>
              <a:rPr lang="en-US" dirty="0"/>
              <a:t> </a:t>
            </a:r>
            <a:r>
              <a:rPr lang="en-US" dirty="0" err="1"/>
              <a:t>javobgar</a:t>
            </a:r>
            <a:r>
              <a:rPr lang="en-US" dirty="0"/>
              <a:t> </a:t>
            </a:r>
            <a:r>
              <a:rPr lang="en-US" dirty="0" err="1"/>
              <a:t>bo'lishi</a:t>
            </a:r>
            <a:r>
              <a:rPr lang="en-US" dirty="0"/>
              <a:t> </a:t>
            </a:r>
            <a:r>
              <a:rPr lang="en-US" dirty="0" err="1"/>
              <a:t>kerak</a:t>
            </a:r>
            <a:r>
              <a:rPr lang="en-US" dirty="0"/>
              <a:t> </a:t>
            </a:r>
            <a:r>
              <a:rPr lang="en-US" dirty="0" err="1"/>
              <a:t>bo'lgan</a:t>
            </a:r>
            <a:r>
              <a:rPr lang="en-US" dirty="0"/>
              <a:t> </a:t>
            </a:r>
            <a:r>
              <a:rPr lang="en-US" dirty="0" err="1"/>
              <a:t>o'z</a:t>
            </a:r>
            <a:r>
              <a:rPr lang="en-US" dirty="0"/>
              <a:t> </a:t>
            </a:r>
            <a:r>
              <a:rPr lang="en-US" dirty="0" err="1"/>
              <a:t>bo'linmalari</a:t>
            </a:r>
            <a:r>
              <a:rPr lang="en-US" dirty="0"/>
              <a:t> </a:t>
            </a:r>
            <a:r>
              <a:rPr lang="en-US" dirty="0" err="1"/>
              <a:t>yoki</a:t>
            </a:r>
            <a:r>
              <a:rPr lang="en-US" dirty="0"/>
              <a:t> marketing </a:t>
            </a:r>
            <a:r>
              <a:rPr lang="en-US" dirty="0" err="1"/>
              <a:t>xizmatlariga</a:t>
            </a:r>
            <a:r>
              <a:rPr lang="en-US" dirty="0"/>
              <a:t> </a:t>
            </a:r>
            <a:r>
              <a:rPr lang="en-US" dirty="0" err="1"/>
              <a:t>ega</a:t>
            </a:r>
            <a:r>
              <a:rPr lang="en-US" dirty="0"/>
              <a:t> </a:t>
            </a:r>
            <a:r>
              <a:rPr lang="en-US" dirty="0" err="1"/>
              <a:t>bo'lishi</a:t>
            </a:r>
            <a:r>
              <a:rPr lang="en-US" dirty="0"/>
              <a:t> </a:t>
            </a:r>
            <a:r>
              <a:rPr lang="en-US" dirty="0" err="1"/>
              <a:t>kerak</a:t>
            </a:r>
            <a:r>
              <a:rPr lang="en-US" dirty="0"/>
              <a:t>, </a:t>
            </a:r>
            <a:r>
              <a:rPr lang="en-US" dirty="0">
                <a:hlinkClick r:id="rId2"/>
              </a:rPr>
              <a:t>deb</a:t>
            </a:r>
            <a:r>
              <a:rPr lang="en-US" dirty="0"/>
              <a:t> </a:t>
            </a:r>
            <a:r>
              <a:rPr lang="en-US" dirty="0" err="1"/>
              <a:t>ishoniladi</a:t>
            </a:r>
            <a:r>
              <a:rPr lang="en-US" dirty="0"/>
              <a:t>. </a:t>
            </a:r>
            <a:r>
              <a:rPr lang="en-US" dirty="0" err="1"/>
              <a:t>zarur</a:t>
            </a:r>
            <a:r>
              <a:rPr lang="en-US" dirty="0"/>
              <a:t> </a:t>
            </a:r>
            <a:r>
              <a:rPr lang="en-US" dirty="0" err="1"/>
              <a:t>resurslar</a:t>
            </a:r>
            <a:r>
              <a:rPr lang="en-US" dirty="0"/>
              <a:t> </a:t>
            </a:r>
            <a:r>
              <a:rPr lang="en-US" dirty="0" err="1"/>
              <a:t>va</a:t>
            </a:r>
            <a:r>
              <a:rPr lang="en-US" dirty="0"/>
              <a:t> </a:t>
            </a:r>
            <a:r>
              <a:rPr lang="en-US" dirty="0" err="1"/>
              <a:t>materiallar</a:t>
            </a:r>
            <a:r>
              <a:rPr lang="en-US" dirty="0"/>
              <a:t> </a:t>
            </a:r>
            <a:r>
              <a:rPr lang="en-US" dirty="0" err="1"/>
              <a:t>bilan</a:t>
            </a:r>
            <a:r>
              <a:rPr lang="en-US" dirty="0"/>
              <a:t> </a:t>
            </a:r>
            <a:r>
              <a:rPr lang="en-US" dirty="0" err="1"/>
              <a:t>ishlab</a:t>
            </a:r>
            <a:r>
              <a:rPr lang="en-US" dirty="0"/>
              <a:t> </a:t>
            </a:r>
            <a:r>
              <a:rPr lang="en-US" dirty="0" err="1"/>
              <a:t>chiqarish</a:t>
            </a:r>
            <a:r>
              <a:rPr lang="en-US" dirty="0"/>
              <a:t>.</a:t>
            </a:r>
            <a:endParaRPr lang="ru-RU" dirty="0"/>
          </a:p>
        </p:txBody>
      </p:sp>
      <p:pic>
        <p:nvPicPr>
          <p:cNvPr id="6" name="Объект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54587" y="3050381"/>
            <a:ext cx="2619375" cy="174307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p:txBody>
          <a:bodyPr>
            <a:normAutofit fontScale="92500" lnSpcReduction="20000"/>
          </a:bodyPr>
          <a:lstStyle/>
          <a:p>
            <a:r>
              <a:rPr lang="en-US" dirty="0" err="1"/>
              <a:t>Agrosanoat</a:t>
            </a:r>
            <a:r>
              <a:rPr lang="en-US" dirty="0"/>
              <a:t> </a:t>
            </a:r>
            <a:r>
              <a:rPr lang="en-US" dirty="0" err="1"/>
              <a:t>majmuasining</a:t>
            </a:r>
            <a:r>
              <a:rPr lang="en-US" dirty="0"/>
              <a:t> </a:t>
            </a:r>
            <a:r>
              <a:rPr lang="en-US" dirty="0" err="1"/>
              <a:t>umumiy</a:t>
            </a:r>
            <a:r>
              <a:rPr lang="en-US" dirty="0"/>
              <a:t> </a:t>
            </a:r>
            <a:r>
              <a:rPr lang="en-US" dirty="0" err="1"/>
              <a:t>soni</a:t>
            </a:r>
            <a:r>
              <a:rPr lang="en-US" dirty="0"/>
              <a:t> 100 </a:t>
            </a:r>
            <a:r>
              <a:rPr lang="en-US" dirty="0" err="1"/>
              <a:t>kishigacha</a:t>
            </a:r>
            <a:r>
              <a:rPr lang="en-US" dirty="0"/>
              <a:t> </a:t>
            </a:r>
            <a:r>
              <a:rPr lang="en-US" dirty="0" err="1"/>
              <a:t>bo'lgan</a:t>
            </a:r>
            <a:r>
              <a:rPr lang="en-US" dirty="0"/>
              <a:t> </a:t>
            </a:r>
            <a:r>
              <a:rPr lang="en-US" dirty="0" err="1"/>
              <a:t>korxonalarda</a:t>
            </a:r>
            <a:r>
              <a:rPr lang="en-US" dirty="0"/>
              <a:t> marketing </a:t>
            </a:r>
            <a:r>
              <a:rPr lang="en-US" dirty="0" err="1"/>
              <a:t>bo'yicha</a:t>
            </a:r>
            <a:r>
              <a:rPr lang="en-US" dirty="0"/>
              <a:t> </a:t>
            </a:r>
            <a:r>
              <a:rPr lang="en-US" dirty="0" err="1"/>
              <a:t>barcha</a:t>
            </a:r>
            <a:r>
              <a:rPr lang="en-US" dirty="0"/>
              <a:t> </a:t>
            </a:r>
            <a:r>
              <a:rPr lang="en-US" dirty="0" err="1"/>
              <a:t>masalalarni</a:t>
            </a:r>
            <a:r>
              <a:rPr lang="en-US" dirty="0"/>
              <a:t> </a:t>
            </a:r>
            <a:r>
              <a:rPr lang="en-US" dirty="0" err="1"/>
              <a:t>bitta</a:t>
            </a:r>
            <a:r>
              <a:rPr lang="en-US" dirty="0"/>
              <a:t> </a:t>
            </a:r>
            <a:r>
              <a:rPr lang="en-US" dirty="0" err="1"/>
              <a:t>yuqori</a:t>
            </a:r>
            <a:r>
              <a:rPr lang="en-US" dirty="0"/>
              <a:t> </a:t>
            </a:r>
            <a:r>
              <a:rPr lang="en-US" dirty="0" err="1"/>
              <a:t>malakali</a:t>
            </a:r>
            <a:r>
              <a:rPr lang="en-US" dirty="0"/>
              <a:t> </a:t>
            </a:r>
            <a:r>
              <a:rPr lang="en-US" dirty="0" err="1"/>
              <a:t>mutaxassis</a:t>
            </a:r>
            <a:r>
              <a:rPr lang="en-US" dirty="0"/>
              <a:t>, </a:t>
            </a:r>
            <a:r>
              <a:rPr lang="en-US" dirty="0" err="1"/>
              <a:t>xoh</a:t>
            </a:r>
            <a:r>
              <a:rPr lang="en-US" dirty="0"/>
              <a:t> u </a:t>
            </a:r>
            <a:r>
              <a:rPr lang="en-US" dirty="0" err="1"/>
              <a:t>savdo</a:t>
            </a:r>
            <a:r>
              <a:rPr lang="en-US" dirty="0"/>
              <a:t> </a:t>
            </a:r>
            <a:r>
              <a:rPr lang="en-US" dirty="0" err="1"/>
              <a:t>bo'yicha</a:t>
            </a:r>
            <a:r>
              <a:rPr lang="en-US" dirty="0"/>
              <a:t> </a:t>
            </a:r>
            <a:r>
              <a:rPr lang="en-US" dirty="0" err="1"/>
              <a:t>mutaxassis</a:t>
            </a:r>
            <a:r>
              <a:rPr lang="en-US" dirty="0"/>
              <a:t>, </a:t>
            </a:r>
            <a:r>
              <a:rPr lang="en-US" dirty="0" err="1"/>
              <a:t>xoh</a:t>
            </a:r>
            <a:r>
              <a:rPr lang="en-US" dirty="0"/>
              <a:t> </a:t>
            </a:r>
            <a:r>
              <a:rPr lang="en-US" dirty="0" err="1"/>
              <a:t>buxgalter-tahlilchi</a:t>
            </a:r>
            <a:r>
              <a:rPr lang="en-US" dirty="0"/>
              <a:t>, </a:t>
            </a:r>
            <a:r>
              <a:rPr lang="en-US" dirty="0" err="1"/>
              <a:t>iqtisodchi</a:t>
            </a:r>
            <a:r>
              <a:rPr lang="en-US" dirty="0"/>
              <a:t> </a:t>
            </a:r>
            <a:r>
              <a:rPr lang="en-US" dirty="0" err="1"/>
              <a:t>yoki</a:t>
            </a:r>
            <a:r>
              <a:rPr lang="en-US" dirty="0"/>
              <a:t> </a:t>
            </a:r>
            <a:r>
              <a:rPr lang="en-US" dirty="0" err="1"/>
              <a:t>bevosita</a:t>
            </a:r>
            <a:r>
              <a:rPr lang="en-US" dirty="0"/>
              <a:t> </a:t>
            </a:r>
            <a:r>
              <a:rPr lang="en-US" dirty="0" err="1"/>
              <a:t>marketolog</a:t>
            </a:r>
            <a:r>
              <a:rPr lang="en-US" dirty="0"/>
              <a:t>. </a:t>
            </a:r>
            <a:r>
              <a:rPr lang="en-US" dirty="0" err="1"/>
              <a:t>Bunday</a:t>
            </a:r>
            <a:r>
              <a:rPr lang="en-US" dirty="0"/>
              <a:t> </a:t>
            </a:r>
            <a:r>
              <a:rPr lang="en-US" dirty="0" err="1"/>
              <a:t>mutaxassis</a:t>
            </a:r>
            <a:r>
              <a:rPr lang="en-US" dirty="0"/>
              <a:t> </a:t>
            </a:r>
            <a:r>
              <a:rPr lang="en-US" dirty="0" err="1"/>
              <a:t>reklama</a:t>
            </a:r>
            <a:r>
              <a:rPr lang="en-US" dirty="0"/>
              <a:t>, </a:t>
            </a:r>
            <a:r>
              <a:rPr lang="en-US" dirty="0" err="1"/>
              <a:t>sotuvni</a:t>
            </a:r>
            <a:r>
              <a:rPr lang="en-US" dirty="0"/>
              <a:t> </a:t>
            </a:r>
            <a:r>
              <a:rPr lang="en-US" dirty="0" err="1"/>
              <a:t>tashkil</a:t>
            </a:r>
            <a:r>
              <a:rPr lang="en-US" dirty="0"/>
              <a:t> </a:t>
            </a:r>
            <a:r>
              <a:rPr lang="en-US" dirty="0" err="1"/>
              <a:t>etish</a:t>
            </a:r>
            <a:r>
              <a:rPr lang="en-US" dirty="0"/>
              <a:t>, </a:t>
            </a:r>
            <a:r>
              <a:rPr lang="en-US" dirty="0" err="1"/>
              <a:t>xizmat</a:t>
            </a:r>
            <a:r>
              <a:rPr lang="en-US" dirty="0"/>
              <a:t> </a:t>
            </a:r>
            <a:r>
              <a:rPr lang="en-US" dirty="0" err="1"/>
              <a:t>ko'rsatishni</a:t>
            </a:r>
            <a:r>
              <a:rPr lang="en-US" dirty="0"/>
              <a:t> </a:t>
            </a:r>
            <a:r>
              <a:rPr lang="en-US" dirty="0" err="1"/>
              <a:t>boshqarish</a:t>
            </a:r>
            <a:r>
              <a:rPr lang="en-US" dirty="0"/>
              <a:t> </a:t>
            </a:r>
            <a:r>
              <a:rPr lang="en-US" dirty="0" err="1"/>
              <a:t>va</a:t>
            </a:r>
            <a:r>
              <a:rPr lang="en-US" dirty="0"/>
              <a:t> </a:t>
            </a:r>
            <a:r>
              <a:rPr lang="en-US" dirty="0" err="1"/>
              <a:t>boshqalar</a:t>
            </a:r>
            <a:r>
              <a:rPr lang="en-US" dirty="0"/>
              <a:t> </a:t>
            </a:r>
            <a:r>
              <a:rPr lang="en-US" dirty="0" err="1"/>
              <a:t>masalalari</a:t>
            </a:r>
            <a:r>
              <a:rPr lang="en-US" dirty="0"/>
              <a:t> </a:t>
            </a:r>
            <a:r>
              <a:rPr lang="en-US" dirty="0" err="1"/>
              <a:t>bilan</a:t>
            </a:r>
            <a:r>
              <a:rPr lang="en-US" dirty="0"/>
              <a:t> </a:t>
            </a:r>
            <a:r>
              <a:rPr lang="en-US" dirty="0" err="1"/>
              <a:t>shug'ullanishi</a:t>
            </a:r>
            <a:r>
              <a:rPr lang="en-US" dirty="0"/>
              <a:t> </a:t>
            </a:r>
            <a:r>
              <a:rPr lang="en-US" dirty="0" err="1"/>
              <a:t>kerak</a:t>
            </a:r>
            <a:r>
              <a:rPr lang="en-US" dirty="0"/>
              <a:t>. </a:t>
            </a:r>
            <a:r>
              <a:rPr lang="en-US" dirty="0" err="1"/>
              <a:t>Shunday</a:t>
            </a:r>
            <a:r>
              <a:rPr lang="en-US" dirty="0"/>
              <a:t> </a:t>
            </a:r>
            <a:r>
              <a:rPr lang="en-US" dirty="0" err="1"/>
              <a:t>qilib</a:t>
            </a:r>
            <a:r>
              <a:rPr lang="en-US" dirty="0"/>
              <a:t>, biz </a:t>
            </a:r>
            <a:r>
              <a:rPr lang="en-US" dirty="0" err="1"/>
              <a:t>kichik</a:t>
            </a:r>
            <a:r>
              <a:rPr lang="en-US" dirty="0"/>
              <a:t> </a:t>
            </a:r>
            <a:r>
              <a:rPr lang="en-US" dirty="0" err="1"/>
              <a:t>qishloq</a:t>
            </a:r>
            <a:r>
              <a:rPr lang="en-US" dirty="0"/>
              <a:t> </a:t>
            </a:r>
            <a:r>
              <a:rPr lang="en-US" dirty="0" err="1"/>
              <a:t>xo'jaligi</a:t>
            </a:r>
            <a:r>
              <a:rPr lang="en-US" dirty="0"/>
              <a:t> </a:t>
            </a:r>
            <a:r>
              <a:rPr lang="en-US" dirty="0" err="1"/>
              <a:t>korxonasining</a:t>
            </a:r>
            <a:r>
              <a:rPr lang="en-US" dirty="0"/>
              <a:t> </a:t>
            </a:r>
            <a:r>
              <a:rPr lang="en-US" dirty="0" err="1"/>
              <a:t>barcha</a:t>
            </a:r>
            <a:r>
              <a:rPr lang="en-US" dirty="0"/>
              <a:t> marketing </a:t>
            </a:r>
            <a:r>
              <a:rPr lang="en-US" dirty="0" err="1"/>
              <a:t>faoliyatini</a:t>
            </a:r>
            <a:r>
              <a:rPr lang="en-US" dirty="0"/>
              <a:t> </a:t>
            </a:r>
            <a:r>
              <a:rPr lang="en-US" dirty="0" err="1"/>
              <a:t>rejalashtirish</a:t>
            </a:r>
            <a:r>
              <a:rPr lang="en-US" dirty="0"/>
              <a:t> </a:t>
            </a:r>
            <a:r>
              <a:rPr lang="en-US" dirty="0" err="1"/>
              <a:t>va</a:t>
            </a:r>
            <a:r>
              <a:rPr lang="en-US" dirty="0"/>
              <a:t> </a:t>
            </a:r>
            <a:r>
              <a:rPr lang="en-US" dirty="0" err="1"/>
              <a:t>amalga</a:t>
            </a:r>
            <a:r>
              <a:rPr lang="en-US" dirty="0"/>
              <a:t> </a:t>
            </a:r>
            <a:r>
              <a:rPr lang="en-US" dirty="0" err="1"/>
              <a:t>oshirish</a:t>
            </a:r>
            <a:r>
              <a:rPr lang="en-US" dirty="0"/>
              <a:t> </a:t>
            </a:r>
            <a:r>
              <a:rPr lang="en-US" dirty="0" err="1"/>
              <a:t>uchun</a:t>
            </a:r>
            <a:r>
              <a:rPr lang="en-US" dirty="0"/>
              <a:t> </a:t>
            </a:r>
            <a:r>
              <a:rPr lang="en-US" dirty="0" err="1"/>
              <a:t>to'liq</a:t>
            </a:r>
            <a:r>
              <a:rPr lang="en-US" dirty="0"/>
              <a:t> </a:t>
            </a:r>
            <a:r>
              <a:rPr lang="en-US" dirty="0" err="1"/>
              <a:t>javobgar</a:t>
            </a:r>
            <a:r>
              <a:rPr lang="en-US" dirty="0"/>
              <a:t> </a:t>
            </a:r>
            <a:r>
              <a:rPr lang="en-US" dirty="0" err="1"/>
              <a:t>bo'lgan</a:t>
            </a:r>
            <a:r>
              <a:rPr lang="en-US" dirty="0"/>
              <a:t> </a:t>
            </a:r>
            <a:r>
              <a:rPr lang="en-US" dirty="0" err="1"/>
              <a:t>o'ziga</a:t>
            </a:r>
            <a:r>
              <a:rPr lang="en-US" dirty="0"/>
              <a:t> </a:t>
            </a:r>
            <a:r>
              <a:rPr lang="en-US" dirty="0" err="1"/>
              <a:t>xos</a:t>
            </a:r>
            <a:r>
              <a:rPr lang="en-US" dirty="0"/>
              <a:t> marketing </a:t>
            </a:r>
            <a:r>
              <a:rPr lang="en-US" dirty="0" err="1"/>
              <a:t>menejeri</a:t>
            </a:r>
            <a:r>
              <a:rPr lang="en-US" dirty="0"/>
              <a:t> </a:t>
            </a:r>
            <a:r>
              <a:rPr lang="en-US" dirty="0" err="1"/>
              <a:t>haqida</a:t>
            </a:r>
            <a:r>
              <a:rPr lang="en-US" dirty="0"/>
              <a:t> </a:t>
            </a:r>
            <a:r>
              <a:rPr lang="en-US" dirty="0" err="1"/>
              <a:t>gapiramiz</a:t>
            </a:r>
            <a:r>
              <a:rPr lang="en-US" dirty="0"/>
              <a:t>.</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r>
              <a:rPr lang="en-US" dirty="0" err="1"/>
              <a:t>O'rta</a:t>
            </a:r>
            <a:r>
              <a:rPr lang="en-US" dirty="0"/>
              <a:t> </a:t>
            </a:r>
            <a:r>
              <a:rPr lang="en-US" dirty="0" err="1"/>
              <a:t>va</a:t>
            </a:r>
            <a:r>
              <a:rPr lang="en-US" dirty="0"/>
              <a:t> </a:t>
            </a:r>
            <a:r>
              <a:rPr lang="en-US" dirty="0" err="1"/>
              <a:t>yirik</a:t>
            </a:r>
            <a:r>
              <a:rPr lang="en-US" dirty="0"/>
              <a:t> </a:t>
            </a:r>
            <a:r>
              <a:rPr lang="en-US" dirty="0" err="1"/>
              <a:t>qishloq</a:t>
            </a:r>
            <a:r>
              <a:rPr lang="en-US" dirty="0"/>
              <a:t> </a:t>
            </a:r>
            <a:r>
              <a:rPr lang="en-US" dirty="0" err="1"/>
              <a:t>xo'jaligi</a:t>
            </a:r>
            <a:r>
              <a:rPr lang="en-US" dirty="0"/>
              <a:t> </a:t>
            </a:r>
            <a:r>
              <a:rPr lang="en-US" dirty="0" err="1"/>
              <a:t>korxonalari</a:t>
            </a:r>
            <a:r>
              <a:rPr lang="en-US" dirty="0"/>
              <a:t> </a:t>
            </a:r>
            <a:r>
              <a:rPr lang="en-US" dirty="0" err="1"/>
              <a:t>haqida</a:t>
            </a:r>
            <a:r>
              <a:rPr lang="en-US" dirty="0"/>
              <a:t> </a:t>
            </a:r>
            <a:r>
              <a:rPr lang="en-US" dirty="0" err="1"/>
              <a:t>gapiradigan</a:t>
            </a:r>
            <a:r>
              <a:rPr lang="en-US" dirty="0"/>
              <a:t> </a:t>
            </a:r>
            <a:r>
              <a:rPr lang="en-US" dirty="0" err="1"/>
              <a:t>hollarda</a:t>
            </a:r>
            <a:r>
              <a:rPr lang="en-US" dirty="0"/>
              <a:t>, marketing </a:t>
            </a:r>
            <a:r>
              <a:rPr lang="en-US" dirty="0" err="1"/>
              <a:t>faoliyatini</a:t>
            </a:r>
            <a:r>
              <a:rPr lang="en-US" dirty="0"/>
              <a:t> </a:t>
            </a:r>
            <a:r>
              <a:rPr lang="en-US" dirty="0" err="1"/>
              <a:t>tashkil</a:t>
            </a:r>
            <a:r>
              <a:rPr lang="en-US" dirty="0"/>
              <a:t> </a:t>
            </a:r>
            <a:r>
              <a:rPr lang="en-US" dirty="0" err="1"/>
              <a:t>etish</a:t>
            </a:r>
            <a:r>
              <a:rPr lang="en-US" dirty="0"/>
              <a:t> </a:t>
            </a:r>
            <a:r>
              <a:rPr lang="en-US" dirty="0" err="1"/>
              <a:t>va</a:t>
            </a:r>
            <a:r>
              <a:rPr lang="en-US" dirty="0"/>
              <a:t> </a:t>
            </a:r>
            <a:r>
              <a:rPr lang="en-US" dirty="0" err="1"/>
              <a:t>o'tkazish</a:t>
            </a:r>
            <a:r>
              <a:rPr lang="en-US" dirty="0"/>
              <a:t> </a:t>
            </a:r>
            <a:r>
              <a:rPr lang="en-US" dirty="0" err="1"/>
              <a:t>uchun</a:t>
            </a:r>
            <a:r>
              <a:rPr lang="en-US" dirty="0"/>
              <a:t> </a:t>
            </a:r>
            <a:r>
              <a:rPr lang="en-US" dirty="0" err="1"/>
              <a:t>javobgarlik</a:t>
            </a:r>
            <a:r>
              <a:rPr lang="en-US" dirty="0"/>
              <a:t> u </a:t>
            </a:r>
            <a:r>
              <a:rPr lang="en-US" dirty="0" err="1"/>
              <a:t>yoki</a:t>
            </a:r>
            <a:r>
              <a:rPr lang="en-US" dirty="0"/>
              <a:t> </a:t>
            </a:r>
            <a:r>
              <a:rPr lang="en-US" dirty="0" err="1"/>
              <a:t>bu</a:t>
            </a:r>
            <a:r>
              <a:rPr lang="en-US" dirty="0"/>
              <a:t> </a:t>
            </a:r>
            <a:r>
              <a:rPr lang="en-US" dirty="0" err="1"/>
              <a:t>ixtisoslashgan</a:t>
            </a:r>
            <a:r>
              <a:rPr lang="en-US" dirty="0"/>
              <a:t> marketing </a:t>
            </a:r>
            <a:r>
              <a:rPr lang="en-US" dirty="0" err="1"/>
              <a:t>faoliyati</a:t>
            </a:r>
            <a:r>
              <a:rPr lang="en-US" dirty="0"/>
              <a:t> </a:t>
            </a:r>
            <a:r>
              <a:rPr lang="en-US" dirty="0" err="1"/>
              <a:t>bilan</a:t>
            </a:r>
            <a:r>
              <a:rPr lang="en-US" dirty="0"/>
              <a:t> </a:t>
            </a:r>
            <a:r>
              <a:rPr lang="en-US" dirty="0" err="1"/>
              <a:t>shug'ullanadigan</a:t>
            </a:r>
            <a:r>
              <a:rPr lang="en-US" dirty="0"/>
              <a:t> </a:t>
            </a:r>
            <a:r>
              <a:rPr lang="en-US" dirty="0" err="1"/>
              <a:t>xodimlarni</a:t>
            </a:r>
            <a:r>
              <a:rPr lang="en-US" dirty="0"/>
              <a:t> </a:t>
            </a:r>
            <a:r>
              <a:rPr lang="en-US" dirty="0" err="1"/>
              <a:t>o'z</a:t>
            </a:r>
            <a:r>
              <a:rPr lang="en-US" dirty="0"/>
              <a:t> </a:t>
            </a:r>
            <a:r>
              <a:rPr lang="en-US" dirty="0" err="1"/>
              <a:t>ichiga</a:t>
            </a:r>
            <a:r>
              <a:rPr lang="en-US" dirty="0"/>
              <a:t> </a:t>
            </a:r>
            <a:r>
              <a:rPr lang="en-US" dirty="0" err="1"/>
              <a:t>olgan</a:t>
            </a:r>
            <a:r>
              <a:rPr lang="en-US" dirty="0"/>
              <a:t> </a:t>
            </a:r>
            <a:r>
              <a:rPr lang="en-US" dirty="0" err="1"/>
              <a:t>bir</a:t>
            </a:r>
            <a:r>
              <a:rPr lang="en-US" dirty="0"/>
              <a:t> </a:t>
            </a:r>
            <a:r>
              <a:rPr lang="en-US" dirty="0" err="1"/>
              <a:t>qator</a:t>
            </a:r>
            <a:r>
              <a:rPr lang="en-US" dirty="0"/>
              <a:t> </a:t>
            </a:r>
            <a:r>
              <a:rPr lang="en-US" dirty="0" err="1"/>
              <a:t>bo'limlar</a:t>
            </a:r>
            <a:r>
              <a:rPr lang="en-US" dirty="0"/>
              <a:t>, </a:t>
            </a:r>
            <a:r>
              <a:rPr lang="en-US" dirty="0" err="1"/>
              <a:t>xizmatlar</a:t>
            </a:r>
            <a:r>
              <a:rPr lang="en-US" dirty="0"/>
              <a:t>, </a:t>
            </a:r>
            <a:r>
              <a:rPr lang="en-US" dirty="0" err="1"/>
              <a:t>bo'linmalarga</a:t>
            </a:r>
            <a:r>
              <a:rPr lang="en-US" dirty="0"/>
              <a:t> </a:t>
            </a:r>
            <a:r>
              <a:rPr lang="en-US" dirty="0" err="1"/>
              <a:t>yuklanishi</a:t>
            </a:r>
            <a:r>
              <a:rPr lang="en-US" dirty="0"/>
              <a:t> </a:t>
            </a:r>
            <a:r>
              <a:rPr lang="en-US" dirty="0" err="1"/>
              <a:t>kerak</a:t>
            </a:r>
            <a:r>
              <a:rPr lang="en-US" dirty="0"/>
              <a:t>.</a:t>
            </a:r>
            <a:endParaRPr lang="ru-RU" dirty="0"/>
          </a:p>
        </p:txBody>
      </p:sp>
      <p:pic>
        <p:nvPicPr>
          <p:cNvPr id="6" name="Объект 5"/>
          <p:cNvPicPr>
            <a:picLocks noGrp="1" noChangeAspect="1"/>
          </p:cNvPicPr>
          <p:nvPr>
            <p:ph sz="quarter" idx="14"/>
          </p:nvPr>
        </p:nvPicPr>
        <p:blipFill>
          <a:blip r:embed="rId1">
            <a:extLst>
              <a:ext uri="{28A0092B-C50C-407E-A947-70E740481C1C}">
                <a14:useLocalDpi xmlns:a14="http://schemas.microsoft.com/office/drawing/2010/main" val="0"/>
              </a:ext>
            </a:extLst>
          </a:blip>
          <a:stretch>
            <a:fillRect/>
          </a:stretch>
        </p:blipFill>
        <p:spPr>
          <a:xfrm>
            <a:off x="4835525" y="2132856"/>
            <a:ext cx="2857500" cy="345638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70000" lnSpcReduction="20000"/>
          </a:bodyPr>
          <a:lstStyle/>
          <a:p>
            <a:r>
              <a:rPr lang="en-US" b="1" u="sng" dirty="0" err="1"/>
              <a:t>Agrosanoat</a:t>
            </a:r>
            <a:r>
              <a:rPr lang="en-US" b="1" u="sng" dirty="0"/>
              <a:t> </a:t>
            </a:r>
            <a:r>
              <a:rPr lang="en-US" b="1" u="sng" dirty="0" err="1"/>
              <a:t>kompleksidagi</a:t>
            </a:r>
            <a:r>
              <a:rPr lang="en-US" dirty="0"/>
              <a:t> </a:t>
            </a:r>
            <a:r>
              <a:rPr lang="en-US" dirty="0" err="1"/>
              <a:t>barcha</a:t>
            </a:r>
            <a:r>
              <a:rPr lang="en-US" dirty="0"/>
              <a:t> marketing </a:t>
            </a:r>
            <a:r>
              <a:rPr lang="en-US" dirty="0" err="1"/>
              <a:t>funktsiyalari</a:t>
            </a:r>
            <a:r>
              <a:rPr lang="en-US" dirty="0"/>
              <a:t> </a:t>
            </a:r>
            <a:r>
              <a:rPr lang="en-US" dirty="0" err="1"/>
              <a:t>ikkita</a:t>
            </a:r>
            <a:r>
              <a:rPr lang="en-US" dirty="0"/>
              <a:t> </a:t>
            </a:r>
            <a:r>
              <a:rPr lang="en-US" dirty="0" err="1"/>
              <a:t>mezon</a:t>
            </a:r>
            <a:r>
              <a:rPr lang="en-US" dirty="0"/>
              <a:t> </a:t>
            </a:r>
            <a:r>
              <a:rPr lang="en-US" dirty="0" err="1"/>
              <a:t>bo'yicha</a:t>
            </a:r>
            <a:r>
              <a:rPr lang="en-US" dirty="0"/>
              <a:t> </a:t>
            </a:r>
            <a:r>
              <a:rPr lang="en-US" dirty="0" err="1"/>
              <a:t>tasniflanishi</a:t>
            </a:r>
            <a:r>
              <a:rPr lang="en-US" dirty="0"/>
              <a:t> </a:t>
            </a:r>
            <a:r>
              <a:rPr lang="en-US" dirty="0" err="1"/>
              <a:t>kerak</a:t>
            </a:r>
            <a:r>
              <a:rPr lang="en-US" dirty="0"/>
              <a:t>: </a:t>
            </a:r>
            <a:r>
              <a:rPr lang="en-US" dirty="0" err="1"/>
              <a:t>mazmuni</a:t>
            </a:r>
            <a:r>
              <a:rPr lang="en-US" dirty="0"/>
              <a:t> </a:t>
            </a:r>
            <a:r>
              <a:rPr lang="en-US" dirty="0" err="1"/>
              <a:t>va</a:t>
            </a:r>
            <a:r>
              <a:rPr lang="en-US" dirty="0"/>
              <a:t> </a:t>
            </a:r>
            <a:r>
              <a:rPr lang="en-US" dirty="0" err="1"/>
              <a:t>ta'sir</a:t>
            </a:r>
            <a:r>
              <a:rPr lang="en-US" dirty="0"/>
              <a:t> </a:t>
            </a:r>
            <a:r>
              <a:rPr lang="en-US" dirty="0" err="1"/>
              <a:t>ob'ekti</a:t>
            </a:r>
            <a:r>
              <a:rPr lang="en-US" dirty="0"/>
              <a:t>. </a:t>
            </a:r>
            <a:r>
              <a:rPr lang="en-US" dirty="0" err="1"/>
              <a:t>Birinchisini</a:t>
            </a:r>
            <a:r>
              <a:rPr lang="en-US" dirty="0"/>
              <a:t> </a:t>
            </a:r>
            <a:r>
              <a:rPr lang="en-US" dirty="0" err="1"/>
              <a:t>umumiy</a:t>
            </a:r>
            <a:r>
              <a:rPr lang="en-US" dirty="0"/>
              <a:t>, </a:t>
            </a:r>
            <a:r>
              <a:rPr lang="en-US" dirty="0" err="1"/>
              <a:t>ikkinchisini</a:t>
            </a:r>
            <a:r>
              <a:rPr lang="en-US" dirty="0"/>
              <a:t> </a:t>
            </a:r>
            <a:r>
              <a:rPr lang="en-US" dirty="0" err="1"/>
              <a:t>esa</a:t>
            </a:r>
            <a:r>
              <a:rPr lang="en-US" dirty="0"/>
              <a:t> </a:t>
            </a:r>
            <a:r>
              <a:rPr lang="en-US" dirty="0" err="1"/>
              <a:t>xususiy</a:t>
            </a:r>
            <a:r>
              <a:rPr lang="en-US" dirty="0"/>
              <a:t> deb </a:t>
            </a:r>
            <a:r>
              <a:rPr lang="en-US" dirty="0" err="1"/>
              <a:t>atash</a:t>
            </a:r>
            <a:r>
              <a:rPr lang="en-US" dirty="0"/>
              <a:t> </a:t>
            </a:r>
            <a:r>
              <a:rPr lang="en-US" dirty="0" err="1"/>
              <a:t>mumkin</a:t>
            </a:r>
            <a:r>
              <a:rPr lang="en-US" dirty="0"/>
              <a:t>.</a:t>
            </a:r>
            <a:endParaRPr lang="en-US" dirty="0"/>
          </a:p>
          <a:p>
            <a:r>
              <a:rPr lang="en-US" i="1" u="sng" dirty="0" err="1"/>
              <a:t>Marketingning</a:t>
            </a:r>
            <a:r>
              <a:rPr lang="en-US" i="1" u="sng" dirty="0"/>
              <a:t> </a:t>
            </a:r>
            <a:r>
              <a:rPr lang="en-US" i="1" u="sng" dirty="0" err="1"/>
              <a:t>umumiy</a:t>
            </a:r>
            <a:r>
              <a:rPr lang="en-US" i="1" u="sng" dirty="0"/>
              <a:t> </a:t>
            </a:r>
            <a:r>
              <a:rPr lang="en-US" i="1" u="sng" dirty="0" err="1"/>
              <a:t>funktsiyalari</a:t>
            </a:r>
            <a:r>
              <a:rPr lang="en-US" dirty="0"/>
              <a:t> : </a:t>
            </a:r>
            <a:r>
              <a:rPr lang="en-US" dirty="0" err="1"/>
              <a:t>boshqarish</a:t>
            </a:r>
            <a:r>
              <a:rPr lang="en-US" dirty="0"/>
              <a:t>, </a:t>
            </a:r>
            <a:r>
              <a:rPr lang="en-US" dirty="0" err="1"/>
              <a:t>tashkil</a:t>
            </a:r>
            <a:r>
              <a:rPr lang="en-US" dirty="0"/>
              <a:t> </a:t>
            </a:r>
            <a:r>
              <a:rPr lang="en-US" dirty="0" err="1"/>
              <a:t>etish</a:t>
            </a:r>
            <a:r>
              <a:rPr lang="en-US" dirty="0"/>
              <a:t>, </a:t>
            </a:r>
            <a:r>
              <a:rPr lang="en-US" dirty="0" err="1"/>
              <a:t>rejalashtirish</a:t>
            </a:r>
            <a:r>
              <a:rPr lang="en-US" dirty="0"/>
              <a:t>, </a:t>
            </a:r>
            <a:r>
              <a:rPr lang="en-US" dirty="0" err="1"/>
              <a:t>prognozlash</a:t>
            </a:r>
            <a:r>
              <a:rPr lang="en-US" dirty="0"/>
              <a:t> </a:t>
            </a:r>
            <a:r>
              <a:rPr lang="en-US" dirty="0" err="1"/>
              <a:t>va</a:t>
            </a:r>
            <a:r>
              <a:rPr lang="en-US" dirty="0"/>
              <a:t> </a:t>
            </a:r>
            <a:r>
              <a:rPr lang="en-US" dirty="0" err="1"/>
              <a:t>maqsadlarni</a:t>
            </a:r>
            <a:r>
              <a:rPr lang="en-US" dirty="0"/>
              <a:t> </a:t>
            </a:r>
            <a:r>
              <a:rPr lang="en-US" dirty="0" err="1"/>
              <a:t>belgilash</a:t>
            </a:r>
            <a:r>
              <a:rPr lang="en-US" dirty="0"/>
              <a:t>, </a:t>
            </a:r>
            <a:r>
              <a:rPr lang="en-US" dirty="0" err="1"/>
              <a:t>tahlil</a:t>
            </a:r>
            <a:r>
              <a:rPr lang="en-US" dirty="0"/>
              <a:t> </a:t>
            </a:r>
            <a:r>
              <a:rPr lang="en-US" dirty="0" err="1"/>
              <a:t>qilish</a:t>
            </a:r>
            <a:r>
              <a:rPr lang="en-US" dirty="0"/>
              <a:t>, </a:t>
            </a:r>
            <a:r>
              <a:rPr lang="en-US" dirty="0" err="1"/>
              <a:t>baholash</a:t>
            </a:r>
            <a:r>
              <a:rPr lang="en-US" dirty="0"/>
              <a:t>, </a:t>
            </a:r>
            <a:r>
              <a:rPr lang="en-US" dirty="0" err="1"/>
              <a:t>hisobga</a:t>
            </a:r>
            <a:r>
              <a:rPr lang="en-US" dirty="0"/>
              <a:t> </a:t>
            </a:r>
            <a:r>
              <a:rPr lang="en-US" dirty="0" err="1"/>
              <a:t>olish</a:t>
            </a:r>
            <a:r>
              <a:rPr lang="en-US" dirty="0"/>
              <a:t> </a:t>
            </a:r>
            <a:r>
              <a:rPr lang="en-US" dirty="0" err="1"/>
              <a:t>va</a:t>
            </a:r>
            <a:r>
              <a:rPr lang="en-US" dirty="0"/>
              <a:t> </a:t>
            </a:r>
            <a:r>
              <a:rPr lang="en-US" dirty="0" err="1"/>
              <a:t>nazorat</a:t>
            </a:r>
            <a:r>
              <a:rPr lang="en-US" dirty="0"/>
              <a:t> </a:t>
            </a:r>
            <a:r>
              <a:rPr lang="en-US" dirty="0" err="1"/>
              <a:t>qilish</a:t>
            </a:r>
            <a:r>
              <a:rPr lang="en-US" dirty="0"/>
              <a:t>.</a:t>
            </a:r>
            <a:endParaRPr lang="en-US" dirty="0"/>
          </a:p>
        </p:txBody>
      </p:sp>
      <p:pic>
        <p:nvPicPr>
          <p:cNvPr id="5" name="Объект 4"/>
          <p:cNvPicPr>
            <a:picLocks noGrp="1" noChangeAspect="1"/>
          </p:cNvPicPr>
          <p:nvPr>
            <p:ph sz="quarter" idx="14"/>
          </p:nvPr>
        </p:nvPicPr>
        <p:blipFill>
          <a:blip r:embed="rId1">
            <a:extLst>
              <a:ext uri="{28A0092B-C50C-407E-A947-70E740481C1C}">
                <a14:useLocalDpi xmlns:a14="http://schemas.microsoft.com/office/drawing/2010/main" val="0"/>
              </a:ext>
            </a:extLst>
          </a:blip>
          <a:stretch>
            <a:fillRect/>
          </a:stretch>
        </p:blipFill>
        <p:spPr>
          <a:xfrm>
            <a:off x="4835525" y="2204864"/>
            <a:ext cx="2857500" cy="309634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lnSpcReduction="10000"/>
          </a:bodyPr>
          <a:lstStyle/>
          <a:p>
            <a:r>
              <a:rPr lang="en-US" b="1" dirty="0" err="1"/>
              <a:t>Tarkib</a:t>
            </a:r>
            <a:endParaRPr lang="en-US" b="1" dirty="0"/>
          </a:p>
          <a:p>
            <a:r>
              <a:rPr lang="en-US" dirty="0"/>
              <a:t> </a:t>
            </a:r>
            <a:r>
              <a:rPr lang="en-US" dirty="0" err="1">
                <a:hlinkClick r:id="rId1"/>
              </a:rPr>
              <a:t>Qishloq</a:t>
            </a:r>
            <a:r>
              <a:rPr lang="en-US" dirty="0">
                <a:hlinkClick r:id="rId1"/>
              </a:rPr>
              <a:t> </a:t>
            </a:r>
            <a:r>
              <a:rPr lang="en-US" dirty="0" err="1">
                <a:hlinkClick r:id="rId1"/>
              </a:rPr>
              <a:t>xo'jaligida</a:t>
            </a:r>
            <a:r>
              <a:rPr lang="en-US" dirty="0">
                <a:hlinkClick r:id="rId1"/>
              </a:rPr>
              <a:t> marketing </a:t>
            </a:r>
            <a:r>
              <a:rPr lang="en-US" dirty="0" err="1">
                <a:hlinkClick r:id="rId1"/>
              </a:rPr>
              <a:t>faoliyatini</a:t>
            </a:r>
            <a:r>
              <a:rPr lang="en-US" dirty="0">
                <a:hlinkClick r:id="rId1"/>
              </a:rPr>
              <a:t> </a:t>
            </a:r>
            <a:r>
              <a:rPr lang="en-US" dirty="0" err="1">
                <a:hlinkClick r:id="rId1"/>
              </a:rPr>
              <a:t>tashkil</a:t>
            </a:r>
            <a:r>
              <a:rPr lang="en-US" dirty="0">
                <a:hlinkClick r:id="rId1"/>
              </a:rPr>
              <a:t> </a:t>
            </a:r>
            <a:r>
              <a:rPr lang="en-US" dirty="0" err="1">
                <a:hlinkClick r:id="rId1"/>
              </a:rPr>
              <a:t>etishning</a:t>
            </a:r>
            <a:r>
              <a:rPr lang="en-US" dirty="0">
                <a:hlinkClick r:id="rId1"/>
              </a:rPr>
              <a:t> </a:t>
            </a:r>
            <a:r>
              <a:rPr lang="en-US" dirty="0" err="1">
                <a:hlinkClick r:id="rId1"/>
              </a:rPr>
              <a:t>mohiyati</a:t>
            </a:r>
            <a:r>
              <a:rPr lang="en-US" dirty="0">
                <a:hlinkClick r:id="rId1"/>
              </a:rPr>
              <a:t> </a:t>
            </a:r>
            <a:r>
              <a:rPr lang="en-US" dirty="0" err="1">
                <a:hlinkClick r:id="rId1"/>
              </a:rPr>
              <a:t>va</a:t>
            </a:r>
            <a:r>
              <a:rPr lang="en-US" dirty="0">
                <a:hlinkClick r:id="rId1"/>
              </a:rPr>
              <a:t> </a:t>
            </a:r>
            <a:r>
              <a:rPr lang="en-US" dirty="0" err="1">
                <a:hlinkClick r:id="rId1"/>
              </a:rPr>
              <a:t>asoslari</a:t>
            </a:r>
            <a:endParaRPr lang="en-US" dirty="0"/>
          </a:p>
          <a:p>
            <a:r>
              <a:rPr lang="en-US" dirty="0"/>
              <a:t> </a:t>
            </a:r>
            <a:r>
              <a:rPr lang="en-US" dirty="0" err="1">
                <a:hlinkClick r:id="rId2"/>
              </a:rPr>
              <a:t>Qishloq</a:t>
            </a:r>
            <a:r>
              <a:rPr lang="en-US" dirty="0">
                <a:hlinkClick r:id="rId2"/>
              </a:rPr>
              <a:t> </a:t>
            </a:r>
            <a:r>
              <a:rPr lang="en-US" dirty="0" err="1">
                <a:hlinkClick r:id="rId2"/>
              </a:rPr>
              <a:t>xo'jaligida</a:t>
            </a:r>
            <a:r>
              <a:rPr lang="en-US" dirty="0">
                <a:hlinkClick r:id="rId2"/>
              </a:rPr>
              <a:t> marketing </a:t>
            </a:r>
            <a:r>
              <a:rPr lang="en-US" dirty="0" err="1">
                <a:hlinkClick r:id="rId2"/>
              </a:rPr>
              <a:t>faoliyatini</a:t>
            </a:r>
            <a:r>
              <a:rPr lang="en-US" dirty="0">
                <a:hlinkClick r:id="rId2"/>
              </a:rPr>
              <a:t> </a:t>
            </a:r>
            <a:r>
              <a:rPr lang="en-US" dirty="0" err="1">
                <a:hlinkClick r:id="rId2"/>
              </a:rPr>
              <a:t>boshqarish</a:t>
            </a:r>
            <a:endParaRPr lang="en-US" dirty="0"/>
          </a:p>
          <a:p>
            <a:r>
              <a:rPr lang="en-US" dirty="0"/>
              <a:t> </a:t>
            </a:r>
            <a:r>
              <a:rPr lang="en-US" dirty="0" err="1">
                <a:hlinkClick r:id="rId3"/>
              </a:rPr>
              <a:t>Agrosanoat</a:t>
            </a:r>
            <a:r>
              <a:rPr lang="en-US" dirty="0">
                <a:hlinkClick r:id="rId3"/>
              </a:rPr>
              <a:t> </a:t>
            </a:r>
            <a:r>
              <a:rPr lang="en-US" dirty="0" err="1">
                <a:hlinkClick r:id="rId3"/>
              </a:rPr>
              <a:t>komplekslarini</a:t>
            </a:r>
            <a:r>
              <a:rPr lang="en-US" dirty="0">
                <a:hlinkClick r:id="rId3"/>
              </a:rPr>
              <a:t> </a:t>
            </a:r>
            <a:r>
              <a:rPr lang="en-US" dirty="0" err="1">
                <a:hlinkClick r:id="rId3"/>
              </a:rPr>
              <a:t>xoldingda</a:t>
            </a:r>
            <a:r>
              <a:rPr lang="en-US" dirty="0">
                <a:hlinkClick r:id="rId3"/>
              </a:rPr>
              <a:t> marketing </a:t>
            </a:r>
            <a:r>
              <a:rPr lang="en-US" dirty="0" err="1">
                <a:hlinkClick r:id="rId3"/>
              </a:rPr>
              <a:t>xizmatlarini</a:t>
            </a:r>
            <a:r>
              <a:rPr lang="en-US" dirty="0">
                <a:hlinkClick r:id="rId3"/>
              </a:rPr>
              <a:t> </a:t>
            </a:r>
            <a:r>
              <a:rPr lang="en-US" dirty="0" err="1">
                <a:hlinkClick r:id="rId3"/>
              </a:rPr>
              <a:t>tashkil</a:t>
            </a:r>
            <a:r>
              <a:rPr lang="en-US" dirty="0">
                <a:hlinkClick r:id="rId3"/>
              </a:rPr>
              <a:t> </a:t>
            </a:r>
            <a:r>
              <a:rPr lang="en-US" dirty="0" err="1">
                <a:hlinkClick r:id="rId3"/>
              </a:rPr>
              <a:t>etish</a:t>
            </a:r>
            <a:endParaRPr lang="en-US" dirty="0"/>
          </a:p>
          <a:p>
            <a:br>
              <a:rPr lang="en-US" dirty="0"/>
            </a:b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err="1">
                <a:hlinkClick r:id="rId1"/>
              </a:rPr>
              <a:t>Qishloq</a:t>
            </a:r>
            <a:r>
              <a:rPr lang="en-US" sz="3100" dirty="0">
                <a:hlinkClick r:id="rId1"/>
              </a:rPr>
              <a:t> </a:t>
            </a:r>
            <a:r>
              <a:rPr lang="en-US" sz="3100" dirty="0" err="1">
                <a:hlinkClick r:id="rId1"/>
              </a:rPr>
              <a:t>xo'jaligida</a:t>
            </a:r>
            <a:r>
              <a:rPr lang="en-US" sz="3100" dirty="0">
                <a:hlinkClick r:id="rId1"/>
              </a:rPr>
              <a:t> marketing </a:t>
            </a:r>
            <a:r>
              <a:rPr lang="en-US" sz="3100" dirty="0" err="1">
                <a:hlinkClick r:id="rId1"/>
              </a:rPr>
              <a:t>faoliyatini</a:t>
            </a:r>
            <a:r>
              <a:rPr lang="en-US" sz="3100" dirty="0">
                <a:hlinkClick r:id="rId1"/>
              </a:rPr>
              <a:t> </a:t>
            </a:r>
            <a:r>
              <a:rPr lang="en-US" sz="3100" dirty="0" err="1">
                <a:hlinkClick r:id="rId1"/>
              </a:rPr>
              <a:t>tashkil</a:t>
            </a:r>
            <a:r>
              <a:rPr lang="en-US" sz="3100" dirty="0">
                <a:hlinkClick r:id="rId1"/>
              </a:rPr>
              <a:t> </a:t>
            </a:r>
            <a:r>
              <a:rPr lang="en-US" sz="3100" dirty="0" err="1">
                <a:hlinkClick r:id="rId1"/>
              </a:rPr>
              <a:t>etishning</a:t>
            </a:r>
            <a:r>
              <a:rPr lang="en-US" sz="3100" dirty="0">
                <a:hlinkClick r:id="rId1"/>
              </a:rPr>
              <a:t> </a:t>
            </a:r>
            <a:r>
              <a:rPr lang="en-US" sz="3100" dirty="0" err="1">
                <a:hlinkClick r:id="rId1"/>
              </a:rPr>
              <a:t>mohiyati</a:t>
            </a:r>
            <a:r>
              <a:rPr lang="en-US" sz="3100" dirty="0">
                <a:hlinkClick r:id="rId1"/>
              </a:rPr>
              <a:t> </a:t>
            </a:r>
            <a:r>
              <a:rPr lang="en-US" sz="3100" dirty="0" err="1">
                <a:hlinkClick r:id="rId1"/>
              </a:rPr>
              <a:t>va</a:t>
            </a:r>
            <a:r>
              <a:rPr lang="en-US" sz="3100" dirty="0">
                <a:hlinkClick r:id="rId1"/>
              </a:rPr>
              <a:t> </a:t>
            </a:r>
            <a:r>
              <a:rPr lang="en-US" sz="3100" dirty="0" err="1">
                <a:hlinkClick r:id="rId1"/>
              </a:rPr>
              <a:t>asoslari</a:t>
            </a:r>
            <a:br>
              <a:rPr lang="en-US" dirty="0"/>
            </a:br>
            <a:endParaRPr lang="ru-RU" dirty="0"/>
          </a:p>
        </p:txBody>
      </p:sp>
      <p:sp>
        <p:nvSpPr>
          <p:cNvPr id="4" name="Объект 3"/>
          <p:cNvSpPr>
            <a:spLocks noGrp="1"/>
          </p:cNvSpPr>
          <p:nvPr>
            <p:ph sz="quarter" idx="13"/>
          </p:nvPr>
        </p:nvSpPr>
        <p:spPr/>
        <p:txBody>
          <a:bodyPr>
            <a:normAutofit fontScale="85000" lnSpcReduction="20000"/>
          </a:bodyPr>
          <a:lstStyle/>
          <a:p>
            <a:r>
              <a:rPr lang="en-US" dirty="0"/>
              <a:t>Marketing </a:t>
            </a:r>
            <a:r>
              <a:rPr lang="en-US" dirty="0" err="1"/>
              <a:t>faoliyati</a:t>
            </a:r>
            <a:r>
              <a:rPr lang="en-US" dirty="0"/>
              <a:t> - </a:t>
            </a:r>
            <a:r>
              <a:rPr lang="en-US" dirty="0" err="1"/>
              <a:t>bu</a:t>
            </a:r>
            <a:r>
              <a:rPr lang="en-US" dirty="0"/>
              <a:t> </a:t>
            </a:r>
            <a:r>
              <a:rPr lang="en-US" dirty="0" err="1"/>
              <a:t>talabni</a:t>
            </a:r>
            <a:r>
              <a:rPr lang="en-US" dirty="0"/>
              <a:t>, </a:t>
            </a:r>
            <a:r>
              <a:rPr lang="en-US" dirty="0" err="1"/>
              <a:t>korxonaning</a:t>
            </a:r>
            <a:r>
              <a:rPr lang="en-US" dirty="0"/>
              <a:t> </a:t>
            </a:r>
            <a:r>
              <a:rPr lang="en-US" dirty="0" err="1"/>
              <a:t>ishlab</a:t>
            </a:r>
            <a:r>
              <a:rPr lang="en-US" dirty="0"/>
              <a:t> </a:t>
            </a:r>
            <a:r>
              <a:rPr lang="en-US" dirty="0" err="1"/>
              <a:t>chiqarish</a:t>
            </a:r>
            <a:r>
              <a:rPr lang="en-US" dirty="0"/>
              <a:t> </a:t>
            </a:r>
            <a:r>
              <a:rPr lang="en-US" dirty="0" err="1"/>
              <a:t>imkoniyatlarini</a:t>
            </a:r>
            <a:r>
              <a:rPr lang="en-US" dirty="0"/>
              <a:t> </a:t>
            </a:r>
            <a:r>
              <a:rPr lang="en-US" dirty="0" err="1"/>
              <a:t>o'rganishga</a:t>
            </a:r>
            <a:r>
              <a:rPr lang="en-US" dirty="0"/>
              <a:t>, </a:t>
            </a:r>
            <a:r>
              <a:rPr lang="en-US" dirty="0" err="1"/>
              <a:t>shuningdek</a:t>
            </a:r>
            <a:r>
              <a:rPr lang="en-US" dirty="0"/>
              <a:t>, </a:t>
            </a:r>
            <a:r>
              <a:rPr lang="en-US" dirty="0" err="1"/>
              <a:t>iste'molchiga</a:t>
            </a:r>
            <a:r>
              <a:rPr lang="en-US" dirty="0"/>
              <a:t> </a:t>
            </a:r>
            <a:r>
              <a:rPr lang="en-US" dirty="0" err="1"/>
              <a:t>to'liq</a:t>
            </a:r>
            <a:r>
              <a:rPr lang="en-US" dirty="0"/>
              <a:t> </a:t>
            </a:r>
            <a:r>
              <a:rPr lang="en-US" dirty="0" err="1"/>
              <a:t>e'tibor</a:t>
            </a:r>
            <a:r>
              <a:rPr lang="en-US" dirty="0"/>
              <a:t> </a:t>
            </a:r>
            <a:r>
              <a:rPr lang="en-US" dirty="0" err="1"/>
              <a:t>qaratish</a:t>
            </a:r>
            <a:r>
              <a:rPr lang="en-US" dirty="0"/>
              <a:t> </a:t>
            </a:r>
            <a:r>
              <a:rPr lang="en-US" dirty="0" err="1"/>
              <a:t>sharti</a:t>
            </a:r>
            <a:r>
              <a:rPr lang="en-US" dirty="0"/>
              <a:t> </a:t>
            </a:r>
            <a:r>
              <a:rPr lang="en-US" dirty="0" err="1"/>
              <a:t>bilan</a:t>
            </a:r>
            <a:r>
              <a:rPr lang="en-US" dirty="0"/>
              <a:t> </a:t>
            </a:r>
            <a:r>
              <a:rPr lang="en-US" dirty="0" err="1"/>
              <a:t>resurslardan</a:t>
            </a:r>
            <a:r>
              <a:rPr lang="en-US" dirty="0"/>
              <a:t> </a:t>
            </a:r>
            <a:r>
              <a:rPr lang="en-US" dirty="0" err="1"/>
              <a:t>tejamkor</a:t>
            </a:r>
            <a:r>
              <a:rPr lang="en-US" dirty="0"/>
              <a:t> </a:t>
            </a:r>
            <a:r>
              <a:rPr lang="en-US" dirty="0" err="1"/>
              <a:t>foydalanishni</a:t>
            </a:r>
            <a:r>
              <a:rPr lang="en-US" dirty="0"/>
              <a:t> </a:t>
            </a:r>
            <a:r>
              <a:rPr lang="en-US" dirty="0" err="1"/>
              <a:t>hisobga</a:t>
            </a:r>
            <a:r>
              <a:rPr lang="en-US" dirty="0"/>
              <a:t> </a:t>
            </a:r>
            <a:r>
              <a:rPr lang="en-US" dirty="0" err="1"/>
              <a:t>olgan</a:t>
            </a:r>
            <a:r>
              <a:rPr lang="en-US" dirty="0"/>
              <a:t> </a:t>
            </a:r>
            <a:r>
              <a:rPr lang="en-US" dirty="0" err="1"/>
              <a:t>holda</a:t>
            </a:r>
            <a:r>
              <a:rPr lang="en-US" dirty="0"/>
              <a:t> </a:t>
            </a:r>
            <a:r>
              <a:rPr lang="en-US" dirty="0" err="1"/>
              <a:t>ishlab</a:t>
            </a:r>
            <a:r>
              <a:rPr lang="en-US" dirty="0"/>
              <a:t> </a:t>
            </a:r>
            <a:r>
              <a:rPr lang="en-US" dirty="0" err="1"/>
              <a:t>chiqarishni</a:t>
            </a:r>
            <a:r>
              <a:rPr lang="en-US" dirty="0"/>
              <a:t> </a:t>
            </a:r>
            <a:r>
              <a:rPr lang="en-US" dirty="0" err="1"/>
              <a:t>tashkil</a:t>
            </a:r>
            <a:r>
              <a:rPr lang="en-US" dirty="0"/>
              <a:t> </a:t>
            </a:r>
            <a:r>
              <a:rPr lang="en-US" dirty="0" err="1"/>
              <a:t>etishga</a:t>
            </a:r>
            <a:r>
              <a:rPr lang="en-US" dirty="0"/>
              <a:t> </a:t>
            </a:r>
            <a:r>
              <a:rPr lang="en-US" dirty="0" err="1"/>
              <a:t>qaratilgan</a:t>
            </a:r>
            <a:r>
              <a:rPr lang="en-US" dirty="0"/>
              <a:t> </a:t>
            </a:r>
            <a:r>
              <a:rPr lang="en-US" dirty="0" err="1"/>
              <a:t>harakatlar</a:t>
            </a:r>
            <a:r>
              <a:rPr lang="en-US" dirty="0"/>
              <a:t> </a:t>
            </a:r>
            <a:r>
              <a:rPr lang="en-US" dirty="0" err="1"/>
              <a:t>tizimi</a:t>
            </a:r>
            <a:r>
              <a:rPr lang="en-US" dirty="0"/>
              <a:t>.</a:t>
            </a:r>
            <a:endParaRPr lang="ru-RU" dirty="0"/>
          </a:p>
        </p:txBody>
      </p:sp>
      <p:pic>
        <p:nvPicPr>
          <p:cNvPr id="6" name="Объект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954587" y="2060848"/>
            <a:ext cx="2619375" cy="331236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Объект 6"/>
          <p:cNvGraphicFramePr>
            <a:graphicFrameLocks noGrp="1"/>
          </p:cNvGraphicFramePr>
          <p:nvPr>
            <p:ph idx="1"/>
          </p:nvPr>
        </p:nvGraphicFramePr>
        <p:xfrm>
          <a:off x="1463675" y="2119313"/>
          <a:ext cx="6196013" cy="36036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r>
              <a:rPr lang="en-US" dirty="0" err="1">
                <a:hlinkClick r:id="rId1"/>
              </a:rPr>
              <a:t>Qishloq</a:t>
            </a:r>
            <a:r>
              <a:rPr lang="en-US" dirty="0">
                <a:hlinkClick r:id="rId1"/>
              </a:rPr>
              <a:t> </a:t>
            </a:r>
            <a:r>
              <a:rPr lang="en-US" dirty="0" err="1">
                <a:hlinkClick r:id="rId1"/>
              </a:rPr>
              <a:t>xo'jaligi</a:t>
            </a:r>
            <a:r>
              <a:rPr lang="en-US" dirty="0">
                <a:hlinkClick r:id="rId1"/>
              </a:rPr>
              <a:t> </a:t>
            </a:r>
            <a:r>
              <a:rPr lang="en-US" dirty="0" err="1">
                <a:hlinkClick r:id="rId1"/>
              </a:rPr>
              <a:t>marketingining</a:t>
            </a:r>
            <a:r>
              <a:rPr lang="en-US" dirty="0"/>
              <a:t> </a:t>
            </a:r>
            <a:r>
              <a:rPr lang="en-US" dirty="0" err="1"/>
              <a:t>rivojlanishi</a:t>
            </a:r>
            <a:r>
              <a:rPr lang="en-US" dirty="0"/>
              <a:t> </a:t>
            </a:r>
            <a:r>
              <a:rPr lang="en-US" dirty="0" err="1"/>
              <a:t>bevosita</a:t>
            </a:r>
            <a:r>
              <a:rPr lang="en-US" dirty="0"/>
              <a:t> </a:t>
            </a:r>
            <a:r>
              <a:rPr lang="en-US" dirty="0" err="1"/>
              <a:t>qishloq</a:t>
            </a:r>
            <a:r>
              <a:rPr lang="en-US" dirty="0"/>
              <a:t> </a:t>
            </a:r>
            <a:r>
              <a:rPr lang="en-US" dirty="0" err="1"/>
              <a:t>xo'jaligi</a:t>
            </a:r>
            <a:r>
              <a:rPr lang="en-US" dirty="0"/>
              <a:t> </a:t>
            </a:r>
            <a:r>
              <a:rPr lang="en-US" dirty="0" err="1"/>
              <a:t>korxonalarining</a:t>
            </a:r>
            <a:r>
              <a:rPr lang="en-US" dirty="0"/>
              <a:t> </a:t>
            </a:r>
            <a:r>
              <a:rPr lang="en-US" dirty="0" err="1"/>
              <a:t>ta'minot</a:t>
            </a:r>
            <a:r>
              <a:rPr lang="en-US" dirty="0"/>
              <a:t> </a:t>
            </a:r>
            <a:r>
              <a:rPr lang="en-US" dirty="0" err="1"/>
              <a:t>va</a:t>
            </a:r>
            <a:r>
              <a:rPr lang="en-US" dirty="0"/>
              <a:t> marketing </a:t>
            </a:r>
            <a:r>
              <a:rPr lang="en-US" dirty="0" err="1"/>
              <a:t>faoliyatini</a:t>
            </a:r>
            <a:r>
              <a:rPr lang="en-US" dirty="0"/>
              <a:t> </a:t>
            </a:r>
            <a:r>
              <a:rPr lang="en-US" dirty="0" err="1"/>
              <a:t>takomillashtirishdan</a:t>
            </a:r>
            <a:r>
              <a:rPr lang="en-US" dirty="0"/>
              <a:t> </a:t>
            </a:r>
            <a:r>
              <a:rPr lang="en-US" dirty="0" err="1"/>
              <a:t>boshlanadi</a:t>
            </a:r>
            <a:r>
              <a:rPr lang="en-US" dirty="0"/>
              <a:t> . </a:t>
            </a:r>
            <a:r>
              <a:rPr lang="en-US" dirty="0" err="1"/>
              <a:t>Hozirgi</a:t>
            </a:r>
            <a:r>
              <a:rPr lang="en-US" dirty="0"/>
              <a:t> </a:t>
            </a:r>
            <a:r>
              <a:rPr lang="en-US" dirty="0" err="1"/>
              <a:t>vaqtda</a:t>
            </a:r>
            <a:r>
              <a:rPr lang="en-US" dirty="0"/>
              <a:t> </a:t>
            </a:r>
            <a:r>
              <a:rPr lang="en-US" dirty="0" err="1"/>
              <a:t>qishloq</a:t>
            </a:r>
            <a:r>
              <a:rPr lang="en-US" dirty="0"/>
              <a:t> </a:t>
            </a:r>
            <a:r>
              <a:rPr lang="en-US" dirty="0" err="1"/>
              <a:t>xo'jaligi</a:t>
            </a:r>
            <a:r>
              <a:rPr lang="en-US" dirty="0"/>
              <a:t> </a:t>
            </a:r>
            <a:r>
              <a:rPr lang="en-US" dirty="0" err="1"/>
              <a:t>korxonasining</a:t>
            </a:r>
            <a:r>
              <a:rPr lang="en-US" dirty="0"/>
              <a:t> </a:t>
            </a:r>
            <a:r>
              <a:rPr lang="en-US" dirty="0" err="1"/>
              <a:t>ta'minot</a:t>
            </a:r>
            <a:r>
              <a:rPr lang="en-US" dirty="0"/>
              <a:t> </a:t>
            </a:r>
            <a:r>
              <a:rPr lang="en-US" dirty="0" err="1"/>
              <a:t>va</a:t>
            </a:r>
            <a:r>
              <a:rPr lang="en-US" dirty="0"/>
              <a:t> marketing </a:t>
            </a:r>
            <a:r>
              <a:rPr lang="en-US" dirty="0" err="1"/>
              <a:t>faoliyatini</a:t>
            </a:r>
            <a:r>
              <a:rPr lang="en-US" dirty="0"/>
              <a:t> </a:t>
            </a:r>
            <a:r>
              <a:rPr lang="en-US" dirty="0" err="1"/>
              <a:t>amalga</a:t>
            </a:r>
            <a:r>
              <a:rPr lang="en-US" dirty="0"/>
              <a:t> </a:t>
            </a:r>
            <a:r>
              <a:rPr lang="en-US" dirty="0" err="1"/>
              <a:t>oshirishning</a:t>
            </a:r>
            <a:r>
              <a:rPr lang="en-US" dirty="0"/>
              <a:t> </a:t>
            </a:r>
            <a:r>
              <a:rPr lang="en-US" dirty="0" err="1"/>
              <a:t>bir</a:t>
            </a:r>
            <a:r>
              <a:rPr lang="en-US" dirty="0"/>
              <a:t> </a:t>
            </a:r>
            <a:r>
              <a:rPr lang="en-US" dirty="0" err="1"/>
              <a:t>nechta</a:t>
            </a:r>
            <a:r>
              <a:rPr lang="en-US" dirty="0"/>
              <a:t> </a:t>
            </a:r>
            <a:r>
              <a:rPr lang="en-US" dirty="0" err="1"/>
              <a:t>variantlari</a:t>
            </a:r>
            <a:r>
              <a:rPr lang="en-US" dirty="0"/>
              <a:t> </a:t>
            </a:r>
            <a:r>
              <a:rPr lang="en-US" dirty="0" err="1"/>
              <a:t>mavjud</a:t>
            </a:r>
            <a:r>
              <a:rPr lang="en-US" dirty="0"/>
              <a:t>:</a:t>
            </a:r>
            <a:endParaRPr lang="ru-RU" dirty="0"/>
          </a:p>
        </p:txBody>
      </p:sp>
      <p:sp>
        <p:nvSpPr>
          <p:cNvPr id="5" name="Объект 4"/>
          <p:cNvSpPr>
            <a:spLocks noGrp="1"/>
          </p:cNvSpPr>
          <p:nvPr>
            <p:ph sz="quarter" idx="14"/>
          </p:nvPr>
        </p:nvSpPr>
        <p:spPr/>
        <p:txBody>
          <a:bodyPr>
            <a:normAutofit fontScale="70000" lnSpcReduction="20000"/>
          </a:bodyPr>
          <a:lstStyle/>
          <a:p>
            <a:r>
              <a:rPr lang="en-US" dirty="0" err="1"/>
              <a:t>ta'minot</a:t>
            </a:r>
            <a:r>
              <a:rPr lang="en-US" dirty="0"/>
              <a:t> </a:t>
            </a:r>
            <a:r>
              <a:rPr lang="en-US" dirty="0" err="1"/>
              <a:t>va</a:t>
            </a:r>
            <a:r>
              <a:rPr lang="en-US" dirty="0"/>
              <a:t> </a:t>
            </a:r>
            <a:r>
              <a:rPr lang="en-US" dirty="0" err="1"/>
              <a:t>sotish</a:t>
            </a:r>
            <a:r>
              <a:rPr lang="en-US" dirty="0"/>
              <a:t> </a:t>
            </a:r>
            <a:r>
              <a:rPr lang="en-US" dirty="0" err="1"/>
              <a:t>funktsiyasining</a:t>
            </a:r>
            <a:r>
              <a:rPr lang="en-US" dirty="0"/>
              <a:t> </a:t>
            </a:r>
            <a:r>
              <a:rPr lang="en-US" dirty="0" err="1"/>
              <a:t>maxsus</a:t>
            </a:r>
            <a:r>
              <a:rPr lang="en-US" dirty="0"/>
              <a:t> </a:t>
            </a:r>
            <a:r>
              <a:rPr lang="en-US" dirty="0" err="1"/>
              <a:t>xizmatga</a:t>
            </a:r>
            <a:r>
              <a:rPr lang="en-US" dirty="0"/>
              <a:t> </a:t>
            </a:r>
            <a:r>
              <a:rPr lang="en-US" dirty="0" err="1"/>
              <a:t>tashkiliy</a:t>
            </a:r>
            <a:r>
              <a:rPr lang="en-US" dirty="0"/>
              <a:t> </a:t>
            </a:r>
            <a:r>
              <a:rPr lang="en-US" dirty="0" err="1"/>
              <a:t>ajratilmaganligi</a:t>
            </a:r>
            <a:r>
              <a:rPr lang="en-US" dirty="0"/>
              <a:t>;</a:t>
            </a:r>
            <a:endParaRPr lang="en-US" dirty="0"/>
          </a:p>
          <a:p>
            <a:r>
              <a:rPr lang="en-US" dirty="0" err="1"/>
              <a:t>ta'minot</a:t>
            </a:r>
            <a:r>
              <a:rPr lang="en-US" dirty="0"/>
              <a:t> </a:t>
            </a:r>
            <a:r>
              <a:rPr lang="en-US" dirty="0" err="1"/>
              <a:t>va</a:t>
            </a:r>
            <a:r>
              <a:rPr lang="en-US" dirty="0"/>
              <a:t> </a:t>
            </a:r>
            <a:r>
              <a:rPr lang="en-US" dirty="0" err="1"/>
              <a:t>sotish</a:t>
            </a:r>
            <a:r>
              <a:rPr lang="en-US" dirty="0"/>
              <a:t> </a:t>
            </a:r>
            <a:r>
              <a:rPr lang="en-US" dirty="0" err="1"/>
              <a:t>funktsiyasini</a:t>
            </a:r>
            <a:r>
              <a:rPr lang="en-US" dirty="0"/>
              <a:t> </a:t>
            </a:r>
            <a:r>
              <a:rPr lang="en-US" dirty="0" err="1"/>
              <a:t>markazlashtirilmagan</a:t>
            </a:r>
            <a:r>
              <a:rPr lang="en-US" dirty="0"/>
              <a:t> </a:t>
            </a:r>
            <a:r>
              <a:rPr lang="en-US" dirty="0" err="1"/>
              <a:t>holda</a:t>
            </a:r>
            <a:r>
              <a:rPr lang="en-US" dirty="0"/>
              <a:t> </a:t>
            </a:r>
            <a:r>
              <a:rPr lang="en-US" dirty="0" err="1"/>
              <a:t>tashkil</a:t>
            </a:r>
            <a:r>
              <a:rPr lang="en-US" dirty="0"/>
              <a:t> </a:t>
            </a:r>
            <a:r>
              <a:rPr lang="en-US" dirty="0" err="1"/>
              <a:t>etish</a:t>
            </a:r>
            <a:r>
              <a:rPr lang="en-US" dirty="0"/>
              <a:t>;</a:t>
            </a:r>
            <a:endParaRPr lang="en-US" dirty="0"/>
          </a:p>
          <a:p>
            <a:r>
              <a:rPr lang="en-US" dirty="0" err="1"/>
              <a:t>ta'minot</a:t>
            </a:r>
            <a:r>
              <a:rPr lang="en-US" dirty="0"/>
              <a:t> </a:t>
            </a:r>
            <a:r>
              <a:rPr lang="en-US" dirty="0" err="1"/>
              <a:t>va</a:t>
            </a:r>
            <a:r>
              <a:rPr lang="en-US" dirty="0"/>
              <a:t> </a:t>
            </a:r>
            <a:r>
              <a:rPr lang="en-US" dirty="0" err="1"/>
              <a:t>sotish</a:t>
            </a:r>
            <a:r>
              <a:rPr lang="en-US" dirty="0"/>
              <a:t> </a:t>
            </a:r>
            <a:r>
              <a:rPr lang="en-US" dirty="0" err="1"/>
              <a:t>xizmatlarini</a:t>
            </a:r>
            <a:r>
              <a:rPr lang="en-US" dirty="0"/>
              <a:t> </a:t>
            </a:r>
            <a:r>
              <a:rPr lang="en-US" dirty="0" err="1"/>
              <a:t>markazlashtirilgan</a:t>
            </a:r>
            <a:r>
              <a:rPr lang="en-US" dirty="0"/>
              <a:t> </a:t>
            </a:r>
            <a:r>
              <a:rPr lang="en-US" dirty="0" err="1"/>
              <a:t>tashkilot</a:t>
            </a:r>
            <a:r>
              <a:rPr lang="en-US" dirty="0"/>
              <a:t> </a:t>
            </a:r>
            <a:r>
              <a:rPr lang="en-US" dirty="0" err="1"/>
              <a:t>bilan</a:t>
            </a:r>
            <a:r>
              <a:rPr lang="en-US" dirty="0"/>
              <a:t> </a:t>
            </a:r>
            <a:r>
              <a:rPr lang="en-US" dirty="0" err="1"/>
              <a:t>ta'minlash</a:t>
            </a:r>
            <a:r>
              <a:rPr lang="en-US" dirty="0"/>
              <a:t> </a:t>
            </a:r>
            <a:r>
              <a:rPr lang="en-US" dirty="0" err="1"/>
              <a:t>va</a:t>
            </a:r>
            <a:r>
              <a:rPr lang="en-US" dirty="0"/>
              <a:t> </a:t>
            </a:r>
            <a:r>
              <a:rPr lang="en-US" dirty="0" err="1"/>
              <a:t>sotishni</a:t>
            </a:r>
            <a:r>
              <a:rPr lang="en-US" dirty="0"/>
              <a:t> </a:t>
            </a:r>
            <a:r>
              <a:rPr lang="en-US" dirty="0" err="1"/>
              <a:t>boshqarishning</a:t>
            </a:r>
            <a:r>
              <a:rPr lang="en-US" dirty="0"/>
              <a:t> </a:t>
            </a:r>
            <a:r>
              <a:rPr lang="en-US" dirty="0" err="1"/>
              <a:t>kombinatsiyalangan</a:t>
            </a:r>
            <a:r>
              <a:rPr lang="en-US" dirty="0"/>
              <a:t> </a:t>
            </a:r>
            <a:r>
              <a:rPr lang="en-US" dirty="0" err="1"/>
              <a:t>tashkil</a:t>
            </a:r>
            <a:r>
              <a:rPr lang="en-US" dirty="0"/>
              <a:t> </a:t>
            </a:r>
            <a:r>
              <a:rPr lang="en-US" dirty="0" err="1"/>
              <a:t>etilishi</a:t>
            </a:r>
            <a:r>
              <a:rPr lang="en-US" dirty="0"/>
              <a:t>.</a:t>
            </a:r>
            <a:endParaRPr lang="en-US" dirty="0"/>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70000" lnSpcReduction="20000"/>
          </a:bodyPr>
          <a:lstStyle/>
          <a:p>
            <a:r>
              <a:rPr lang="en-US" dirty="0" err="1"/>
              <a:t>Ta'minot</a:t>
            </a:r>
            <a:r>
              <a:rPr lang="en-US" dirty="0"/>
              <a:t> </a:t>
            </a:r>
            <a:r>
              <a:rPr lang="en-US" dirty="0" err="1"/>
              <a:t>va</a:t>
            </a:r>
            <a:r>
              <a:rPr lang="en-US" dirty="0"/>
              <a:t> </a:t>
            </a:r>
            <a:r>
              <a:rPr lang="en-US" dirty="0" err="1"/>
              <a:t>sotish</a:t>
            </a:r>
            <a:r>
              <a:rPr lang="en-US" dirty="0"/>
              <a:t> </a:t>
            </a:r>
            <a:r>
              <a:rPr lang="en-US" dirty="0" err="1"/>
              <a:t>zamonaviy</a:t>
            </a:r>
            <a:r>
              <a:rPr lang="en-US" dirty="0"/>
              <a:t> </a:t>
            </a:r>
            <a:r>
              <a:rPr lang="en-US" dirty="0" err="1"/>
              <a:t>qishloq</a:t>
            </a:r>
            <a:r>
              <a:rPr lang="en-US" dirty="0"/>
              <a:t> </a:t>
            </a:r>
            <a:r>
              <a:rPr lang="en-US" dirty="0" err="1"/>
              <a:t>xo'jaligi</a:t>
            </a:r>
            <a:r>
              <a:rPr lang="en-US" dirty="0"/>
              <a:t> </a:t>
            </a:r>
            <a:r>
              <a:rPr lang="en-US" dirty="0" err="1"/>
              <a:t>korxonalari</a:t>
            </a:r>
            <a:r>
              <a:rPr lang="en-US" dirty="0"/>
              <a:t> marketing </a:t>
            </a:r>
            <a:r>
              <a:rPr lang="en-US" dirty="0" err="1"/>
              <a:t>faoliyatining</a:t>
            </a:r>
            <a:r>
              <a:rPr lang="en-US" dirty="0"/>
              <a:t> </a:t>
            </a:r>
            <a:r>
              <a:rPr lang="en-US" dirty="0" err="1"/>
              <a:t>muhim</a:t>
            </a:r>
            <a:r>
              <a:rPr lang="en-US" dirty="0"/>
              <a:t> </a:t>
            </a:r>
            <a:r>
              <a:rPr lang="en-US" dirty="0" err="1"/>
              <a:t>qismidir</a:t>
            </a:r>
            <a:r>
              <a:rPr lang="en-US" dirty="0"/>
              <a:t>. </a:t>
            </a:r>
            <a:r>
              <a:rPr lang="en-US" dirty="0" err="1"/>
              <a:t>Umuman</a:t>
            </a:r>
            <a:r>
              <a:rPr lang="en-US" dirty="0"/>
              <a:t> </a:t>
            </a:r>
            <a:r>
              <a:rPr lang="en-US" dirty="0" err="1"/>
              <a:t>olganda</a:t>
            </a:r>
            <a:r>
              <a:rPr lang="en-US" dirty="0"/>
              <a:t>, </a:t>
            </a:r>
            <a:r>
              <a:rPr lang="en-US" dirty="0" err="1"/>
              <a:t>qishloq</a:t>
            </a:r>
            <a:r>
              <a:rPr lang="en-US" dirty="0"/>
              <a:t> </a:t>
            </a:r>
            <a:r>
              <a:rPr lang="en-US" dirty="0" err="1"/>
              <a:t>xo‘jaligi</a:t>
            </a:r>
            <a:r>
              <a:rPr lang="en-US" dirty="0"/>
              <a:t> </a:t>
            </a:r>
            <a:r>
              <a:rPr lang="en-US" dirty="0" err="1"/>
              <a:t>korxonalarining</a:t>
            </a:r>
            <a:r>
              <a:rPr lang="en-US" dirty="0"/>
              <a:t> marketing </a:t>
            </a:r>
            <a:r>
              <a:rPr lang="en-US" dirty="0" err="1"/>
              <a:t>faoliyati</a:t>
            </a:r>
            <a:r>
              <a:rPr lang="en-US" dirty="0"/>
              <a:t> </a:t>
            </a:r>
            <a:r>
              <a:rPr lang="en-US" dirty="0" err="1"/>
              <a:t>qishloq</a:t>
            </a:r>
            <a:r>
              <a:rPr lang="en-US" dirty="0"/>
              <a:t> </a:t>
            </a:r>
            <a:r>
              <a:rPr lang="en-US" dirty="0" err="1"/>
              <a:t>xo‘jaligi</a:t>
            </a:r>
            <a:r>
              <a:rPr lang="en-US" dirty="0"/>
              <a:t> </a:t>
            </a:r>
            <a:r>
              <a:rPr lang="en-US" dirty="0" err="1"/>
              <a:t>mahsulotlari</a:t>
            </a:r>
            <a:r>
              <a:rPr lang="en-US" dirty="0"/>
              <a:t> </a:t>
            </a:r>
            <a:r>
              <a:rPr lang="en-US" dirty="0" err="1"/>
              <a:t>hajmi</a:t>
            </a:r>
            <a:r>
              <a:rPr lang="en-US" dirty="0"/>
              <a:t> </a:t>
            </a:r>
            <a:r>
              <a:rPr lang="en-US" dirty="0" err="1"/>
              <a:t>va</a:t>
            </a:r>
            <a:r>
              <a:rPr lang="en-US" dirty="0"/>
              <a:t> </a:t>
            </a:r>
            <a:r>
              <a:rPr lang="en-US" dirty="0" err="1"/>
              <a:t>assortimentini</a:t>
            </a:r>
            <a:r>
              <a:rPr lang="en-US" dirty="0"/>
              <a:t> </a:t>
            </a:r>
            <a:r>
              <a:rPr lang="en-US" dirty="0" err="1"/>
              <a:t>rejalashtirish</a:t>
            </a:r>
            <a:r>
              <a:rPr lang="en-US" dirty="0"/>
              <a:t>, </a:t>
            </a:r>
            <a:r>
              <a:rPr lang="en-US" dirty="0" err="1"/>
              <a:t>bozor</a:t>
            </a:r>
            <a:r>
              <a:rPr lang="en-US" dirty="0"/>
              <a:t> </a:t>
            </a:r>
            <a:r>
              <a:rPr lang="en-US" dirty="0" err="1"/>
              <a:t>tahlilini</a:t>
            </a:r>
            <a:r>
              <a:rPr lang="en-US" dirty="0"/>
              <a:t> </a:t>
            </a:r>
            <a:r>
              <a:rPr lang="en-US" dirty="0" err="1"/>
              <a:t>o‘tkazish</a:t>
            </a:r>
            <a:r>
              <a:rPr lang="en-US" dirty="0"/>
              <a:t>, </a:t>
            </a:r>
            <a:r>
              <a:rPr lang="en-US" dirty="0" err="1"/>
              <a:t>tashqi</a:t>
            </a:r>
            <a:r>
              <a:rPr lang="en-US" dirty="0"/>
              <a:t> </a:t>
            </a:r>
            <a:r>
              <a:rPr lang="en-US" dirty="0" err="1"/>
              <a:t>va</a:t>
            </a:r>
            <a:r>
              <a:rPr lang="en-US" dirty="0"/>
              <a:t> </a:t>
            </a:r>
            <a:r>
              <a:rPr lang="en-US" dirty="0" err="1"/>
              <a:t>ichki</a:t>
            </a:r>
            <a:r>
              <a:rPr lang="en-US" dirty="0"/>
              <a:t> marketing </a:t>
            </a:r>
            <a:r>
              <a:rPr lang="en-US" dirty="0" err="1"/>
              <a:t>muhiti</a:t>
            </a:r>
            <a:r>
              <a:rPr lang="en-US" dirty="0"/>
              <a:t>, </a:t>
            </a:r>
            <a:r>
              <a:rPr lang="en-US" dirty="0" err="1"/>
              <a:t>shuningdek</a:t>
            </a:r>
            <a:r>
              <a:rPr lang="en-US" dirty="0"/>
              <a:t>, </a:t>
            </a:r>
            <a:r>
              <a:rPr lang="en-US" dirty="0" err="1"/>
              <a:t>tarqatish</a:t>
            </a:r>
            <a:r>
              <a:rPr lang="en-US" dirty="0"/>
              <a:t> </a:t>
            </a:r>
            <a:r>
              <a:rPr lang="en-US" dirty="0" err="1"/>
              <a:t>va</a:t>
            </a:r>
            <a:r>
              <a:rPr lang="en-US" dirty="0"/>
              <a:t> </a:t>
            </a:r>
            <a:r>
              <a:rPr lang="en-US" dirty="0" err="1"/>
              <a:t>sotishni</a:t>
            </a:r>
            <a:r>
              <a:rPr lang="en-US" dirty="0"/>
              <a:t> </a:t>
            </a:r>
            <a:r>
              <a:rPr lang="en-US" dirty="0" err="1"/>
              <a:t>tashkil</a:t>
            </a:r>
            <a:r>
              <a:rPr lang="en-US" dirty="0"/>
              <a:t> </a:t>
            </a:r>
            <a:r>
              <a:rPr lang="en-US" dirty="0" err="1"/>
              <a:t>etish</a:t>
            </a:r>
            <a:r>
              <a:rPr lang="en-US" dirty="0"/>
              <a:t> </a:t>
            </a:r>
            <a:r>
              <a:rPr lang="en-US" dirty="0" err="1"/>
              <a:t>bilan</a:t>
            </a:r>
            <a:r>
              <a:rPr lang="en-US" dirty="0"/>
              <a:t> </a:t>
            </a:r>
            <a:r>
              <a:rPr lang="en-US" dirty="0" err="1"/>
              <a:t>bog‘liq</a:t>
            </a:r>
            <a:r>
              <a:rPr lang="en-US" dirty="0"/>
              <a:t> </a:t>
            </a:r>
            <a:r>
              <a:rPr lang="en-US" dirty="0" err="1"/>
              <a:t>bo‘lishi</a:t>
            </a:r>
            <a:r>
              <a:rPr lang="en-US" dirty="0"/>
              <a:t> </a:t>
            </a:r>
            <a:r>
              <a:rPr lang="en-US" dirty="0" err="1"/>
              <a:t>lozimligini</a:t>
            </a:r>
            <a:r>
              <a:rPr lang="en-US" dirty="0"/>
              <a:t> </a:t>
            </a:r>
            <a:r>
              <a:rPr lang="en-US" dirty="0" err="1"/>
              <a:t>aytish</a:t>
            </a:r>
            <a:r>
              <a:rPr lang="en-US" dirty="0"/>
              <a:t> </a:t>
            </a:r>
            <a:r>
              <a:rPr lang="en-US" dirty="0" err="1"/>
              <a:t>adolatli</a:t>
            </a:r>
            <a:r>
              <a:rPr lang="en-US" dirty="0"/>
              <a:t>.</a:t>
            </a:r>
            <a:endParaRPr lang="ru-RU" dirty="0"/>
          </a:p>
        </p:txBody>
      </p:sp>
      <p:pic>
        <p:nvPicPr>
          <p:cNvPr id="5" name="Объект 4"/>
          <p:cNvPicPr>
            <a:picLocks noGrp="1" noChangeAspect="1"/>
          </p:cNvPicPr>
          <p:nvPr>
            <p:ph sz="quarter" idx="14"/>
          </p:nvPr>
        </p:nvPicPr>
        <p:blipFill>
          <a:blip r:embed="rId1">
            <a:extLst>
              <a:ext uri="{28A0092B-C50C-407E-A947-70E740481C1C}">
                <a14:useLocalDpi xmlns:a14="http://schemas.microsoft.com/office/drawing/2010/main" val="0"/>
              </a:ext>
            </a:extLst>
          </a:blip>
          <a:stretch>
            <a:fillRect/>
          </a:stretch>
        </p:blipFill>
        <p:spPr>
          <a:xfrm>
            <a:off x="4664075" y="2204864"/>
            <a:ext cx="3200400" cy="309634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fontScale="90000"/>
          </a:bodyPr>
          <a:lstStyle/>
          <a:p>
            <a:r>
              <a:rPr lang="en-US" sz="3600" b="1" dirty="0" err="1"/>
              <a:t>Qishloq</a:t>
            </a:r>
            <a:r>
              <a:rPr lang="en-US" sz="3600" b="1" dirty="0"/>
              <a:t> </a:t>
            </a:r>
            <a:r>
              <a:rPr lang="en-US" sz="3600" b="1" dirty="0" err="1"/>
              <a:t>xo'jaligida</a:t>
            </a:r>
            <a:r>
              <a:rPr lang="en-US" sz="3600" b="1" dirty="0"/>
              <a:t> marketing </a:t>
            </a:r>
            <a:r>
              <a:rPr lang="en-US" sz="3600" b="1" dirty="0" err="1"/>
              <a:t>faoliyatini</a:t>
            </a:r>
            <a:r>
              <a:rPr lang="en-US" sz="3600" b="1" dirty="0"/>
              <a:t> </a:t>
            </a:r>
            <a:r>
              <a:rPr lang="en-US" sz="3600" b="1" dirty="0" err="1"/>
              <a:t>boshqarish</a:t>
            </a:r>
            <a:br>
              <a:rPr lang="en-US" b="1" dirty="0"/>
            </a:br>
            <a:endParaRPr lang="ru-RU" dirty="0"/>
          </a:p>
        </p:txBody>
      </p:sp>
      <p:graphicFrame>
        <p:nvGraphicFramePr>
          <p:cNvPr id="7" name="Объект 6"/>
          <p:cNvGraphicFramePr>
            <a:graphicFrameLocks noGrp="1"/>
          </p:cNvGraphicFramePr>
          <p:nvPr>
            <p:ph idx="1"/>
          </p:nvPr>
        </p:nvGraphicFramePr>
        <p:xfrm>
          <a:off x="1463675" y="2119313"/>
          <a:ext cx="6196013" cy="36036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nvPr>
        </p:nvGraphicFramePr>
        <p:xfrm>
          <a:off x="1463675" y="2119313"/>
          <a:ext cx="6196013" cy="36036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nvPr>
        </p:nvGraphicFramePr>
        <p:xfrm>
          <a:off x="1463675" y="2119313"/>
          <a:ext cx="6196013" cy="36036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Кнопка">
  <a:themeElements>
    <a:clrScheme name="Кнопка">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Кнопка">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нопка">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fillRect/>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Pushpin</Template>
  <TotalTime>0</TotalTime>
  <Words>3747</Words>
  <Application>WPS Presentation</Application>
  <PresentationFormat>Экран (4:3)</PresentationFormat>
  <Paragraphs>36</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Rage Italic</vt:lpstr>
      <vt:lpstr>Segoe Print</vt:lpstr>
      <vt:lpstr>Brush Script MT</vt:lpstr>
      <vt:lpstr>Franklin Gothic Book</vt:lpstr>
      <vt:lpstr>Constantia</vt:lpstr>
      <vt:lpstr>Microsoft YaHei</vt:lpstr>
      <vt:lpstr>Arial Unicode MS</vt:lpstr>
      <vt:lpstr>Calibri</vt:lpstr>
      <vt:lpstr>Кнопка</vt:lpstr>
      <vt:lpstr>Qishloq xo‘jaligi marketingi</vt:lpstr>
      <vt:lpstr>PowerPoint 演示文稿</vt:lpstr>
      <vt:lpstr>Qishloq xo'jaligida marketing faoliyatini tashkil etishning mohiyati va asoslari </vt:lpstr>
      <vt:lpstr>PowerPoint 演示文稿</vt:lpstr>
      <vt:lpstr>PowerPoint 演示文稿</vt:lpstr>
      <vt:lpstr>PowerPoint 演示文稿</vt:lpstr>
      <vt:lpstr>Qishloq xo'jaligida marketing faoliyatini boshqarish </vt:lpstr>
      <vt:lpstr>PowerPoint 演示文稿</vt:lpstr>
      <vt:lpstr>PowerPoint 演示文稿</vt:lpstr>
      <vt:lpstr>PowerPoint 演示文稿</vt:lpstr>
      <vt:lpstr>PowerPoint 演示文稿</vt:lpstr>
      <vt:lpstr>Agrosanoat komplekslarini xoldingda marketing xizmatlarini tashkil etish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Qishloq xo‘jaligi marketingi</dc:title>
  <dc:creator>SupermiX</dc:creator>
  <cp:lastModifiedBy>tmame</cp:lastModifiedBy>
  <cp:revision>4</cp:revision>
  <dcterms:created xsi:type="dcterms:W3CDTF">2024-01-13T11:02:00Z</dcterms:created>
  <dcterms:modified xsi:type="dcterms:W3CDTF">2024-02-11T09:55:46Z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2E8B82F885BC4FBB9B4784D856A044A4_13</vt:lpwstr>
  </property>
  <property fmtid="{D5CDD505-2E9C-101B-9397-08002B2CF9AE}" pid="3" name="KSOProductBuildVer">
    <vt:lpwstr>1049-12.2.0.13431</vt:lpwstr>
  </property>
</Properties>
</file>