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5" r:id="rId4"/>
    <p:sldId id="259" r:id="rId5"/>
    <p:sldId id="258" r:id="rId6"/>
    <p:sldId id="260" r:id="rId7"/>
    <p:sldId id="261" r:id="rId8"/>
    <p:sldId id="262" r:id="rId9"/>
    <p:sldId id="263" r:id="rId10"/>
    <p:sldId id="264" r:id="rId11"/>
  </p:sldIdLst>
  <p:sldSz cx="12192000" cy="6858000"/>
  <p:notesSz cx="7105650" cy="102362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E990A79-3783-4622-9391-220FD4C86117}">
          <p14:sldIdLst>
            <p14:sldId id="257"/>
            <p14:sldId id="265"/>
            <p14:sldId id="259"/>
          </p14:sldIdLst>
        </p14:section>
        <p14:section name="Раздел без заголовка" id="{69732F01-2366-4417-AB55-17478B780934}">
          <p14:sldIdLst>
            <p14:sldId id="258"/>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Date Placeholder 2"/>
          <p:cNvSpPr>
            <a:spLocks noGrp="1"/>
          </p:cNvSpPr>
          <p:nvPr>
            <p:ph type="dt" sz="half" idx="10"/>
          </p:nvPr>
        </p:nvSpPr>
        <p:spPr/>
        <p:txBody>
          <a:bodyPr/>
          <a:lstStyle/>
          <a:p>
            <a:fld id="{9609FEF1-C83A-4FB8-BB97-1B21265B7762}" type="datetimeFigureOut">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endParaRPr lang="ru-RU"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endParaRPr lang="ru-RU"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9609FEF1-C83A-4FB8-BB97-1B21265B7762}" type="datetimeFigureOut">
              <a:rPr lang="ru-RU" smtClean="0"/>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609FEF1-C83A-4FB8-BB97-1B21265B7762}"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609FEF1-C83A-4FB8-BB97-1B21265B7762}" type="datetimeFigureOut">
              <a:rPr lang="ru-RU" smtClean="0"/>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609FEF1-C83A-4FB8-BB97-1B21265B7762}" type="datetimeFigureOut">
              <a:rPr lang="ru-RU" smtClean="0"/>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9FEF1-C83A-4FB8-BB97-1B21265B7762}" type="datetimeFigureOut">
              <a:rPr lang="ru-RU" smtClean="0"/>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9609FEF1-C83A-4FB8-BB97-1B21265B7762}"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9609FEF1-C83A-4FB8-BB97-1B21265B7762}" type="datetimeFigureOut">
              <a:rPr lang="ru-RU" smtClean="0"/>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7CB2A9-E18B-47A6-814D-1D4A88F76246}"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09FEF1-C83A-4FB8-BB97-1B21265B7762}" type="datetimeFigureOut">
              <a:rPr lang="ru-RU" smtClean="0"/>
            </a:fld>
            <a:endParaRPr lang="ru-RU"/>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ru-RU"/>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E7CB2A9-E18B-47A6-814D-1D4A88F76246}" type="slidenum">
              <a:rPr lang="ru-RU" smtClean="0"/>
            </a:fld>
            <a:endParaRPr lang="ru-RU"/>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84212" y="685801"/>
            <a:ext cx="1741996" cy="1655064"/>
          </a:xfrm>
        </p:spPr>
        <p:txBody>
          <a:bodyPr/>
          <a:lstStyle/>
          <a:p>
            <a:endParaRPr lang="ru-RU" dirty="0"/>
          </a:p>
        </p:txBody>
      </p:sp>
      <p:sp>
        <p:nvSpPr>
          <p:cNvPr id="4" name="Прямоугольник 3"/>
          <p:cNvSpPr/>
          <p:nvPr/>
        </p:nvSpPr>
        <p:spPr>
          <a:xfrm>
            <a:off x="0" y="0"/>
            <a:ext cx="2523744" cy="299923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t>S</a:t>
            </a:r>
            <a:endParaRPr lang="ru-RU" sz="15000" dirty="0"/>
          </a:p>
        </p:txBody>
      </p:sp>
      <p:sp>
        <p:nvSpPr>
          <p:cNvPr id="5" name="Прямоугольник 4"/>
          <p:cNvSpPr/>
          <p:nvPr/>
        </p:nvSpPr>
        <p:spPr>
          <a:xfrm>
            <a:off x="2535936" y="0"/>
            <a:ext cx="2304288" cy="302361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t>M</a:t>
            </a:r>
            <a:endParaRPr lang="ru-RU" sz="15000" dirty="0"/>
          </a:p>
        </p:txBody>
      </p:sp>
      <p:sp>
        <p:nvSpPr>
          <p:cNvPr id="6" name="Прямоугольник 5"/>
          <p:cNvSpPr/>
          <p:nvPr/>
        </p:nvSpPr>
        <p:spPr>
          <a:xfrm>
            <a:off x="4828032" y="0"/>
            <a:ext cx="2304288" cy="29992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t>A</a:t>
            </a:r>
            <a:endParaRPr lang="ru-RU" sz="15000" dirty="0"/>
          </a:p>
        </p:txBody>
      </p:sp>
      <p:sp>
        <p:nvSpPr>
          <p:cNvPr id="7" name="Прямоугольник 6"/>
          <p:cNvSpPr/>
          <p:nvPr/>
        </p:nvSpPr>
        <p:spPr>
          <a:xfrm>
            <a:off x="7120128" y="0"/>
            <a:ext cx="2414016" cy="29992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t>R</a:t>
            </a:r>
            <a:endParaRPr lang="ru-RU" sz="15000" dirty="0"/>
          </a:p>
        </p:txBody>
      </p:sp>
      <p:sp>
        <p:nvSpPr>
          <p:cNvPr id="8" name="Прямоугольник 7"/>
          <p:cNvSpPr/>
          <p:nvPr/>
        </p:nvSpPr>
        <p:spPr>
          <a:xfrm>
            <a:off x="9534144" y="0"/>
            <a:ext cx="2657856" cy="299923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0" dirty="0" smtClean="0"/>
              <a:t>T</a:t>
            </a:r>
            <a:endParaRPr lang="ru-RU" sz="15000" dirty="0"/>
          </a:p>
        </p:txBody>
      </p:sp>
      <p:pic>
        <p:nvPicPr>
          <p:cNvPr id="9" name="Рисунок 8"/>
          <p:cNvPicPr>
            <a:picLocks noChangeAspect="1"/>
          </p:cNvPicPr>
          <p:nvPr/>
        </p:nvPicPr>
        <p:blipFill>
          <a:blip r:embed="rId1"/>
          <a:stretch>
            <a:fillRect/>
          </a:stretch>
        </p:blipFill>
        <p:spPr>
          <a:xfrm>
            <a:off x="0" y="3023616"/>
            <a:ext cx="12192000" cy="38343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0" y="-418605"/>
            <a:ext cx="11293434" cy="4194958"/>
          </a:xfrm>
        </p:spPr>
        <p:txBody>
          <a:bodyPr/>
          <a:lstStyle/>
          <a:p>
            <a:r>
              <a:rPr lang="en-US" sz="2400" b="1" dirty="0">
                <a:solidFill>
                  <a:schemeClr val="bg1"/>
                </a:solidFill>
              </a:rPr>
              <a:t>SMART – </a:t>
            </a:r>
            <a:r>
              <a:rPr lang="en-US" sz="2400" b="1" dirty="0" err="1">
                <a:solidFill>
                  <a:schemeClr val="bg1"/>
                </a:solidFill>
              </a:rPr>
              <a:t>bu</a:t>
            </a:r>
            <a:r>
              <a:rPr lang="en-US" sz="2400" b="1" dirty="0">
                <a:solidFill>
                  <a:schemeClr val="bg1"/>
                </a:solidFill>
              </a:rPr>
              <a:t> </a:t>
            </a:r>
            <a:r>
              <a:rPr lang="en-US" sz="2400" b="1" dirty="0" err="1">
                <a:solidFill>
                  <a:schemeClr val="bg1"/>
                </a:solidFill>
              </a:rPr>
              <a:t>inglizcha</a:t>
            </a:r>
            <a:r>
              <a:rPr lang="en-US" sz="2400" b="1" dirty="0">
                <a:solidFill>
                  <a:schemeClr val="bg1"/>
                </a:solidFill>
              </a:rPr>
              <a:t> </a:t>
            </a:r>
            <a:r>
              <a:rPr lang="en-US" sz="2400" b="1" dirty="0" err="1">
                <a:solidFill>
                  <a:schemeClr val="bg1"/>
                </a:solidFill>
              </a:rPr>
              <a:t>akronim</a:t>
            </a:r>
            <a:r>
              <a:rPr lang="en-US" sz="2400" b="1" dirty="0">
                <a:solidFill>
                  <a:schemeClr val="bg1"/>
                </a:solidFill>
              </a:rPr>
              <a:t> </a:t>
            </a:r>
            <a:r>
              <a:rPr lang="en-US" sz="2400" b="1" dirty="0" err="1">
                <a:solidFill>
                  <a:schemeClr val="bg1"/>
                </a:solidFill>
              </a:rPr>
              <a:t>bo’lib</a:t>
            </a:r>
            <a:r>
              <a:rPr lang="en-US" sz="2400" b="1" dirty="0">
                <a:solidFill>
                  <a:schemeClr val="bg1"/>
                </a:solidFill>
              </a:rPr>
              <a:t>, u </a:t>
            </a:r>
            <a:r>
              <a:rPr lang="en-US" sz="2400" b="1" dirty="0" err="1">
                <a:solidFill>
                  <a:schemeClr val="bg1"/>
                </a:solidFill>
              </a:rPr>
              <a:t>maqsadni</a:t>
            </a:r>
            <a:r>
              <a:rPr lang="en-US" sz="2400" b="1" dirty="0">
                <a:solidFill>
                  <a:schemeClr val="bg1"/>
                </a:solidFill>
              </a:rPr>
              <a:t> </a:t>
            </a:r>
            <a:r>
              <a:rPr lang="en-US" sz="2400" b="1" dirty="0" err="1">
                <a:solidFill>
                  <a:schemeClr val="bg1"/>
                </a:solidFill>
              </a:rPr>
              <a:t>to’g’ri</a:t>
            </a:r>
            <a:r>
              <a:rPr lang="en-US" sz="2400" b="1" dirty="0">
                <a:solidFill>
                  <a:schemeClr val="bg1"/>
                </a:solidFill>
              </a:rPr>
              <a:t> </a:t>
            </a:r>
            <a:r>
              <a:rPr lang="en-US" sz="2400" b="1" dirty="0" err="1">
                <a:solidFill>
                  <a:schemeClr val="bg1"/>
                </a:solidFill>
              </a:rPr>
              <a:t>tushunib</a:t>
            </a:r>
            <a:r>
              <a:rPr lang="en-US" sz="2400" b="1" dirty="0">
                <a:solidFill>
                  <a:schemeClr val="bg1"/>
                </a:solidFill>
              </a:rPr>
              <a:t> </a:t>
            </a:r>
            <a:r>
              <a:rPr lang="en-US" sz="2400" b="1" dirty="0" err="1">
                <a:solidFill>
                  <a:schemeClr val="bg1"/>
                </a:solidFill>
              </a:rPr>
              <a:t>yetish</a:t>
            </a:r>
            <a:r>
              <a:rPr lang="en-US" sz="2400" b="1" dirty="0">
                <a:solidFill>
                  <a:schemeClr val="bg1"/>
                </a:solidFill>
              </a:rPr>
              <a:t> </a:t>
            </a:r>
            <a:r>
              <a:rPr lang="en-US" sz="2400" b="1" dirty="0" err="1">
                <a:solidFill>
                  <a:schemeClr val="bg1"/>
                </a:solidFill>
              </a:rPr>
              <a:t>va</a:t>
            </a:r>
            <a:r>
              <a:rPr lang="en-US" sz="2400" b="1" dirty="0">
                <a:solidFill>
                  <a:schemeClr val="bg1"/>
                </a:solidFill>
              </a:rPr>
              <a:t> </a:t>
            </a:r>
            <a:r>
              <a:rPr lang="en-US" sz="2400" b="1" dirty="0" err="1">
                <a:solidFill>
                  <a:schemeClr val="bg1"/>
                </a:solidFill>
              </a:rPr>
              <a:t>erishishga</a:t>
            </a:r>
            <a:r>
              <a:rPr lang="en-US" sz="2400" b="1" dirty="0">
                <a:solidFill>
                  <a:schemeClr val="bg1"/>
                </a:solidFill>
              </a:rPr>
              <a:t> </a:t>
            </a:r>
            <a:r>
              <a:rPr lang="en-US" sz="2400" b="1" dirty="0" err="1">
                <a:solidFill>
                  <a:schemeClr val="bg1"/>
                </a:solidFill>
              </a:rPr>
              <a:t>yordam</a:t>
            </a:r>
            <a:r>
              <a:rPr lang="en-US" sz="2400" b="1" dirty="0">
                <a:solidFill>
                  <a:schemeClr val="bg1"/>
                </a:solidFill>
              </a:rPr>
              <a:t> </a:t>
            </a:r>
            <a:r>
              <a:rPr lang="en-US" sz="2400" b="1" dirty="0" err="1">
                <a:solidFill>
                  <a:schemeClr val="bg1"/>
                </a:solidFill>
              </a:rPr>
              <a:t>beruvchi</a:t>
            </a:r>
            <a:r>
              <a:rPr lang="en-US" sz="2400" b="1" dirty="0">
                <a:solidFill>
                  <a:schemeClr val="bg1"/>
                </a:solidFill>
              </a:rPr>
              <a:t>, </a:t>
            </a:r>
            <a:r>
              <a:rPr lang="en-US" sz="2400" b="1" dirty="0" err="1">
                <a:solidFill>
                  <a:schemeClr val="bg1"/>
                </a:solidFill>
              </a:rPr>
              <a:t>o’ta</a:t>
            </a:r>
            <a:r>
              <a:rPr lang="en-US" sz="2400" b="1" dirty="0">
                <a:solidFill>
                  <a:schemeClr val="bg1"/>
                </a:solidFill>
              </a:rPr>
              <a:t> </a:t>
            </a:r>
            <a:r>
              <a:rPr lang="en-US" sz="2400" b="1" dirty="0" err="1">
                <a:solidFill>
                  <a:schemeClr val="bg1"/>
                </a:solidFill>
              </a:rPr>
              <a:t>samarali</a:t>
            </a:r>
            <a:r>
              <a:rPr lang="en-US" sz="2400" b="1" dirty="0">
                <a:solidFill>
                  <a:schemeClr val="bg1"/>
                </a:solidFill>
              </a:rPr>
              <a:t> </a:t>
            </a:r>
            <a:r>
              <a:rPr lang="en-US" sz="2400" b="1" dirty="0" err="1">
                <a:solidFill>
                  <a:schemeClr val="bg1"/>
                </a:solidFill>
              </a:rPr>
              <a:t>metod</a:t>
            </a:r>
            <a:r>
              <a:rPr lang="en-US" sz="2400" b="1" dirty="0">
                <a:solidFill>
                  <a:schemeClr val="bg1"/>
                </a:solidFill>
              </a:rPr>
              <a:t> </a:t>
            </a:r>
            <a:r>
              <a:rPr lang="en-US" sz="2400" b="1" dirty="0" err="1">
                <a:solidFill>
                  <a:schemeClr val="bg1"/>
                </a:solidFill>
              </a:rPr>
              <a:t>hisoblanadi</a:t>
            </a:r>
            <a:r>
              <a:rPr lang="en-US" sz="2400" b="1" dirty="0">
                <a:solidFill>
                  <a:schemeClr val="bg1"/>
                </a:solidFill>
              </a:rPr>
              <a:t>. </a:t>
            </a:r>
            <a:r>
              <a:rPr lang="en-US" sz="2400" b="1" dirty="0" err="1">
                <a:solidFill>
                  <a:schemeClr val="bg1"/>
                </a:solidFill>
              </a:rPr>
              <a:t>Maqsadingiz</a:t>
            </a:r>
            <a:r>
              <a:rPr lang="en-US" sz="2400" b="1" dirty="0">
                <a:solidFill>
                  <a:schemeClr val="bg1"/>
                </a:solidFill>
              </a:rPr>
              <a:t> SMART </a:t>
            </a:r>
            <a:r>
              <a:rPr lang="en-US" sz="2400" b="1" dirty="0" err="1">
                <a:solidFill>
                  <a:schemeClr val="bg1"/>
                </a:solidFill>
              </a:rPr>
              <a:t>bo’lishi</a:t>
            </a:r>
            <a:r>
              <a:rPr lang="en-US" sz="2400" b="1" dirty="0">
                <a:solidFill>
                  <a:schemeClr val="bg1"/>
                </a:solidFill>
              </a:rPr>
              <a:t> </a:t>
            </a:r>
            <a:r>
              <a:rPr lang="en-US" sz="2400" b="1" dirty="0" err="1">
                <a:solidFill>
                  <a:schemeClr val="bg1"/>
                </a:solidFill>
              </a:rPr>
              <a:t>uchun</a:t>
            </a:r>
            <a:r>
              <a:rPr lang="en-US" sz="2400" b="1" dirty="0">
                <a:solidFill>
                  <a:schemeClr val="bg1"/>
                </a:solidFill>
              </a:rPr>
              <a:t>, </a:t>
            </a:r>
            <a:r>
              <a:rPr lang="en-US" sz="2400" b="1" dirty="0" err="1">
                <a:solidFill>
                  <a:schemeClr val="bg1"/>
                </a:solidFill>
              </a:rPr>
              <a:t>siz</a:t>
            </a:r>
            <a:r>
              <a:rPr lang="en-US" sz="2400" b="1" dirty="0">
                <a:solidFill>
                  <a:schemeClr val="bg1"/>
                </a:solidFill>
              </a:rPr>
              <a:t> </a:t>
            </a:r>
            <a:r>
              <a:rPr lang="en-US" sz="2400" b="1" dirty="0" err="1">
                <a:solidFill>
                  <a:schemeClr val="bg1"/>
                </a:solidFill>
              </a:rPr>
              <a:t>quyidagi</a:t>
            </a:r>
            <a:r>
              <a:rPr lang="en-US" sz="2400" b="1" dirty="0">
                <a:solidFill>
                  <a:schemeClr val="bg1"/>
                </a:solidFill>
              </a:rPr>
              <a:t> </a:t>
            </a:r>
            <a:r>
              <a:rPr lang="en-US" sz="2400" b="1" dirty="0" err="1">
                <a:solidFill>
                  <a:schemeClr val="bg1"/>
                </a:solidFill>
              </a:rPr>
              <a:t>me’zonlarni</a:t>
            </a:r>
            <a:r>
              <a:rPr lang="en-US" sz="2400" b="1" dirty="0">
                <a:solidFill>
                  <a:schemeClr val="bg1"/>
                </a:solidFill>
              </a:rPr>
              <a:t> </a:t>
            </a:r>
            <a:r>
              <a:rPr lang="en-US" sz="2400" b="1" dirty="0" err="1">
                <a:solidFill>
                  <a:schemeClr val="bg1"/>
                </a:solidFill>
              </a:rPr>
              <a:t>shakllantirib</a:t>
            </a:r>
            <a:r>
              <a:rPr lang="en-US" sz="2400" b="1" dirty="0">
                <a:solidFill>
                  <a:schemeClr val="bg1"/>
                </a:solidFill>
              </a:rPr>
              <a:t>, </a:t>
            </a:r>
            <a:r>
              <a:rPr lang="en-US" sz="2400" b="1" dirty="0" err="1">
                <a:solidFill>
                  <a:schemeClr val="bg1"/>
                </a:solidFill>
              </a:rPr>
              <a:t>aniqlashtirib</a:t>
            </a:r>
            <a:r>
              <a:rPr lang="en-US" sz="2400" b="1" dirty="0">
                <a:solidFill>
                  <a:schemeClr val="bg1"/>
                </a:solidFill>
              </a:rPr>
              <a:t> </a:t>
            </a:r>
            <a:r>
              <a:rPr lang="en-US" sz="2400" b="1" dirty="0" err="1">
                <a:solidFill>
                  <a:schemeClr val="bg1"/>
                </a:solidFill>
              </a:rPr>
              <a:t>olishingiz</a:t>
            </a:r>
            <a:r>
              <a:rPr lang="en-US" sz="2400" b="1" dirty="0">
                <a:solidFill>
                  <a:schemeClr val="bg1"/>
                </a:solidFill>
              </a:rPr>
              <a:t> </a:t>
            </a:r>
            <a:r>
              <a:rPr lang="en-US" sz="2400" b="1" dirty="0" err="1">
                <a:solidFill>
                  <a:schemeClr val="bg1"/>
                </a:solidFill>
              </a:rPr>
              <a:t>kerak</a:t>
            </a:r>
            <a:r>
              <a:rPr lang="en-US" sz="2400" b="1" dirty="0">
                <a:solidFill>
                  <a:schemeClr val="bg1"/>
                </a:solidFill>
              </a:rPr>
              <a:t>:</a:t>
            </a:r>
            <a:endParaRPr lang="en-US" sz="2400" b="1" dirty="0">
              <a:solidFill>
                <a:schemeClr val="bg1"/>
              </a:solidFill>
            </a:endParaRPr>
          </a:p>
          <a:p>
            <a:endParaRPr lang="ru-RU" dirty="0"/>
          </a:p>
        </p:txBody>
      </p:sp>
      <p:sp>
        <p:nvSpPr>
          <p:cNvPr id="4" name="Прямоугольник 3"/>
          <p:cNvSpPr/>
          <p:nvPr/>
        </p:nvSpPr>
        <p:spPr>
          <a:xfrm>
            <a:off x="109729" y="2456007"/>
            <a:ext cx="6473952" cy="2800767"/>
          </a:xfrm>
          <a:prstGeom prst="rect">
            <a:avLst/>
          </a:prstGeom>
        </p:spPr>
        <p:txBody>
          <a:bodyPr wrap="square">
            <a:spAutoFit/>
          </a:bodyPr>
          <a:lstStyle/>
          <a:p>
            <a:pPr fontAlgn="base"/>
            <a:r>
              <a:rPr lang="en-US" sz="2800" b="1" i="0" dirty="0" smtClean="0">
                <a:solidFill>
                  <a:srgbClr val="000000"/>
                </a:solidFill>
                <a:effectLst/>
                <a:latin typeface="inherit"/>
              </a:rPr>
              <a:t>S – (Specific)</a:t>
            </a:r>
            <a:r>
              <a:rPr lang="en-US" sz="2800" b="0" i="0" dirty="0" smtClean="0">
                <a:solidFill>
                  <a:srgbClr val="000000"/>
                </a:solidFill>
                <a:effectLst/>
                <a:latin typeface="Open Sans"/>
              </a:rPr>
              <a:t> </a:t>
            </a:r>
            <a:r>
              <a:rPr lang="en-US" sz="2800" b="0" i="0" dirty="0" err="1" smtClean="0">
                <a:solidFill>
                  <a:srgbClr val="000000"/>
                </a:solidFill>
                <a:effectLst/>
                <a:latin typeface="Open Sans"/>
              </a:rPr>
              <a:t>aniq</a:t>
            </a:r>
            <a:r>
              <a:rPr lang="en-US" sz="2800" b="0" i="0" dirty="0" smtClean="0">
                <a:solidFill>
                  <a:srgbClr val="000000"/>
                </a:solidFill>
                <a:effectLst/>
                <a:latin typeface="Open Sans"/>
              </a:rPr>
              <a:t>;</a:t>
            </a:r>
            <a:endParaRPr lang="en-US" sz="2800" b="0" i="0" dirty="0" smtClean="0">
              <a:solidFill>
                <a:srgbClr val="000000"/>
              </a:solidFill>
              <a:effectLst/>
              <a:latin typeface="Open Sans"/>
            </a:endParaRPr>
          </a:p>
          <a:p>
            <a:pPr fontAlgn="base"/>
            <a:r>
              <a:rPr lang="en-US" sz="2800" b="1" i="0" dirty="0" smtClean="0">
                <a:solidFill>
                  <a:srgbClr val="000000"/>
                </a:solidFill>
                <a:effectLst/>
                <a:latin typeface="inherit"/>
              </a:rPr>
              <a:t>M – (Measurable) </a:t>
            </a:r>
            <a:r>
              <a:rPr lang="en-US" sz="2800" b="0" i="0" dirty="0" err="1" smtClean="0">
                <a:solidFill>
                  <a:srgbClr val="000000"/>
                </a:solidFill>
                <a:effectLst/>
                <a:latin typeface="Open Sans"/>
              </a:rPr>
              <a:t>o’lchab</a:t>
            </a:r>
            <a:r>
              <a:rPr lang="en-US" sz="2800" b="0" i="0" dirty="0" smtClean="0">
                <a:solidFill>
                  <a:srgbClr val="000000"/>
                </a:solidFill>
                <a:effectLst/>
                <a:latin typeface="Open Sans"/>
              </a:rPr>
              <a:t> </a:t>
            </a:r>
            <a:r>
              <a:rPr lang="en-US" sz="2800" b="0" i="0" dirty="0" err="1" smtClean="0">
                <a:solidFill>
                  <a:srgbClr val="000000"/>
                </a:solidFill>
                <a:effectLst/>
                <a:latin typeface="Open Sans"/>
              </a:rPr>
              <a:t>bo’ladigan</a:t>
            </a:r>
            <a:r>
              <a:rPr lang="en-US" sz="2800" b="0" i="0" dirty="0" smtClean="0">
                <a:solidFill>
                  <a:srgbClr val="000000"/>
                </a:solidFill>
                <a:effectLst/>
                <a:latin typeface="Open Sans"/>
              </a:rPr>
              <a:t>;</a:t>
            </a:r>
            <a:endParaRPr lang="en-US" sz="2800" b="0" i="0" dirty="0" smtClean="0">
              <a:solidFill>
                <a:srgbClr val="000000"/>
              </a:solidFill>
              <a:effectLst/>
              <a:latin typeface="Open Sans"/>
            </a:endParaRPr>
          </a:p>
          <a:p>
            <a:pPr fontAlgn="base"/>
            <a:r>
              <a:rPr lang="en-US" sz="2800" b="1" i="0" dirty="0" smtClean="0">
                <a:solidFill>
                  <a:srgbClr val="000000"/>
                </a:solidFill>
                <a:effectLst/>
                <a:latin typeface="inherit"/>
              </a:rPr>
              <a:t>A – (Attainable) </a:t>
            </a:r>
            <a:r>
              <a:rPr lang="en-US" sz="2800" b="0" i="0" dirty="0" err="1" smtClean="0">
                <a:solidFill>
                  <a:srgbClr val="000000"/>
                </a:solidFill>
                <a:effectLst/>
                <a:latin typeface="Open Sans"/>
              </a:rPr>
              <a:t>erishib</a:t>
            </a:r>
            <a:r>
              <a:rPr lang="en-US" sz="2800" b="0" i="0" dirty="0" smtClean="0">
                <a:solidFill>
                  <a:srgbClr val="000000"/>
                </a:solidFill>
                <a:effectLst/>
                <a:latin typeface="Open Sans"/>
              </a:rPr>
              <a:t> </a:t>
            </a:r>
            <a:r>
              <a:rPr lang="en-US" sz="2800" b="0" i="0" dirty="0" err="1" smtClean="0">
                <a:solidFill>
                  <a:srgbClr val="000000"/>
                </a:solidFill>
                <a:effectLst/>
                <a:latin typeface="Open Sans"/>
              </a:rPr>
              <a:t>bo’ladigan</a:t>
            </a:r>
            <a:r>
              <a:rPr lang="en-US" sz="2800" b="0" i="0" dirty="0" smtClean="0">
                <a:solidFill>
                  <a:srgbClr val="000000"/>
                </a:solidFill>
                <a:effectLst/>
                <a:latin typeface="Open Sans"/>
              </a:rPr>
              <a:t>;</a:t>
            </a:r>
            <a:endParaRPr lang="en-US" sz="2800" b="0" i="0" dirty="0" smtClean="0">
              <a:solidFill>
                <a:srgbClr val="000000"/>
              </a:solidFill>
              <a:effectLst/>
              <a:latin typeface="Open Sans"/>
            </a:endParaRPr>
          </a:p>
          <a:p>
            <a:pPr fontAlgn="base"/>
            <a:r>
              <a:rPr lang="en-US" sz="2800" b="1" i="0" dirty="0" smtClean="0">
                <a:solidFill>
                  <a:srgbClr val="000000"/>
                </a:solidFill>
                <a:effectLst/>
                <a:latin typeface="inherit"/>
              </a:rPr>
              <a:t>R – (Relevant) </a:t>
            </a:r>
            <a:r>
              <a:rPr lang="en-US" sz="2800" b="0" i="0" dirty="0" err="1" smtClean="0">
                <a:solidFill>
                  <a:srgbClr val="000000"/>
                </a:solidFill>
                <a:effectLst/>
                <a:latin typeface="Open Sans"/>
              </a:rPr>
              <a:t>mos,bog’liq</a:t>
            </a:r>
            <a:r>
              <a:rPr lang="en-US" sz="2800" b="0" i="0" dirty="0" smtClean="0">
                <a:solidFill>
                  <a:srgbClr val="000000"/>
                </a:solidFill>
                <a:effectLst/>
                <a:latin typeface="Open Sans"/>
              </a:rPr>
              <a:t> </a:t>
            </a:r>
            <a:r>
              <a:rPr lang="en-US" sz="2800" b="0" i="0" dirty="0" err="1" smtClean="0">
                <a:solidFill>
                  <a:srgbClr val="000000"/>
                </a:solidFill>
                <a:effectLst/>
                <a:latin typeface="Open Sans"/>
              </a:rPr>
              <a:t>bo’lgan</a:t>
            </a:r>
            <a:r>
              <a:rPr lang="en-US" sz="2800" b="0" i="0" dirty="0" smtClean="0">
                <a:solidFill>
                  <a:srgbClr val="000000"/>
                </a:solidFill>
                <a:effectLst/>
                <a:latin typeface="Open Sans"/>
              </a:rPr>
              <a:t>;</a:t>
            </a:r>
            <a:endParaRPr lang="en-US" sz="2800" b="0" i="0" dirty="0" smtClean="0">
              <a:solidFill>
                <a:srgbClr val="000000"/>
              </a:solidFill>
              <a:effectLst/>
              <a:latin typeface="Open Sans"/>
            </a:endParaRPr>
          </a:p>
          <a:p>
            <a:pPr fontAlgn="base"/>
            <a:r>
              <a:rPr lang="en-US" sz="2800" b="1" i="0" dirty="0" smtClean="0">
                <a:solidFill>
                  <a:srgbClr val="000000"/>
                </a:solidFill>
                <a:effectLst/>
                <a:latin typeface="inherit"/>
              </a:rPr>
              <a:t>T – (Timely) </a:t>
            </a:r>
            <a:r>
              <a:rPr lang="en-US" sz="2800" b="0" i="0" dirty="0" err="1" smtClean="0">
                <a:solidFill>
                  <a:srgbClr val="000000"/>
                </a:solidFill>
                <a:effectLst/>
                <a:latin typeface="Open Sans"/>
              </a:rPr>
              <a:t>muddatli</a:t>
            </a:r>
            <a:r>
              <a:rPr lang="en-US" sz="2800" b="0" i="0" dirty="0" smtClean="0">
                <a:solidFill>
                  <a:srgbClr val="000000"/>
                </a:solidFill>
                <a:effectLst/>
                <a:latin typeface="Open Sans"/>
              </a:rPr>
              <a:t>;</a:t>
            </a:r>
            <a:endParaRPr lang="en-US" sz="2800" b="0" i="0" dirty="0" smtClean="0">
              <a:solidFill>
                <a:srgbClr val="000000"/>
              </a:solidFill>
              <a:effectLst/>
              <a:latin typeface="Open Sans"/>
            </a:endParaRPr>
          </a:p>
          <a:p>
            <a:br>
              <a:rPr lang="en-US" dirty="0" smtClean="0"/>
            </a:br>
            <a:endParaRPr lang="ru-RU" dirty="0"/>
          </a:p>
        </p:txBody>
      </p:sp>
      <p:pic>
        <p:nvPicPr>
          <p:cNvPr id="5" name="Рисунок 4"/>
          <p:cNvPicPr>
            <a:picLocks noChangeAspect="1"/>
          </p:cNvPicPr>
          <p:nvPr/>
        </p:nvPicPr>
        <p:blipFill>
          <a:blip r:embed="rId1"/>
          <a:stretch>
            <a:fillRect/>
          </a:stretch>
        </p:blipFill>
        <p:spPr>
          <a:xfrm>
            <a:off x="6446585" y="2526815"/>
            <a:ext cx="5544053" cy="34675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08015" y="1412950"/>
            <a:ext cx="6155975" cy="1192212"/>
          </a:xfrm>
        </p:spPr>
        <p:txBody>
          <a:bodyPr/>
          <a:lstStyle/>
          <a:p>
            <a:r>
              <a:rPr lang="ru-RU" altLang="ru-RU" cap="none" dirty="0" err="1">
                <a:ln>
                  <a:noFill/>
                </a:ln>
                <a:solidFill>
                  <a:srgbClr val="202124"/>
                </a:solidFill>
                <a:latin typeface="inherit"/>
              </a:rPr>
              <a:t>Maqsadlar</a:t>
            </a:r>
            <a:r>
              <a:rPr lang="ru-RU" altLang="ru-RU" sz="1600" cap="none" dirty="0">
                <a:ln>
                  <a:noFill/>
                </a:ln>
              </a:rPr>
              <a:t> </a:t>
            </a:r>
            <a:r>
              <a:rPr lang="ru-RU" altLang="ru-RU" cap="none" dirty="0" smtClean="0">
                <a:ln>
                  <a:noFill/>
                </a:ln>
                <a:solidFill>
                  <a:schemeClr val="bg1"/>
                </a:solidFill>
              </a:rPr>
              <a:t>. </a:t>
            </a:r>
            <a:r>
              <a:rPr lang="en-US" altLang="ru-RU" cap="none" dirty="0">
                <a:ln>
                  <a:noFill/>
                </a:ln>
                <a:solidFill>
                  <a:srgbClr val="202124"/>
                </a:solidFill>
                <a:latin typeface="inherit"/>
              </a:rPr>
              <a:t>SMART</a:t>
            </a:r>
            <a:r>
              <a:rPr lang="en-US" altLang="ru-RU" cap="none" dirty="0" smtClean="0">
                <a:ln>
                  <a:noFill/>
                </a:ln>
                <a:solidFill>
                  <a:schemeClr val="bg1"/>
                </a:solidFill>
              </a:rPr>
              <a:t> </a:t>
            </a:r>
            <a:r>
              <a:rPr lang="en-US" altLang="ru-RU" cap="none" dirty="0" err="1">
                <a:ln>
                  <a:noFill/>
                </a:ln>
                <a:solidFill>
                  <a:srgbClr val="202124"/>
                </a:solidFill>
                <a:latin typeface="inherit"/>
              </a:rPr>
              <a:t>tizimi</a:t>
            </a:r>
            <a:r>
              <a:rPr lang="en-US" altLang="ru-RU" cap="none" dirty="0" smtClean="0">
                <a:ln>
                  <a:noFill/>
                </a:ln>
                <a:solidFill>
                  <a:schemeClr val="bg1"/>
                </a:solidFill>
                <a:latin typeface="+mn-lt"/>
              </a:rPr>
              <a:t>.</a:t>
            </a:r>
            <a:endParaRPr lang="ru-RU" dirty="0">
              <a:solidFill>
                <a:schemeClr val="bg1"/>
              </a:solidFill>
              <a:latin typeface="+mn-lt"/>
            </a:endParaRPr>
          </a:p>
        </p:txBody>
      </p:sp>
      <p:sp>
        <p:nvSpPr>
          <p:cNvPr id="3" name="Объект 2"/>
          <p:cNvSpPr>
            <a:spLocks noGrp="1"/>
          </p:cNvSpPr>
          <p:nvPr>
            <p:ph idx="1"/>
          </p:nvPr>
        </p:nvSpPr>
        <p:spPr>
          <a:xfrm>
            <a:off x="171989" y="162239"/>
            <a:ext cx="11727085" cy="1616903"/>
          </a:xfrm>
        </p:spPr>
        <p:txBody>
          <a:bodyPr/>
          <a:lstStyle/>
          <a:p>
            <a:pPr lvl="0"/>
            <a:r>
              <a:rPr lang="ru-RU" sz="2800" b="1" i="1" u="sng" dirty="0" smtClean="0">
                <a:latin typeface="Open Sans" panose="020B0606030504020204" pitchFamily="34" charset="0"/>
              </a:rPr>
              <a:t>SMART</a:t>
            </a:r>
            <a:r>
              <a:rPr lang="en-US" sz="2800" b="1" i="1" u="sng" dirty="0" smtClean="0">
                <a:latin typeface="Open Sans" panose="020B0606030504020204" pitchFamily="34" charset="0"/>
              </a:rPr>
              <a:t> </a:t>
            </a:r>
            <a:r>
              <a:rPr lang="en-US" dirty="0" smtClean="0">
                <a:latin typeface="Open Sans" panose="020B0606030504020204" pitchFamily="34" charset="0"/>
              </a:rPr>
              <a:t>- </a:t>
            </a:r>
            <a:r>
              <a:rPr lang="ru-RU" altLang="ru-RU" dirty="0" err="1">
                <a:solidFill>
                  <a:srgbClr val="202124"/>
                </a:solidFill>
                <a:latin typeface="inherit"/>
              </a:rPr>
              <a:t>bu</a:t>
            </a:r>
            <a:r>
              <a:rPr lang="ru-RU" altLang="ru-RU" dirty="0">
                <a:solidFill>
                  <a:srgbClr val="202124"/>
                </a:solidFill>
                <a:latin typeface="inherit"/>
              </a:rPr>
              <a:t> </a:t>
            </a:r>
            <a:r>
              <a:rPr lang="ru-RU" altLang="ru-RU" dirty="0" err="1">
                <a:solidFill>
                  <a:srgbClr val="202124"/>
                </a:solidFill>
                <a:latin typeface="inherit"/>
              </a:rPr>
              <a:t>samarali</a:t>
            </a:r>
            <a:r>
              <a:rPr lang="ru-RU" altLang="ru-RU" dirty="0">
                <a:solidFill>
                  <a:srgbClr val="202124"/>
                </a:solidFill>
                <a:latin typeface="inherit"/>
              </a:rPr>
              <a:t> </a:t>
            </a:r>
            <a:r>
              <a:rPr lang="ru-RU" altLang="ru-RU" dirty="0" err="1">
                <a:solidFill>
                  <a:srgbClr val="202124"/>
                </a:solidFill>
                <a:latin typeface="inherit"/>
              </a:rPr>
              <a:t>maqsadlarni</a:t>
            </a:r>
            <a:r>
              <a:rPr lang="ru-RU" altLang="ru-RU" dirty="0">
                <a:solidFill>
                  <a:srgbClr val="202124"/>
                </a:solidFill>
                <a:latin typeface="inherit"/>
              </a:rPr>
              <a:t> </a:t>
            </a:r>
            <a:r>
              <a:rPr lang="ru-RU" altLang="ru-RU" dirty="0" err="1">
                <a:solidFill>
                  <a:srgbClr val="202124"/>
                </a:solidFill>
                <a:latin typeface="inherit"/>
              </a:rPr>
              <a:t>belgilash</a:t>
            </a:r>
            <a:r>
              <a:rPr lang="ru-RU" altLang="ru-RU" dirty="0">
                <a:solidFill>
                  <a:srgbClr val="202124"/>
                </a:solidFill>
                <a:latin typeface="inherit"/>
              </a:rPr>
              <a:t> </a:t>
            </a:r>
            <a:r>
              <a:rPr lang="ru-RU" altLang="ru-RU" dirty="0" err="1">
                <a:solidFill>
                  <a:srgbClr val="202124"/>
                </a:solidFill>
                <a:latin typeface="inherit"/>
              </a:rPr>
              <a:t>usulidir</a:t>
            </a:r>
            <a:r>
              <a:rPr lang="ru-RU" altLang="ru-RU" dirty="0">
                <a:solidFill>
                  <a:srgbClr val="202124"/>
                </a:solidFill>
                <a:latin typeface="inherit"/>
              </a:rPr>
              <a:t>. </a:t>
            </a:r>
            <a:r>
              <a:rPr lang="ru-RU" altLang="ru-RU" dirty="0" err="1">
                <a:solidFill>
                  <a:srgbClr val="202124"/>
                </a:solidFill>
                <a:latin typeface="inherit"/>
              </a:rPr>
              <a:t>Uning</a:t>
            </a:r>
            <a:r>
              <a:rPr lang="ru-RU" altLang="ru-RU" dirty="0">
                <a:solidFill>
                  <a:srgbClr val="202124"/>
                </a:solidFill>
                <a:latin typeface="inherit"/>
              </a:rPr>
              <a:t> </a:t>
            </a:r>
            <a:r>
              <a:rPr lang="ru-RU" altLang="ru-RU" dirty="0" err="1">
                <a:solidFill>
                  <a:srgbClr val="202124"/>
                </a:solidFill>
                <a:latin typeface="inherit"/>
              </a:rPr>
              <a:t>yordami</a:t>
            </a:r>
            <a:r>
              <a:rPr lang="ru-RU" altLang="ru-RU" dirty="0">
                <a:solidFill>
                  <a:srgbClr val="202124"/>
                </a:solidFill>
                <a:latin typeface="inherit"/>
              </a:rPr>
              <a:t> </a:t>
            </a:r>
            <a:r>
              <a:rPr lang="ru-RU" altLang="ru-RU" dirty="0" err="1">
                <a:solidFill>
                  <a:srgbClr val="202124"/>
                </a:solidFill>
                <a:latin typeface="inherit"/>
              </a:rPr>
              <a:t>bilan</a:t>
            </a:r>
            <a:r>
              <a:rPr lang="ru-RU" altLang="ru-RU" dirty="0">
                <a:solidFill>
                  <a:srgbClr val="202124"/>
                </a:solidFill>
                <a:latin typeface="inherit"/>
              </a:rPr>
              <a:t> </a:t>
            </a:r>
            <a:r>
              <a:rPr lang="ru-RU" altLang="ru-RU" dirty="0" err="1">
                <a:solidFill>
                  <a:srgbClr val="202124"/>
                </a:solidFill>
                <a:latin typeface="inherit"/>
              </a:rPr>
              <a:t>siz</a:t>
            </a:r>
            <a:r>
              <a:rPr lang="ru-RU" altLang="ru-RU" dirty="0">
                <a:solidFill>
                  <a:srgbClr val="202124"/>
                </a:solidFill>
                <a:latin typeface="inherit"/>
              </a:rPr>
              <a:t> </a:t>
            </a:r>
            <a:r>
              <a:rPr lang="ru-RU" altLang="ru-RU" dirty="0" err="1">
                <a:solidFill>
                  <a:srgbClr val="202124"/>
                </a:solidFill>
                <a:latin typeface="inherit"/>
              </a:rPr>
              <a:t>o'lchanadigan</a:t>
            </a:r>
            <a:r>
              <a:rPr lang="ru-RU" altLang="ru-RU" dirty="0">
                <a:solidFill>
                  <a:srgbClr val="202124"/>
                </a:solidFill>
                <a:latin typeface="inherit"/>
              </a:rPr>
              <a:t> </a:t>
            </a:r>
            <a:r>
              <a:rPr lang="ru-RU" altLang="ru-RU" dirty="0" err="1">
                <a:solidFill>
                  <a:srgbClr val="202124"/>
                </a:solidFill>
                <a:latin typeface="inherit"/>
              </a:rPr>
              <a:t>va</a:t>
            </a:r>
            <a:r>
              <a:rPr lang="ru-RU" altLang="ru-RU" dirty="0">
                <a:solidFill>
                  <a:srgbClr val="202124"/>
                </a:solidFill>
                <a:latin typeface="inherit"/>
              </a:rPr>
              <a:t> </a:t>
            </a:r>
            <a:r>
              <a:rPr lang="ru-RU" altLang="ru-RU" dirty="0" err="1">
                <a:solidFill>
                  <a:srgbClr val="202124"/>
                </a:solidFill>
                <a:latin typeface="inherit"/>
              </a:rPr>
              <a:t>real</a:t>
            </a:r>
            <a:r>
              <a:rPr lang="ru-RU" altLang="ru-RU" dirty="0">
                <a:solidFill>
                  <a:srgbClr val="202124"/>
                </a:solidFill>
                <a:latin typeface="inherit"/>
              </a:rPr>
              <a:t> </a:t>
            </a:r>
            <a:r>
              <a:rPr lang="ru-RU" altLang="ru-RU" dirty="0" err="1">
                <a:solidFill>
                  <a:srgbClr val="202124"/>
                </a:solidFill>
                <a:latin typeface="inherit"/>
              </a:rPr>
              <a:t>maqsadni</a:t>
            </a:r>
            <a:r>
              <a:rPr lang="ru-RU" altLang="ru-RU" dirty="0">
                <a:solidFill>
                  <a:srgbClr val="202124"/>
                </a:solidFill>
                <a:latin typeface="inherit"/>
              </a:rPr>
              <a:t> </a:t>
            </a:r>
            <a:r>
              <a:rPr lang="ru-RU" altLang="ru-RU" dirty="0" err="1">
                <a:solidFill>
                  <a:srgbClr val="202124"/>
                </a:solidFill>
                <a:latin typeface="inherit"/>
              </a:rPr>
              <a:t>shakllantirishingiz</a:t>
            </a:r>
            <a:r>
              <a:rPr lang="ru-RU" altLang="ru-RU" dirty="0">
                <a:solidFill>
                  <a:srgbClr val="202124"/>
                </a:solidFill>
                <a:latin typeface="inherit"/>
              </a:rPr>
              <a:t>, </a:t>
            </a:r>
            <a:r>
              <a:rPr lang="ru-RU" altLang="ru-RU" dirty="0" err="1">
                <a:solidFill>
                  <a:srgbClr val="202124"/>
                </a:solidFill>
                <a:latin typeface="inherit"/>
              </a:rPr>
              <a:t>unga</a:t>
            </a:r>
            <a:r>
              <a:rPr lang="ru-RU" altLang="ru-RU" dirty="0">
                <a:solidFill>
                  <a:srgbClr val="202124"/>
                </a:solidFill>
                <a:latin typeface="inherit"/>
              </a:rPr>
              <a:t> </a:t>
            </a:r>
            <a:r>
              <a:rPr lang="ru-RU" altLang="ru-RU" dirty="0" err="1">
                <a:solidFill>
                  <a:srgbClr val="202124"/>
                </a:solidFill>
                <a:latin typeface="inherit"/>
              </a:rPr>
              <a:t>erishish</a:t>
            </a:r>
            <a:r>
              <a:rPr lang="ru-RU" altLang="ru-RU" dirty="0">
                <a:solidFill>
                  <a:srgbClr val="202124"/>
                </a:solidFill>
                <a:latin typeface="inherit"/>
              </a:rPr>
              <a:t> </a:t>
            </a:r>
            <a:r>
              <a:rPr lang="ru-RU" altLang="ru-RU" dirty="0" err="1">
                <a:solidFill>
                  <a:srgbClr val="202124"/>
                </a:solidFill>
                <a:latin typeface="inherit"/>
              </a:rPr>
              <a:t>uchun</a:t>
            </a:r>
            <a:r>
              <a:rPr lang="ru-RU" altLang="ru-RU" dirty="0">
                <a:solidFill>
                  <a:srgbClr val="202124"/>
                </a:solidFill>
                <a:latin typeface="inherit"/>
              </a:rPr>
              <a:t> </a:t>
            </a:r>
            <a:r>
              <a:rPr lang="ru-RU" altLang="ru-RU" dirty="0" err="1">
                <a:solidFill>
                  <a:srgbClr val="202124"/>
                </a:solidFill>
                <a:latin typeface="inherit"/>
              </a:rPr>
              <a:t>zarur</a:t>
            </a:r>
            <a:r>
              <a:rPr lang="ru-RU" altLang="ru-RU" dirty="0">
                <a:solidFill>
                  <a:srgbClr val="202124"/>
                </a:solidFill>
                <a:latin typeface="inherit"/>
              </a:rPr>
              <a:t> </a:t>
            </a:r>
            <a:r>
              <a:rPr lang="ru-RU" altLang="ru-RU" dirty="0" err="1">
                <a:solidFill>
                  <a:srgbClr val="202124"/>
                </a:solidFill>
                <a:latin typeface="inherit"/>
              </a:rPr>
              <a:t>resurslar</a:t>
            </a:r>
            <a:r>
              <a:rPr lang="ru-RU" altLang="ru-RU" dirty="0">
                <a:solidFill>
                  <a:srgbClr val="202124"/>
                </a:solidFill>
                <a:latin typeface="inherit"/>
              </a:rPr>
              <a:t> </a:t>
            </a:r>
            <a:r>
              <a:rPr lang="ru-RU" altLang="ru-RU" dirty="0" err="1">
                <a:solidFill>
                  <a:srgbClr val="202124"/>
                </a:solidFill>
                <a:latin typeface="inherit"/>
              </a:rPr>
              <a:t>va</a:t>
            </a:r>
            <a:r>
              <a:rPr lang="ru-RU" altLang="ru-RU" dirty="0">
                <a:solidFill>
                  <a:srgbClr val="202124"/>
                </a:solidFill>
                <a:latin typeface="inherit"/>
              </a:rPr>
              <a:t> </a:t>
            </a:r>
            <a:r>
              <a:rPr lang="ru-RU" altLang="ru-RU" dirty="0" err="1">
                <a:solidFill>
                  <a:srgbClr val="202124"/>
                </a:solidFill>
                <a:latin typeface="inherit"/>
              </a:rPr>
              <a:t>vaqt</a:t>
            </a:r>
            <a:r>
              <a:rPr lang="ru-RU" altLang="ru-RU" dirty="0">
                <a:solidFill>
                  <a:srgbClr val="202124"/>
                </a:solidFill>
                <a:latin typeface="inherit"/>
              </a:rPr>
              <a:t> </a:t>
            </a:r>
            <a:r>
              <a:rPr lang="ru-RU" altLang="ru-RU" dirty="0" err="1">
                <a:solidFill>
                  <a:srgbClr val="202124"/>
                </a:solidFill>
                <a:latin typeface="inherit"/>
              </a:rPr>
              <a:t>doiralarini</a:t>
            </a:r>
            <a:r>
              <a:rPr lang="ru-RU" altLang="ru-RU" dirty="0">
                <a:solidFill>
                  <a:srgbClr val="202124"/>
                </a:solidFill>
                <a:latin typeface="inherit"/>
              </a:rPr>
              <a:t> </a:t>
            </a:r>
            <a:r>
              <a:rPr lang="ru-RU" altLang="ru-RU" dirty="0" err="1">
                <a:solidFill>
                  <a:srgbClr val="202124"/>
                </a:solidFill>
                <a:latin typeface="inherit"/>
              </a:rPr>
              <a:t>aniqlashingiz</a:t>
            </a:r>
            <a:r>
              <a:rPr lang="ru-RU" altLang="ru-RU" dirty="0">
                <a:solidFill>
                  <a:srgbClr val="202124"/>
                </a:solidFill>
                <a:latin typeface="inherit"/>
              </a:rPr>
              <a:t> </a:t>
            </a:r>
            <a:r>
              <a:rPr lang="ru-RU" altLang="ru-RU" dirty="0" err="1">
                <a:solidFill>
                  <a:srgbClr val="202124"/>
                </a:solidFill>
                <a:latin typeface="inherit"/>
              </a:rPr>
              <a:t>mumkin</a:t>
            </a:r>
            <a:r>
              <a:rPr lang="ru-RU" altLang="ru-RU" dirty="0">
                <a:solidFill>
                  <a:srgbClr val="202124"/>
                </a:solidFill>
                <a:latin typeface="inherit"/>
              </a:rPr>
              <a:t>.</a:t>
            </a:r>
            <a:r>
              <a:rPr lang="ru-RU" altLang="ru-RU" sz="1050" dirty="0">
                <a:solidFill>
                  <a:schemeClr val="tx1"/>
                </a:solidFill>
              </a:rPr>
              <a:t> </a:t>
            </a:r>
            <a:endParaRPr lang="ru-RU" altLang="ru-RU" sz="1600" dirty="0">
              <a:solidFill>
                <a:schemeClr val="tx1"/>
              </a:solidFill>
              <a:latin typeface="Arial" panose="020B0604020202020204" pitchFamily="34" charset="0"/>
            </a:endParaRPr>
          </a:p>
          <a:p>
            <a:endParaRPr lang="ru-RU"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7" name="Скругленный прямоугольник 6"/>
          <p:cNvSpPr/>
          <p:nvPr/>
        </p:nvSpPr>
        <p:spPr>
          <a:xfrm>
            <a:off x="171988" y="2621880"/>
            <a:ext cx="2879967" cy="57756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bg1"/>
                </a:solidFill>
              </a:rPr>
              <a:t>A</a:t>
            </a:r>
            <a:r>
              <a:rPr lang="en-US" sz="2000" b="1" dirty="0" err="1" smtClean="0">
                <a:solidFill>
                  <a:schemeClr val="bg1"/>
                </a:solidFill>
              </a:rPr>
              <a:t>niq</a:t>
            </a:r>
            <a:endParaRPr lang="ru-RU" sz="2000" b="1" dirty="0">
              <a:solidFill>
                <a:schemeClr val="bg1"/>
              </a:solidFill>
            </a:endParaRPr>
          </a:p>
        </p:txBody>
      </p:sp>
      <p:sp>
        <p:nvSpPr>
          <p:cNvPr id="8" name="Скругленный прямоугольник 7"/>
          <p:cNvSpPr/>
          <p:nvPr/>
        </p:nvSpPr>
        <p:spPr>
          <a:xfrm>
            <a:off x="171989" y="3381730"/>
            <a:ext cx="2879967" cy="56087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O’lchab</a:t>
            </a:r>
            <a:r>
              <a:rPr lang="en-US" sz="2000" b="1" dirty="0" smtClean="0">
                <a:solidFill>
                  <a:schemeClr val="bg1"/>
                </a:solidFill>
              </a:rPr>
              <a:t> </a:t>
            </a:r>
            <a:r>
              <a:rPr lang="en-US" sz="2000" b="1" dirty="0" err="1">
                <a:solidFill>
                  <a:schemeClr val="bg1"/>
                </a:solidFill>
              </a:rPr>
              <a:t>bo’ladigan</a:t>
            </a:r>
            <a:endParaRPr lang="ru-RU" sz="2000" b="1" dirty="0">
              <a:solidFill>
                <a:schemeClr val="bg1"/>
              </a:solidFill>
            </a:endParaRPr>
          </a:p>
        </p:txBody>
      </p:sp>
      <p:sp>
        <p:nvSpPr>
          <p:cNvPr id="9" name="Скругленный прямоугольник 8"/>
          <p:cNvSpPr/>
          <p:nvPr/>
        </p:nvSpPr>
        <p:spPr>
          <a:xfrm>
            <a:off x="171989" y="4123912"/>
            <a:ext cx="2879967" cy="56298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Erishib</a:t>
            </a:r>
            <a:r>
              <a:rPr lang="en-US" sz="2000" b="1" dirty="0" smtClean="0">
                <a:solidFill>
                  <a:schemeClr val="bg1"/>
                </a:solidFill>
              </a:rPr>
              <a:t> </a:t>
            </a:r>
            <a:r>
              <a:rPr lang="en-US" sz="2000" b="1" dirty="0" err="1">
                <a:solidFill>
                  <a:schemeClr val="bg1"/>
                </a:solidFill>
              </a:rPr>
              <a:t>bo’ladigan</a:t>
            </a:r>
            <a:endParaRPr lang="ru-RU" sz="2000" b="1" dirty="0">
              <a:solidFill>
                <a:schemeClr val="bg1"/>
              </a:solidFill>
            </a:endParaRPr>
          </a:p>
        </p:txBody>
      </p:sp>
      <p:sp>
        <p:nvSpPr>
          <p:cNvPr id="10" name="Скругленный прямоугольник 9"/>
          <p:cNvSpPr/>
          <p:nvPr/>
        </p:nvSpPr>
        <p:spPr>
          <a:xfrm>
            <a:off x="171989" y="4868205"/>
            <a:ext cx="2879967" cy="61819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Mos,bog’liq</a:t>
            </a:r>
            <a:r>
              <a:rPr lang="en-US" sz="2000" b="1" dirty="0" smtClean="0">
                <a:solidFill>
                  <a:schemeClr val="bg1"/>
                </a:solidFill>
              </a:rPr>
              <a:t> </a:t>
            </a:r>
            <a:r>
              <a:rPr lang="en-US" sz="2000" b="1" dirty="0" err="1">
                <a:solidFill>
                  <a:schemeClr val="bg1"/>
                </a:solidFill>
              </a:rPr>
              <a:t>bo’lgan</a:t>
            </a:r>
            <a:endParaRPr lang="ru-RU" sz="2000" b="1" dirty="0">
              <a:solidFill>
                <a:schemeClr val="bg1"/>
              </a:solidFill>
            </a:endParaRPr>
          </a:p>
        </p:txBody>
      </p:sp>
      <p:sp>
        <p:nvSpPr>
          <p:cNvPr id="11" name="Скругленный прямоугольник 10"/>
          <p:cNvSpPr/>
          <p:nvPr/>
        </p:nvSpPr>
        <p:spPr>
          <a:xfrm>
            <a:off x="171989" y="5667704"/>
            <a:ext cx="2879967" cy="602467"/>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solidFill>
              </a:rPr>
              <a:t>Muddatli</a:t>
            </a:r>
            <a:endParaRPr lang="ru-RU" sz="2000" b="1" dirty="0">
              <a:solidFill>
                <a:schemeClr val="bg1"/>
              </a:solidFill>
            </a:endParaRPr>
          </a:p>
        </p:txBody>
      </p:sp>
      <p:sp>
        <p:nvSpPr>
          <p:cNvPr id="14" name="Стрелка вправо 13"/>
          <p:cNvSpPr/>
          <p:nvPr/>
        </p:nvSpPr>
        <p:spPr>
          <a:xfrm>
            <a:off x="3218213" y="2763174"/>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право 14"/>
          <p:cNvSpPr/>
          <p:nvPr/>
        </p:nvSpPr>
        <p:spPr>
          <a:xfrm>
            <a:off x="3218213" y="3496810"/>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15"/>
          <p:cNvSpPr/>
          <p:nvPr/>
        </p:nvSpPr>
        <p:spPr>
          <a:xfrm>
            <a:off x="3218212" y="4239151"/>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право 16"/>
          <p:cNvSpPr/>
          <p:nvPr/>
        </p:nvSpPr>
        <p:spPr>
          <a:xfrm>
            <a:off x="3218212" y="5011047"/>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право 17"/>
          <p:cNvSpPr/>
          <p:nvPr/>
        </p:nvSpPr>
        <p:spPr>
          <a:xfrm>
            <a:off x="3218212" y="5802682"/>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Скругленный прямоугольник 18"/>
          <p:cNvSpPr/>
          <p:nvPr/>
        </p:nvSpPr>
        <p:spPr>
          <a:xfrm>
            <a:off x="3906985" y="2640646"/>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Nima</a:t>
            </a:r>
            <a:r>
              <a:rPr lang="ru-RU" sz="2000" dirty="0" smtClean="0">
                <a:solidFill>
                  <a:schemeClr val="tx1"/>
                </a:solidFill>
              </a:rPr>
              <a:t>?</a:t>
            </a:r>
            <a:endParaRPr lang="ru-RU" sz="2000" dirty="0">
              <a:solidFill>
                <a:schemeClr val="tx1"/>
              </a:solidFill>
            </a:endParaRPr>
          </a:p>
        </p:txBody>
      </p:sp>
      <p:sp>
        <p:nvSpPr>
          <p:cNvPr id="20" name="Скругленный прямоугольник 19"/>
          <p:cNvSpPr/>
          <p:nvPr/>
        </p:nvSpPr>
        <p:spPr>
          <a:xfrm>
            <a:off x="3906985" y="3365041"/>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Foyiz</a:t>
            </a:r>
            <a:endParaRPr lang="ru-RU" sz="2000" dirty="0">
              <a:solidFill>
                <a:schemeClr val="tx1"/>
              </a:solidFill>
            </a:endParaRPr>
          </a:p>
        </p:txBody>
      </p:sp>
      <p:sp>
        <p:nvSpPr>
          <p:cNvPr id="21" name="Скругленный прямоугольник 20"/>
          <p:cNvSpPr/>
          <p:nvPr/>
        </p:nvSpPr>
        <p:spPr>
          <a:xfrm>
            <a:off x="3906985" y="4109334"/>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Bir</a:t>
            </a:r>
            <a:r>
              <a:rPr lang="en-US" sz="2000" dirty="0" smtClean="0">
                <a:solidFill>
                  <a:schemeClr val="tx1"/>
                </a:solidFill>
              </a:rPr>
              <a:t> </a:t>
            </a:r>
            <a:r>
              <a:rPr lang="en-US" sz="2000" dirty="0" err="1" smtClean="0">
                <a:solidFill>
                  <a:schemeClr val="tx1"/>
                </a:solidFill>
              </a:rPr>
              <a:t>qadam</a:t>
            </a:r>
            <a:r>
              <a:rPr lang="en-US" sz="2000" dirty="0" smtClean="0">
                <a:solidFill>
                  <a:schemeClr val="tx1"/>
                </a:solidFill>
              </a:rPr>
              <a:t> </a:t>
            </a:r>
            <a:r>
              <a:rPr lang="en-US" sz="2000" dirty="0" err="1" smtClean="0">
                <a:solidFill>
                  <a:schemeClr val="tx1"/>
                </a:solidFill>
              </a:rPr>
              <a:t>yaqin</a:t>
            </a:r>
            <a:endParaRPr lang="ru-RU" sz="2000" dirty="0">
              <a:solidFill>
                <a:schemeClr val="tx1"/>
              </a:solidFill>
            </a:endParaRPr>
          </a:p>
        </p:txBody>
      </p:sp>
      <p:sp>
        <p:nvSpPr>
          <p:cNvPr id="22" name="Скругленный прямоугольник 21"/>
          <p:cNvSpPr/>
          <p:nvPr/>
        </p:nvSpPr>
        <p:spPr>
          <a:xfrm>
            <a:off x="3906985" y="4888517"/>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Yakuniy</a:t>
            </a:r>
            <a:r>
              <a:rPr lang="en-US" sz="2000" dirty="0" smtClean="0">
                <a:solidFill>
                  <a:schemeClr val="tx1"/>
                </a:solidFill>
              </a:rPr>
              <a:t> </a:t>
            </a:r>
            <a:r>
              <a:rPr lang="en-US" sz="2000" dirty="0" err="1" smtClean="0">
                <a:solidFill>
                  <a:schemeClr val="tx1"/>
                </a:solidFill>
              </a:rPr>
              <a:t>natija</a:t>
            </a:r>
            <a:endParaRPr lang="ru-RU" sz="2000" dirty="0">
              <a:solidFill>
                <a:schemeClr val="tx1"/>
              </a:solidFill>
            </a:endParaRPr>
          </a:p>
        </p:txBody>
      </p:sp>
      <p:sp>
        <p:nvSpPr>
          <p:cNvPr id="23" name="Скругленный прямоугольник 22"/>
          <p:cNvSpPr/>
          <p:nvPr/>
        </p:nvSpPr>
        <p:spPr>
          <a:xfrm>
            <a:off x="3906985" y="5692604"/>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Boshlash</a:t>
            </a:r>
            <a:endParaRPr lang="ru-RU" sz="2000" dirty="0">
              <a:solidFill>
                <a:schemeClr val="tx1"/>
              </a:solidFill>
            </a:endParaRPr>
          </a:p>
        </p:txBody>
      </p:sp>
      <p:sp>
        <p:nvSpPr>
          <p:cNvPr id="24" name="Стрелка вправо 23"/>
          <p:cNvSpPr/>
          <p:nvPr/>
        </p:nvSpPr>
        <p:spPr>
          <a:xfrm>
            <a:off x="5902038" y="2763174"/>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право 24"/>
          <p:cNvSpPr/>
          <p:nvPr/>
        </p:nvSpPr>
        <p:spPr>
          <a:xfrm>
            <a:off x="5902039" y="3475595"/>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Стрелка вправо 25"/>
          <p:cNvSpPr/>
          <p:nvPr/>
        </p:nvSpPr>
        <p:spPr>
          <a:xfrm>
            <a:off x="5902039" y="4244616"/>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Стрелка вправо 26"/>
          <p:cNvSpPr/>
          <p:nvPr/>
        </p:nvSpPr>
        <p:spPr>
          <a:xfrm>
            <a:off x="5902038" y="5010441"/>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Стрелка вправо 27"/>
          <p:cNvSpPr/>
          <p:nvPr/>
        </p:nvSpPr>
        <p:spPr>
          <a:xfrm>
            <a:off x="5902038" y="5802681"/>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Скругленный прямоугольник 28"/>
          <p:cNvSpPr/>
          <p:nvPr/>
        </p:nvSpPr>
        <p:spPr>
          <a:xfrm>
            <a:off x="6590809" y="2640644"/>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Qachon</a:t>
            </a:r>
            <a:endParaRPr lang="ru-RU" sz="2000" dirty="0">
              <a:solidFill>
                <a:schemeClr val="tx1"/>
              </a:solidFill>
            </a:endParaRPr>
          </a:p>
        </p:txBody>
      </p:sp>
      <p:sp>
        <p:nvSpPr>
          <p:cNvPr id="30" name="Скругленный прямоугольник 29"/>
          <p:cNvSpPr/>
          <p:nvPr/>
        </p:nvSpPr>
        <p:spPr>
          <a:xfrm>
            <a:off x="6590808" y="3361165"/>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ru-RU" sz="2000" dirty="0" smtClean="0">
                <a:solidFill>
                  <a:schemeClr val="tx1"/>
                </a:solidFill>
              </a:rPr>
              <a:t>S</a:t>
            </a:r>
            <a:r>
              <a:rPr kumimoji="0" lang="ru-RU" altLang="ru-RU" sz="2000" b="0" i="0" u="none" strike="noStrike" cap="none" normalizeH="0" baseline="0" dirty="0" err="1" smtClean="0">
                <a:ln>
                  <a:noFill/>
                </a:ln>
                <a:solidFill>
                  <a:schemeClr val="tx1"/>
                </a:solidFill>
                <a:effectLst/>
              </a:rPr>
              <a:t>o'm</a:t>
            </a:r>
            <a:endParaRPr lang="ru-RU" sz="2000" dirty="0">
              <a:solidFill>
                <a:schemeClr val="tx1"/>
              </a:solidFill>
            </a:endParaRPr>
          </a:p>
        </p:txBody>
      </p:sp>
      <p:sp>
        <p:nvSpPr>
          <p:cNvPr id="31" name="Скругленный прямоугольник 30"/>
          <p:cNvSpPr/>
          <p:nvPr/>
        </p:nvSpPr>
        <p:spPr>
          <a:xfrm>
            <a:off x="6590807" y="4110324"/>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Faqat</a:t>
            </a:r>
            <a:r>
              <a:rPr lang="en-US" sz="2000" dirty="0" smtClean="0">
                <a:solidFill>
                  <a:schemeClr val="tx1"/>
                </a:solidFill>
              </a:rPr>
              <a:t> </a:t>
            </a:r>
            <a:r>
              <a:rPr lang="en-US" sz="2000" dirty="0" err="1" smtClean="0">
                <a:solidFill>
                  <a:schemeClr val="tx1"/>
                </a:solidFill>
              </a:rPr>
              <a:t>sizga</a:t>
            </a:r>
            <a:r>
              <a:rPr lang="en-US" sz="2000" dirty="0" smtClean="0">
                <a:solidFill>
                  <a:schemeClr val="tx1"/>
                </a:solidFill>
              </a:rPr>
              <a:t> </a:t>
            </a:r>
            <a:r>
              <a:rPr lang="en-US" sz="2000" dirty="0" err="1" smtClean="0">
                <a:solidFill>
                  <a:schemeClr val="tx1"/>
                </a:solidFill>
              </a:rPr>
              <a:t>bog`liq</a:t>
            </a:r>
            <a:endParaRPr lang="ru-RU" sz="2000" dirty="0">
              <a:solidFill>
                <a:schemeClr val="tx1"/>
              </a:solidFill>
            </a:endParaRPr>
          </a:p>
        </p:txBody>
      </p:sp>
      <p:sp>
        <p:nvSpPr>
          <p:cNvPr id="32" name="Скругленный прямоугольник 31"/>
          <p:cNvSpPr/>
          <p:nvPr/>
        </p:nvSpPr>
        <p:spPr>
          <a:xfrm>
            <a:off x="6590807" y="4887911"/>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S</a:t>
            </a:r>
            <a:r>
              <a:rPr lang="en-US" sz="2000" dirty="0" err="1" smtClean="0">
                <a:solidFill>
                  <a:schemeClr val="tx1"/>
                </a:solidFill>
              </a:rPr>
              <a:t>ezirarliy</a:t>
            </a:r>
            <a:endParaRPr lang="ru-RU" sz="2000" dirty="0">
              <a:solidFill>
                <a:schemeClr val="tx1"/>
              </a:solidFill>
            </a:endParaRPr>
          </a:p>
        </p:txBody>
      </p:sp>
      <p:sp>
        <p:nvSpPr>
          <p:cNvPr id="33" name="Скругленный прямоугольник 32"/>
          <p:cNvSpPr/>
          <p:nvPr/>
        </p:nvSpPr>
        <p:spPr>
          <a:xfrm>
            <a:off x="6590807" y="5680151"/>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Tugatish</a:t>
            </a:r>
            <a:endParaRPr lang="ru-RU" sz="2000" dirty="0">
              <a:solidFill>
                <a:schemeClr val="tx1"/>
              </a:solidFill>
            </a:endParaRPr>
          </a:p>
        </p:txBody>
      </p:sp>
      <p:sp>
        <p:nvSpPr>
          <p:cNvPr id="34" name="Стрелка вправо 33"/>
          <p:cNvSpPr/>
          <p:nvPr/>
        </p:nvSpPr>
        <p:spPr>
          <a:xfrm>
            <a:off x="8585862" y="2763172"/>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Стрелка вправо 34"/>
          <p:cNvSpPr/>
          <p:nvPr/>
        </p:nvSpPr>
        <p:spPr>
          <a:xfrm>
            <a:off x="8585859" y="3483693"/>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Стрелка вправо 36"/>
          <p:cNvSpPr/>
          <p:nvPr/>
        </p:nvSpPr>
        <p:spPr>
          <a:xfrm>
            <a:off x="8585859" y="5010168"/>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Стрелка вправо 37"/>
          <p:cNvSpPr/>
          <p:nvPr/>
        </p:nvSpPr>
        <p:spPr>
          <a:xfrm>
            <a:off x="8585859" y="5798327"/>
            <a:ext cx="522515"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Скругленный прямоугольник 38"/>
          <p:cNvSpPr/>
          <p:nvPr/>
        </p:nvSpPr>
        <p:spPr>
          <a:xfrm>
            <a:off x="9274633" y="2605162"/>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Qancha</a:t>
            </a:r>
            <a:endParaRPr lang="ru-RU" sz="2000" dirty="0">
              <a:solidFill>
                <a:schemeClr val="tx1"/>
              </a:solidFill>
            </a:endParaRPr>
          </a:p>
        </p:txBody>
      </p:sp>
      <p:sp>
        <p:nvSpPr>
          <p:cNvPr id="40" name="Скругленный прямоугольник 39"/>
          <p:cNvSpPr/>
          <p:nvPr/>
        </p:nvSpPr>
        <p:spPr>
          <a:xfrm>
            <a:off x="9274628" y="3361165"/>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Kilogramm</a:t>
            </a:r>
            <a:endParaRPr lang="ru-RU" sz="2000" dirty="0">
              <a:solidFill>
                <a:schemeClr val="tx1"/>
              </a:solidFill>
            </a:endParaRPr>
          </a:p>
        </p:txBody>
      </p:sp>
      <p:sp>
        <p:nvSpPr>
          <p:cNvPr id="42" name="Скругленный прямоугольник 41"/>
          <p:cNvSpPr/>
          <p:nvPr/>
        </p:nvSpPr>
        <p:spPr>
          <a:xfrm>
            <a:off x="9274626" y="4884132"/>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Qimmatli</a:t>
            </a:r>
            <a:endParaRPr lang="ru-RU" sz="2000" dirty="0">
              <a:solidFill>
                <a:schemeClr val="tx1"/>
              </a:solidFill>
            </a:endParaRPr>
          </a:p>
        </p:txBody>
      </p:sp>
      <p:sp>
        <p:nvSpPr>
          <p:cNvPr id="43" name="Скругленный прямоугольник 42"/>
          <p:cNvSpPr/>
          <p:nvPr/>
        </p:nvSpPr>
        <p:spPr>
          <a:xfrm>
            <a:off x="9274625" y="5639783"/>
            <a:ext cx="1828797" cy="577567"/>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Amal</a:t>
            </a:r>
            <a:r>
              <a:rPr lang="en-US" sz="2000" dirty="0" smtClean="0">
                <a:solidFill>
                  <a:schemeClr val="tx1"/>
                </a:solidFill>
              </a:rPr>
              <a:t> </a:t>
            </a:r>
            <a:r>
              <a:rPr lang="en-US" sz="2000" dirty="0" err="1" smtClean="0">
                <a:solidFill>
                  <a:schemeClr val="tx1"/>
                </a:solidFill>
              </a:rPr>
              <a:t>qilish</a:t>
            </a:r>
            <a:r>
              <a:rPr lang="en-US" sz="2000" dirty="0" smtClean="0">
                <a:solidFill>
                  <a:schemeClr val="tx1"/>
                </a:solidFill>
              </a:rPr>
              <a:t> </a:t>
            </a:r>
            <a:r>
              <a:rPr lang="en-US" sz="2000" dirty="0" err="1" smtClean="0">
                <a:solidFill>
                  <a:schemeClr val="tx1"/>
                </a:solidFill>
              </a:rPr>
              <a:t>oralig`i</a:t>
            </a:r>
            <a:endParaRPr lang="ru-RU" sz="20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795647"/>
            <a:ext cx="12089081" cy="4583875"/>
          </a:xfrm>
        </p:spPr>
        <p:txBody>
          <a:bodyPr>
            <a:normAutofit/>
          </a:bodyPr>
          <a:lstStyle/>
          <a:p>
            <a:r>
              <a:rPr lang="en-US" b="1" dirty="0" err="1" smtClean="0">
                <a:solidFill>
                  <a:schemeClr val="bg1"/>
                </a:solidFill>
              </a:rPr>
              <a:t>Masalan</a:t>
            </a:r>
            <a:r>
              <a:rPr lang="ru-RU" b="1" dirty="0" smtClean="0">
                <a:solidFill>
                  <a:schemeClr val="bg1"/>
                </a:solidFill>
              </a:rPr>
              <a:t>: </a:t>
            </a:r>
            <a:br>
              <a:rPr lang="ru-RU" dirty="0" smtClean="0"/>
            </a:br>
            <a:r>
              <a:rPr lang="ru-RU" altLang="ru-RU" sz="2800" cap="none" dirty="0">
                <a:ln>
                  <a:noFill/>
                </a:ln>
                <a:solidFill>
                  <a:srgbClr val="202124"/>
                </a:solidFill>
                <a:latin typeface="inherit"/>
              </a:rPr>
              <a:t>"</a:t>
            </a:r>
            <a:r>
              <a:rPr lang="ru-RU" altLang="ru-RU" sz="2800" cap="none" dirty="0" err="1">
                <a:ln>
                  <a:noFill/>
                </a:ln>
                <a:solidFill>
                  <a:srgbClr val="202124"/>
                </a:solidFill>
                <a:latin typeface="inherit"/>
              </a:rPr>
              <a:t>Bog'ni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sug'orish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maqsadi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nima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qilish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kerakligi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qachon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qanday</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va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qanday</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hajmda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qilish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kerakligi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haqida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hech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qanday</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tasavvurga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ega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emas</a:t>
            </a:r>
            <a:r>
              <a:rPr lang="ru-RU" altLang="ru-RU" sz="2800" cap="none" dirty="0">
                <a:ln>
                  <a:noFill/>
                </a:ln>
                <a:solidFill>
                  <a:srgbClr val="202124"/>
                </a:solidFill>
                <a:latin typeface="inherit"/>
              </a:rPr>
              <a:t>.</a:t>
            </a:r>
            <a:r>
              <a:rPr lang="ru-RU" altLang="ru-RU" sz="2800" cap="none" dirty="0">
                <a:ln>
                  <a:noFill/>
                </a:ln>
              </a:rPr>
              <a:t> </a:t>
            </a:r>
            <a:br>
              <a:rPr lang="ru-RU" altLang="ru-RU" sz="2800" cap="none" dirty="0" smtClean="0">
                <a:ln>
                  <a:noFill/>
                </a:ln>
              </a:rPr>
            </a:br>
            <a:br>
              <a:rPr lang="ru-RU" altLang="ru-RU" sz="2800" cap="none" dirty="0" smtClean="0">
                <a:ln>
                  <a:noFill/>
                </a:ln>
              </a:rPr>
            </a:br>
            <a:r>
              <a:rPr lang="ru-RU" altLang="ru-RU" sz="2800" cap="none" dirty="0" smtClean="0">
                <a:ln>
                  <a:noFill/>
                </a:ln>
                <a:solidFill>
                  <a:srgbClr val="202124"/>
                </a:solidFill>
                <a:latin typeface="inherit"/>
              </a:rPr>
              <a:t>"</a:t>
            </a:r>
            <a:r>
              <a:rPr lang="ru-RU" altLang="ru-RU" sz="2800" cap="none" dirty="0" err="1">
                <a:ln>
                  <a:noFill/>
                </a:ln>
                <a:solidFill>
                  <a:srgbClr val="202124"/>
                </a:solidFill>
                <a:latin typeface="inherit"/>
              </a:rPr>
              <a:t>Ertaga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soat</a:t>
            </a:r>
            <a:r>
              <a:rPr lang="ru-RU" altLang="ru-RU" sz="2800" cap="none" dirty="0">
                <a:ln>
                  <a:noFill/>
                </a:ln>
                <a:solidFill>
                  <a:srgbClr val="202124"/>
                </a:solidFill>
                <a:latin typeface="inherit"/>
              </a:rPr>
              <a:t> 10:00 </a:t>
            </a:r>
            <a:r>
              <a:rPr lang="ru-RU" altLang="ru-RU" sz="2800" cap="none" dirty="0" err="1">
                <a:ln>
                  <a:noFill/>
                </a:ln>
                <a:solidFill>
                  <a:srgbClr val="202124"/>
                </a:solidFill>
                <a:latin typeface="inherit"/>
              </a:rPr>
              <a:t>dan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oldin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bog'ni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shlang</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bilan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sug'orish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uchun</a:t>
            </a:r>
            <a:r>
              <a:rPr lang="ru-RU" altLang="ru-RU" sz="2800" cap="none" dirty="0">
                <a:ln>
                  <a:noFill/>
                </a:ln>
                <a:solidFill>
                  <a:srgbClr val="202124"/>
                </a:solidFill>
                <a:latin typeface="inherit"/>
              </a:rPr>
              <a:t> 100 </a:t>
            </a:r>
            <a:r>
              <a:rPr lang="ru-RU" altLang="ru-RU" sz="2800" cap="none" dirty="0" err="1">
                <a:ln>
                  <a:noFill/>
                </a:ln>
                <a:solidFill>
                  <a:srgbClr val="202124"/>
                </a:solidFill>
                <a:latin typeface="inherit"/>
              </a:rPr>
              <a:t>litr</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suv</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bilan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birinchi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va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ikkinchi</a:t>
            </a:r>
            <a:r>
              <a:rPr lang="ru-RU" altLang="ru-RU" sz="2800" cap="none" dirty="0">
                <a:ln>
                  <a:noFill/>
                </a:ln>
                <a:solidFill>
                  <a:srgbClr val="202124"/>
                </a:solidFill>
                <a:latin typeface="inherit"/>
              </a:rPr>
              <a:t> </a:t>
            </a:r>
            <a:r>
              <a:rPr lang="en-US" altLang="ru-RU" sz="2800" cap="none" dirty="0" err="1" smtClean="0">
                <a:ln>
                  <a:noFill/>
                </a:ln>
                <a:solidFill>
                  <a:srgbClr val="202124"/>
                </a:solidFill>
                <a:latin typeface="inherit"/>
              </a:rPr>
              <a:t>bog`ni</a:t>
            </a:r>
            <a:r>
              <a:rPr lang="ru-RU" altLang="ru-RU" sz="2800" cap="none" dirty="0" smtClean="0">
                <a:ln>
                  <a:noFill/>
                </a:ln>
                <a:solidFill>
                  <a:srgbClr val="202124"/>
                </a:solidFill>
                <a:latin typeface="inherit"/>
              </a:rPr>
              <a:t> </a:t>
            </a:r>
            <a:r>
              <a:rPr lang="ru-RU" altLang="ru-RU" sz="2800" cap="none" dirty="0" err="1">
                <a:ln>
                  <a:noFill/>
                </a:ln>
                <a:solidFill>
                  <a:srgbClr val="202124"/>
                </a:solidFill>
                <a:latin typeface="inherit"/>
              </a:rPr>
              <a:t>sug'orish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maqsadi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ancha</a:t>
            </a:r>
            <a:r>
              <a:rPr lang="ru-RU" altLang="ru-RU" sz="2800" cap="none" dirty="0">
                <a:ln>
                  <a:noFill/>
                </a:ln>
                <a:solidFill>
                  <a:srgbClr val="202124"/>
                </a:solidFill>
                <a:latin typeface="inherit"/>
              </a:rPr>
              <a:t> </a:t>
            </a:r>
            <a:r>
              <a:rPr lang="ru-RU" altLang="ru-RU" sz="2800" cap="none" dirty="0" err="1" smtClean="0">
                <a:ln>
                  <a:noFill/>
                </a:ln>
                <a:solidFill>
                  <a:srgbClr val="202124"/>
                </a:solidFill>
                <a:latin typeface="inherit"/>
              </a:rPr>
              <a:t>aniqroq</a:t>
            </a:r>
            <a:r>
              <a:rPr lang="ru-RU" altLang="ru-RU" sz="2800" cap="none" dirty="0" smtClean="0">
                <a:ln>
                  <a:noFill/>
                </a:ln>
                <a:solidFill>
                  <a:srgbClr val="202124"/>
                </a:solidFill>
                <a:latin typeface="inherit"/>
              </a:rPr>
              <a:t> </a:t>
            </a:r>
            <a:r>
              <a:rPr lang="ru-RU" altLang="ru-RU" sz="2800" cap="none" dirty="0" err="1">
                <a:ln>
                  <a:noFill/>
                </a:ln>
                <a:solidFill>
                  <a:srgbClr val="202124"/>
                </a:solidFill>
                <a:latin typeface="inherit"/>
              </a:rPr>
              <a:t>ko'rinadi</a:t>
            </a:r>
            <a:r>
              <a:rPr lang="ru-RU" altLang="ru-RU" sz="2800" cap="none" dirty="0">
                <a:ln>
                  <a:noFill/>
                </a:ln>
                <a:solidFill>
                  <a:srgbClr val="202124"/>
                </a:solidFill>
                <a:latin typeface="inherit"/>
              </a:rPr>
              <a:t>.</a:t>
            </a:r>
            <a:r>
              <a:rPr lang="ru-RU" altLang="ru-RU" sz="2800" cap="none" dirty="0">
                <a:ln>
                  <a:noFill/>
                </a:ln>
              </a:rPr>
              <a:t> </a:t>
            </a:r>
            <a:br>
              <a:rPr lang="ru-RU" altLang="ru-RU" sz="2800" cap="none" dirty="0">
                <a:ln>
                  <a:noFill/>
                </a:ln>
                <a:latin typeface="Arial" panose="020B0604020202020204" pitchFamily="34" charset="0"/>
              </a:rPr>
            </a:br>
            <a:endParaRPr lang="ru-RU" dirty="0"/>
          </a:p>
        </p:txBody>
      </p:sp>
      <p:sp>
        <p:nvSpPr>
          <p:cNvPr id="3" name="Объект 2"/>
          <p:cNvSpPr>
            <a:spLocks noGrp="1"/>
          </p:cNvSpPr>
          <p:nvPr>
            <p:ph idx="1"/>
          </p:nvPr>
        </p:nvSpPr>
        <p:spPr>
          <a:xfrm>
            <a:off x="2037524" y="1"/>
            <a:ext cx="7923340" cy="1223158"/>
          </a:xfrm>
        </p:spPr>
        <p:txBody>
          <a:bodyPr>
            <a:normAutofit/>
          </a:bodyPr>
          <a:lstStyle/>
          <a:p>
            <a:r>
              <a:rPr lang="en-US" sz="6600" b="1" dirty="0"/>
              <a:t>S</a:t>
            </a:r>
            <a:r>
              <a:rPr lang="en-US" sz="4400" b="1" dirty="0"/>
              <a:t> – (Specific)</a:t>
            </a:r>
            <a:r>
              <a:rPr lang="en-US" sz="4400" dirty="0"/>
              <a:t> </a:t>
            </a:r>
            <a:r>
              <a:rPr lang="en-US" sz="4400" dirty="0" err="1"/>
              <a:t>aniq</a:t>
            </a:r>
            <a:r>
              <a:rPr lang="en-US" sz="4400" dirty="0"/>
              <a:t>;</a:t>
            </a:r>
            <a:endParaRPr lang="ru-RU" sz="4400" dirty="0"/>
          </a:p>
        </p:txBody>
      </p:sp>
      <p:sp>
        <p:nvSpPr>
          <p:cNvPr id="5"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pic>
        <p:nvPicPr>
          <p:cNvPr id="7" name="Рисунок 6"/>
          <p:cNvPicPr>
            <a:picLocks noChangeAspect="1"/>
          </p:cNvPicPr>
          <p:nvPr/>
        </p:nvPicPr>
        <p:blipFill>
          <a:blip r:embed="rId1"/>
          <a:stretch>
            <a:fillRect/>
          </a:stretch>
        </p:blipFill>
        <p:spPr>
          <a:xfrm>
            <a:off x="492825" y="4346368"/>
            <a:ext cx="11103429" cy="230975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62986" y="2005390"/>
            <a:ext cx="8534400" cy="1507067"/>
          </a:xfrm>
        </p:spPr>
        <p:txBody>
          <a:bodyPr>
            <a:normAutofit fontScale="90000"/>
          </a:bodyPr>
          <a:lstStyle/>
          <a:p>
            <a:r>
              <a:rPr lang="ru-RU" altLang="ru-RU" cap="none" dirty="0" err="1">
                <a:ln>
                  <a:noFill/>
                </a:ln>
                <a:solidFill>
                  <a:srgbClr val="202124"/>
                </a:solidFill>
                <a:latin typeface="inherit"/>
              </a:rPr>
              <a:t>Maqsadni</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belgilash</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bosqichida</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maqsadga</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erishish</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jarayonini</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o'lchash</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uchun</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aniq</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mezonlarni</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belgilash</a:t>
            </a:r>
            <a:r>
              <a:rPr lang="ru-RU" altLang="ru-RU" cap="none" dirty="0">
                <a:ln>
                  <a:noFill/>
                </a:ln>
                <a:solidFill>
                  <a:srgbClr val="202124"/>
                </a:solidFill>
                <a:latin typeface="inherit"/>
              </a:rPr>
              <a:t> </a:t>
            </a:r>
            <a:r>
              <a:rPr lang="ru-RU" altLang="ru-RU" cap="none" dirty="0" err="1">
                <a:ln>
                  <a:noFill/>
                </a:ln>
                <a:solidFill>
                  <a:srgbClr val="202124"/>
                </a:solidFill>
                <a:latin typeface="inherit"/>
              </a:rPr>
              <a:t>kerak</a:t>
            </a:r>
            <a:r>
              <a:rPr lang="ru-RU" altLang="ru-RU" cap="none" dirty="0">
                <a:ln>
                  <a:noFill/>
                </a:ln>
                <a:solidFill>
                  <a:srgbClr val="202124"/>
                </a:solidFill>
                <a:latin typeface="inherit"/>
              </a:rPr>
              <a:t>.</a:t>
            </a:r>
            <a:r>
              <a:rPr lang="ru-RU" altLang="ru-RU" sz="1600" cap="none" dirty="0">
                <a:ln>
                  <a:noFill/>
                </a:ln>
              </a:rPr>
              <a:t> </a:t>
            </a:r>
            <a:endParaRPr lang="ru-RU" dirty="0"/>
          </a:p>
        </p:txBody>
      </p:sp>
      <p:sp>
        <p:nvSpPr>
          <p:cNvPr id="3" name="Объект 2"/>
          <p:cNvSpPr>
            <a:spLocks noGrp="1"/>
          </p:cNvSpPr>
          <p:nvPr>
            <p:ph idx="1"/>
          </p:nvPr>
        </p:nvSpPr>
        <p:spPr>
          <a:xfrm>
            <a:off x="1788617" y="641267"/>
            <a:ext cx="8534400" cy="1190501"/>
          </a:xfrm>
        </p:spPr>
        <p:txBody>
          <a:bodyPr vert="horz" lIns="91440" tIns="45720" rIns="91440" bIns="45720" rtlCol="0" anchor="ctr">
            <a:normAutofit fontScale="62500" lnSpcReduction="20000"/>
          </a:bodyPr>
          <a:lstStyle/>
          <a:p>
            <a:r>
              <a:rPr lang="en-US" sz="6600" b="1" dirty="0"/>
              <a:t>M – (Measurable) </a:t>
            </a:r>
            <a:r>
              <a:rPr lang="en-US" sz="6600" b="1" dirty="0" err="1"/>
              <a:t>o’lchab</a:t>
            </a:r>
            <a:r>
              <a:rPr lang="en-US" sz="6600" b="1" dirty="0"/>
              <a:t> </a:t>
            </a:r>
            <a:r>
              <a:rPr lang="en-US" sz="6600" b="1" dirty="0" err="1"/>
              <a:t>bo’ladigan</a:t>
            </a:r>
            <a:endParaRPr lang="ru-RU" sz="6600" b="1" dirty="0"/>
          </a:p>
        </p:txBody>
      </p:sp>
      <p:sp>
        <p:nvSpPr>
          <p:cNvPr id="7" name="Прямоугольник 6"/>
          <p:cNvSpPr/>
          <p:nvPr/>
        </p:nvSpPr>
        <p:spPr>
          <a:xfrm>
            <a:off x="289881" y="3512456"/>
            <a:ext cx="1812051" cy="461665"/>
          </a:xfrm>
          <a:prstGeom prst="rect">
            <a:avLst/>
          </a:prstGeom>
        </p:spPr>
        <p:txBody>
          <a:bodyPr wrap="square">
            <a:spAutoFit/>
          </a:bodyPr>
          <a:lstStyle/>
          <a:p>
            <a:r>
              <a:rPr lang="en-US" sz="2400" b="1" dirty="0" err="1" smtClean="0">
                <a:solidFill>
                  <a:schemeClr val="bg1"/>
                </a:solidFill>
              </a:rPr>
              <a:t>Masalan</a:t>
            </a:r>
            <a:r>
              <a:rPr lang="ru-RU" sz="2400" b="1" dirty="0" smtClean="0">
                <a:solidFill>
                  <a:schemeClr val="bg1"/>
                </a:solidFill>
              </a:rPr>
              <a:t>: </a:t>
            </a:r>
            <a:endParaRPr lang="ru-RU" sz="2400" dirty="0"/>
          </a:p>
        </p:txBody>
      </p:sp>
      <p:sp>
        <p:nvSpPr>
          <p:cNvPr id="9" name="Прямоугольник 8"/>
          <p:cNvSpPr/>
          <p:nvPr/>
        </p:nvSpPr>
        <p:spPr>
          <a:xfrm>
            <a:off x="1836118" y="3558623"/>
            <a:ext cx="4825360" cy="461665"/>
          </a:xfrm>
          <a:prstGeom prst="rect">
            <a:avLst/>
          </a:prstGeom>
        </p:spPr>
        <p:txBody>
          <a:bodyPr wrap="none">
            <a:spAutoFit/>
          </a:bodyPr>
          <a:lstStyle/>
          <a:p>
            <a:pPr lvl="0" eaLnBrk="0" fontAlgn="base" hangingPunct="0">
              <a:spcBef>
                <a:spcPct val="0"/>
              </a:spcBef>
              <a:spcAft>
                <a:spcPct val="0"/>
              </a:spcAft>
            </a:pPr>
            <a:r>
              <a:rPr kumimoji="0" lang="ru-RU" altLang="ru-RU" sz="2400" b="0" i="0" u="none" strike="noStrike" cap="none" normalizeH="0" baseline="0" dirty="0" smtClean="0">
                <a:ln>
                  <a:noFill/>
                </a:ln>
                <a:solidFill>
                  <a:srgbClr val="202124"/>
                </a:solidFill>
                <a:effectLst/>
                <a:latin typeface="inherit"/>
              </a:rPr>
              <a:t>100 </a:t>
            </a:r>
            <a:r>
              <a:rPr kumimoji="0" lang="ru-RU" altLang="ru-RU" sz="2400" b="0" i="0" u="none" strike="noStrike" cap="none" normalizeH="0" baseline="0" dirty="0" err="1" smtClean="0">
                <a:ln>
                  <a:noFill/>
                </a:ln>
                <a:solidFill>
                  <a:srgbClr val="202124"/>
                </a:solidFill>
                <a:effectLst/>
                <a:latin typeface="inherit"/>
              </a:rPr>
              <a:t>metrga</a:t>
            </a:r>
            <a:r>
              <a:rPr kumimoji="0" lang="ru-RU" altLang="ru-RU" sz="2400" b="0" i="0" u="none" strike="noStrike" cap="none" normalizeH="0" baseline="0" dirty="0" smtClean="0">
                <a:ln>
                  <a:noFill/>
                </a:ln>
                <a:solidFill>
                  <a:srgbClr val="202124"/>
                </a:solidFill>
                <a:effectLst/>
                <a:latin typeface="inherit"/>
              </a:rPr>
              <a:t> 10 </a:t>
            </a:r>
            <a:r>
              <a:rPr kumimoji="0" lang="ru-RU" altLang="ru-RU" sz="2400" b="0" i="0" u="none" strike="noStrike" cap="none" normalizeH="0" baseline="0" dirty="0" err="1" smtClean="0">
                <a:ln>
                  <a:noFill/>
                </a:ln>
                <a:solidFill>
                  <a:srgbClr val="202124"/>
                </a:solidFill>
                <a:effectLst/>
                <a:latin typeface="inherit"/>
              </a:rPr>
              <a:t>soniyada</a:t>
            </a:r>
            <a:r>
              <a:rPr kumimoji="0" lang="ru-RU" altLang="ru-RU" sz="2400" b="0" i="0" u="none" strike="noStrike" cap="none" normalizeH="0" baseline="0" dirty="0" smtClean="0">
                <a:ln>
                  <a:noFill/>
                </a:ln>
                <a:solidFill>
                  <a:srgbClr val="202124"/>
                </a:solidFill>
                <a:effectLst/>
                <a:latin typeface="inherit"/>
              </a:rPr>
              <a:t> </a:t>
            </a:r>
            <a:r>
              <a:rPr kumimoji="0" lang="ru-RU" altLang="ru-RU" sz="2400" b="0" i="0" u="none" strike="noStrike" cap="none" normalizeH="0" baseline="0" dirty="0" err="1" smtClean="0">
                <a:ln>
                  <a:noFill/>
                </a:ln>
                <a:solidFill>
                  <a:srgbClr val="202124"/>
                </a:solidFill>
                <a:effectLst/>
                <a:latin typeface="inherit"/>
              </a:rPr>
              <a:t>yugurish</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pic>
        <p:nvPicPr>
          <p:cNvPr id="11" name="Рисунок 10"/>
          <p:cNvPicPr>
            <a:picLocks noChangeAspect="1"/>
          </p:cNvPicPr>
          <p:nvPr/>
        </p:nvPicPr>
        <p:blipFill>
          <a:blip r:embed="rId1"/>
          <a:stretch>
            <a:fillRect/>
          </a:stretch>
        </p:blipFill>
        <p:spPr>
          <a:xfrm>
            <a:off x="1693614" y="4414590"/>
            <a:ext cx="7818520" cy="21405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27" y="2327564"/>
            <a:ext cx="12290961" cy="3666835"/>
          </a:xfrm>
        </p:spPr>
        <p:txBody>
          <a:bodyPr>
            <a:noAutofit/>
          </a:bodyPr>
          <a:lstStyle/>
          <a:p>
            <a:r>
              <a:rPr lang="en-US" altLang="ru-RU" sz="2400" cap="none" dirty="0" smtClean="0">
                <a:ln>
                  <a:noFill/>
                </a:ln>
                <a:solidFill>
                  <a:srgbClr val="202124"/>
                </a:solidFill>
                <a:latin typeface="inherit"/>
              </a:rPr>
              <a:t>SM</a:t>
            </a:r>
            <a:r>
              <a:rPr lang="ru-RU" altLang="ru-RU" sz="2400" cap="none" dirty="0" smtClean="0">
                <a:ln>
                  <a:noFill/>
                </a:ln>
                <a:solidFill>
                  <a:srgbClr val="202124"/>
                </a:solidFill>
                <a:latin typeface="inherit"/>
              </a:rPr>
              <a:t>ART </a:t>
            </a:r>
            <a:r>
              <a:rPr lang="ru-RU" altLang="ru-RU" sz="2400" cap="none" dirty="0" err="1">
                <a:ln>
                  <a:noFill/>
                </a:ln>
                <a:solidFill>
                  <a:srgbClr val="202124"/>
                </a:solidFill>
                <a:latin typeface="inherit"/>
              </a:rPr>
              <a:t>maqsadlariga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erishish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mumkin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bo'lishi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kerak</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chunki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vazifaning</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real</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bajarilishi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ijrochining</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motivatsiyasiga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ta'sir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qiladi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Maqsadga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erishish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mumkin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bo'lmasa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unga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erishish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ehtimoli</a:t>
            </a:r>
            <a:r>
              <a:rPr lang="ru-RU" altLang="ru-RU" sz="2400" cap="none" dirty="0">
                <a:ln>
                  <a:noFill/>
                </a:ln>
                <a:solidFill>
                  <a:srgbClr val="202124"/>
                </a:solidFill>
                <a:latin typeface="inherit"/>
              </a:rPr>
              <a:t> 0 </a:t>
            </a:r>
            <a:r>
              <a:rPr lang="ru-RU" altLang="ru-RU" sz="2400" cap="none" dirty="0" err="1">
                <a:ln>
                  <a:noFill/>
                </a:ln>
                <a:solidFill>
                  <a:srgbClr val="202124"/>
                </a:solidFill>
                <a:latin typeface="inherit"/>
              </a:rPr>
              <a:t>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moyil</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bo'ladi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Maqsadga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erishish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barcha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mavjud</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resurslar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cheklovlarni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hisobga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olgan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holda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o'z</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tajribasidan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kelib</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chiqqan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holda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aniqlanadi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Cheklovlar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quyidagilar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bo'lishi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mumkin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vaqt</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resurslari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investitsiyalar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mehnat</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resurslari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ijrochining</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bilim</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tajribasi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axborot</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resurslardan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foydalanish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imkoniyati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qaror</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qabul</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qilish</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qobiliyati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va</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maqsad</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ijrochisi</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uchun</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boshqaruv</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dastaklarining</a:t>
            </a:r>
            <a:r>
              <a:rPr lang="ru-RU" altLang="ru-RU" sz="2400" cap="none" dirty="0">
                <a:ln>
                  <a:noFill/>
                </a:ln>
                <a:solidFill>
                  <a:srgbClr val="202124"/>
                </a:solidFill>
                <a:latin typeface="inherit"/>
              </a:rPr>
              <a:t> </a:t>
            </a:r>
            <a:r>
              <a:rPr lang="ru-RU" altLang="ru-RU" sz="2400" cap="none" dirty="0" err="1">
                <a:ln>
                  <a:noFill/>
                </a:ln>
                <a:solidFill>
                  <a:srgbClr val="202124"/>
                </a:solidFill>
                <a:latin typeface="inherit"/>
              </a:rPr>
              <a:t>mavjudligi</a:t>
            </a:r>
            <a:r>
              <a:rPr lang="ru-RU" altLang="ru-RU" sz="2400" cap="none" dirty="0">
                <a:ln>
                  <a:noFill/>
                </a:ln>
                <a:solidFill>
                  <a:srgbClr val="202124"/>
                </a:solidFill>
                <a:latin typeface="inherit"/>
              </a:rPr>
              <a:t>.</a:t>
            </a:r>
            <a:r>
              <a:rPr lang="ru-RU" altLang="ru-RU" sz="2400" cap="none" dirty="0">
                <a:ln>
                  <a:noFill/>
                </a:ln>
              </a:rPr>
              <a:t> </a:t>
            </a:r>
            <a:endParaRPr lang="ru-RU" sz="2400" dirty="0"/>
          </a:p>
        </p:txBody>
      </p:sp>
      <p:sp>
        <p:nvSpPr>
          <p:cNvPr id="3" name="Объект 2"/>
          <p:cNvSpPr>
            <a:spLocks noGrp="1"/>
          </p:cNvSpPr>
          <p:nvPr>
            <p:ph idx="1"/>
          </p:nvPr>
        </p:nvSpPr>
        <p:spPr>
          <a:xfrm>
            <a:off x="292325" y="-368134"/>
            <a:ext cx="10336089" cy="3194462"/>
          </a:xfrm>
        </p:spPr>
        <p:txBody>
          <a:bodyPr vert="horz" lIns="91440" tIns="45720" rIns="91440" bIns="45720" rtlCol="0" anchor="ctr">
            <a:normAutofit/>
          </a:bodyPr>
          <a:lstStyle/>
          <a:p>
            <a:r>
              <a:rPr lang="en-US" sz="6600" b="1" dirty="0"/>
              <a:t>A – (Attainable) </a:t>
            </a:r>
            <a:r>
              <a:rPr lang="en-US" sz="6600" b="1" dirty="0" err="1"/>
              <a:t>erishib</a:t>
            </a:r>
            <a:r>
              <a:rPr lang="en-US" sz="6600" b="1" dirty="0"/>
              <a:t> </a:t>
            </a:r>
            <a:r>
              <a:rPr lang="en-US" sz="6600" b="1" dirty="0" err="1"/>
              <a:t>bo’ladigan</a:t>
            </a:r>
            <a:r>
              <a:rPr lang="en-US" sz="6600" b="1" dirty="0"/>
              <a:t>;</a:t>
            </a:r>
            <a:endParaRPr lang="ru-RU" sz="6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7513" y="1579420"/>
            <a:ext cx="11764487" cy="4833256"/>
          </a:xfrm>
        </p:spPr>
        <p:txBody>
          <a:bodyPr>
            <a:normAutofit/>
          </a:bodyPr>
          <a:lstStyle/>
          <a:p>
            <a:r>
              <a:rPr lang="ru-RU" altLang="ru-RU" sz="2800" b="1" cap="none" dirty="0" err="1">
                <a:ln>
                  <a:noFill/>
                </a:ln>
                <a:solidFill>
                  <a:srgbClr val="202124"/>
                </a:solidFill>
                <a:latin typeface="inherit"/>
              </a:rPr>
              <a:t>Bu</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nuqta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sizni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o'z</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fikrlash</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tarzingizga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qarshi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chiqishga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undashi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kerak</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Agar</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sizning</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umumiy</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biznes</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rejangiz</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rentabellikni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oshirishni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talab</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qilsa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yangi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mijozlar</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siz</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qidirayotgan</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narsa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bo'lmasligi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mumkin</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Mavjud</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mijozlarni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saqlab</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qolish</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narxlarni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oshirish</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yoki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xarajatlarni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kamaytirish</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usullariga</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e'tibor</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qaratishingiz</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kerak</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bo'lishi</a:t>
            </a:r>
            <a:r>
              <a:rPr lang="ru-RU" altLang="ru-RU" sz="2800" b="1" cap="none" dirty="0">
                <a:ln>
                  <a:noFill/>
                </a:ln>
                <a:solidFill>
                  <a:srgbClr val="202124"/>
                </a:solidFill>
                <a:latin typeface="inherit"/>
              </a:rPr>
              <a:t> </a:t>
            </a:r>
            <a:r>
              <a:rPr lang="ru-RU" altLang="ru-RU" sz="2800" b="1" cap="none" dirty="0" err="1">
                <a:ln>
                  <a:noFill/>
                </a:ln>
                <a:solidFill>
                  <a:srgbClr val="202124"/>
                </a:solidFill>
                <a:latin typeface="inherit"/>
              </a:rPr>
              <a:t>mumkin</a:t>
            </a:r>
            <a:r>
              <a:rPr lang="ru-RU" altLang="ru-RU" sz="2800" b="1" cap="none" dirty="0">
                <a:ln>
                  <a:noFill/>
                </a:ln>
                <a:solidFill>
                  <a:srgbClr val="202124"/>
                </a:solidFill>
                <a:latin typeface="inherit"/>
              </a:rPr>
              <a:t>. </a:t>
            </a:r>
            <a:r>
              <a:rPr lang="ru-RU" altLang="ru-RU" sz="2800" cap="none" dirty="0" err="1">
                <a:ln>
                  <a:noFill/>
                </a:ln>
                <a:solidFill>
                  <a:srgbClr val="202124"/>
                </a:solidFill>
                <a:latin typeface="inherit"/>
              </a:rPr>
              <a:t>Maqsadingiz</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sizga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tegishli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ekanligiga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ishonch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hosil</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qiling</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Agar</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maqsadga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erishishda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kompaniya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umuman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foyda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olmasa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bunday</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maqsad</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foydasiz</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hisoblanadi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va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resurslarni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behuda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sarflashni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anglatadi</a:t>
            </a:r>
            <a:r>
              <a:rPr lang="ru-RU" altLang="ru-RU" sz="2800" cap="none" dirty="0">
                <a:ln>
                  <a:noFill/>
                </a:ln>
                <a:solidFill>
                  <a:srgbClr val="202124"/>
                </a:solidFill>
                <a:latin typeface="inherit"/>
              </a:rPr>
              <a:t>.</a:t>
            </a:r>
            <a:r>
              <a:rPr lang="ru-RU" altLang="ru-RU" sz="2800" cap="none" dirty="0">
                <a:ln>
                  <a:noFill/>
                </a:ln>
              </a:rPr>
              <a:t> </a:t>
            </a:r>
            <a:endParaRPr lang="ru-RU" sz="2800" dirty="0"/>
          </a:p>
        </p:txBody>
      </p:sp>
      <p:sp>
        <p:nvSpPr>
          <p:cNvPr id="3" name="Объект 2"/>
          <p:cNvSpPr>
            <a:spLocks noGrp="1"/>
          </p:cNvSpPr>
          <p:nvPr>
            <p:ph idx="1"/>
          </p:nvPr>
        </p:nvSpPr>
        <p:spPr>
          <a:xfrm>
            <a:off x="992971" y="270164"/>
            <a:ext cx="9409814" cy="1665514"/>
          </a:xfrm>
        </p:spPr>
        <p:txBody>
          <a:bodyPr vert="horz" lIns="91440" tIns="45720" rIns="91440" bIns="45720" rtlCol="0" anchor="ctr">
            <a:normAutofit fontScale="77500" lnSpcReduction="20000"/>
          </a:bodyPr>
          <a:lstStyle/>
          <a:p>
            <a:r>
              <a:rPr lang="en-US" sz="6600" b="1" dirty="0"/>
              <a:t>R – (Relevant) </a:t>
            </a:r>
            <a:r>
              <a:rPr lang="en-US" sz="6600" b="1" dirty="0" err="1"/>
              <a:t>mos,bog’liq</a:t>
            </a:r>
            <a:r>
              <a:rPr lang="en-US" sz="6600" b="1" dirty="0"/>
              <a:t> </a:t>
            </a:r>
            <a:r>
              <a:rPr lang="en-US" sz="6600" b="1" dirty="0" err="1"/>
              <a:t>bo’lgan</a:t>
            </a:r>
            <a:endParaRPr lang="ru-RU" sz="6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4846" y="1260269"/>
            <a:ext cx="10466718" cy="3473861"/>
          </a:xfrm>
        </p:spPr>
        <p:txBody>
          <a:bodyPr>
            <a:normAutofit/>
          </a:bodyPr>
          <a:lstStyle/>
          <a:p>
            <a:r>
              <a:rPr lang="ru-RU" altLang="ru-RU" sz="2800" cap="none" dirty="0">
                <a:ln>
                  <a:noFill/>
                </a:ln>
                <a:solidFill>
                  <a:srgbClr val="202124"/>
                </a:solidFill>
                <a:latin typeface="inherit"/>
              </a:rPr>
              <a:t>SMART </a:t>
            </a:r>
            <a:r>
              <a:rPr lang="ru-RU" altLang="ru-RU" sz="2800" cap="none" dirty="0" err="1">
                <a:ln>
                  <a:noFill/>
                </a:ln>
                <a:solidFill>
                  <a:srgbClr val="202124"/>
                </a:solidFill>
                <a:latin typeface="inherit"/>
              </a:rPr>
              <a:t>maqsadi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vaqt</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bilan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cheklangan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bo'lishi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kerak</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ya'ni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yakuniy</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muddat</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belgilanishi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kerak</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bu</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muddatdan</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oshib</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ketish</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maqsadga</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erishilmaganligini</a:t>
            </a:r>
            <a:r>
              <a:rPr lang="ru-RU" altLang="ru-RU" sz="2800" cap="none" dirty="0">
                <a:ln>
                  <a:noFill/>
                </a:ln>
                <a:solidFill>
                  <a:srgbClr val="202124"/>
                </a:solidFill>
                <a:latin typeface="inherit"/>
              </a:rPr>
              <a:t> </a:t>
            </a:r>
            <a:r>
              <a:rPr lang="ru-RU" altLang="ru-RU" sz="2800" cap="none" dirty="0" err="1">
                <a:ln>
                  <a:noFill/>
                </a:ln>
                <a:solidFill>
                  <a:srgbClr val="202124"/>
                </a:solidFill>
                <a:latin typeface="inherit"/>
              </a:rPr>
              <a:t>ko'rsatadi</a:t>
            </a:r>
            <a:r>
              <a:rPr lang="ru-RU" altLang="ru-RU" sz="2800" cap="none" dirty="0">
                <a:ln>
                  <a:noFill/>
                </a:ln>
                <a:solidFill>
                  <a:srgbClr val="202124"/>
                </a:solidFill>
                <a:latin typeface="inherit"/>
              </a:rPr>
              <a:t>.</a:t>
            </a:r>
            <a:r>
              <a:rPr lang="ru-RU" altLang="ru-RU" sz="2800" cap="none" dirty="0">
                <a:ln>
                  <a:noFill/>
                </a:ln>
              </a:rPr>
              <a:t> </a:t>
            </a:r>
            <a:endParaRPr lang="ru-RU" sz="2800" dirty="0"/>
          </a:p>
        </p:txBody>
      </p:sp>
      <p:sp>
        <p:nvSpPr>
          <p:cNvPr id="3" name="Объект 2"/>
          <p:cNvSpPr>
            <a:spLocks noGrp="1"/>
          </p:cNvSpPr>
          <p:nvPr>
            <p:ph idx="1"/>
          </p:nvPr>
        </p:nvSpPr>
        <p:spPr>
          <a:xfrm>
            <a:off x="1087973" y="0"/>
            <a:ext cx="9754198" cy="2520538"/>
          </a:xfrm>
        </p:spPr>
        <p:txBody>
          <a:bodyPr vert="horz" lIns="91440" tIns="45720" rIns="91440" bIns="45720" rtlCol="0" anchor="ctr">
            <a:normAutofit/>
          </a:bodyPr>
          <a:lstStyle/>
          <a:p>
            <a:r>
              <a:rPr lang="en-US" sz="6600" b="1" dirty="0"/>
              <a:t>T – (Timely) </a:t>
            </a:r>
            <a:r>
              <a:rPr lang="en-US" sz="6600" b="1" dirty="0" err="1"/>
              <a:t>muddatli</a:t>
            </a:r>
            <a:endParaRPr lang="ru-RU" sz="6600" b="1" dirty="0"/>
          </a:p>
        </p:txBody>
      </p:sp>
      <p:sp>
        <p:nvSpPr>
          <p:cNvPr id="6" name="Прямоугольник 5"/>
          <p:cNvSpPr/>
          <p:nvPr/>
        </p:nvSpPr>
        <p:spPr>
          <a:xfrm>
            <a:off x="1805048" y="3877731"/>
            <a:ext cx="8072262" cy="369332"/>
          </a:xfrm>
          <a:prstGeom prst="rect">
            <a:avLst/>
          </a:prstGeom>
        </p:spPr>
        <p:txBody>
          <a:bodyPr wrap="square">
            <a:spAutoFit/>
          </a:bodyPr>
          <a:lstStyle/>
          <a:p>
            <a:pPr lvl="0" eaLnBrk="0" fontAlgn="base" hangingPunct="0">
              <a:spcBef>
                <a:spcPct val="0"/>
              </a:spcBef>
              <a:spcAft>
                <a:spcPct val="0"/>
              </a:spcAft>
            </a:pPr>
            <a:r>
              <a:rPr kumimoji="0" lang="ru-RU" altLang="ru-RU" b="1" i="0" u="none" strike="noStrike" cap="none" normalizeH="0" baseline="0" dirty="0" err="1" smtClean="0">
                <a:ln>
                  <a:noFill/>
                </a:ln>
                <a:solidFill>
                  <a:srgbClr val="202124"/>
                </a:solidFill>
                <a:effectLst/>
                <a:latin typeface="inherit"/>
              </a:rPr>
              <a:t>Vaqt</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oralig'iga</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ko'ra</a:t>
            </a:r>
            <a:r>
              <a:rPr kumimoji="0" lang="ru-RU" altLang="ru-RU" b="1" i="0" u="none" strike="noStrike" cap="none" normalizeH="0" baseline="0" dirty="0" smtClean="0">
                <a:ln>
                  <a:noFill/>
                </a:ln>
                <a:solidFill>
                  <a:srgbClr val="202124"/>
                </a:solidFill>
                <a:effectLst/>
                <a:latin typeface="inherit"/>
              </a:rPr>
              <a:t>, SMART </a:t>
            </a:r>
            <a:r>
              <a:rPr kumimoji="0" lang="ru-RU" altLang="ru-RU" b="1" i="0" u="none" strike="noStrike" cap="none" normalizeH="0" baseline="0" dirty="0" err="1" smtClean="0">
                <a:ln>
                  <a:noFill/>
                </a:ln>
                <a:solidFill>
                  <a:srgbClr val="202124"/>
                </a:solidFill>
                <a:effectLst/>
                <a:latin typeface="inherit"/>
              </a:rPr>
              <a:t>maqsadlari</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quyidagilar</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bo'lishi</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mumkin</a:t>
            </a:r>
            <a:r>
              <a:rPr kumimoji="0" lang="ru-RU" altLang="ru-RU" b="1" i="0" u="none" strike="noStrike" cap="none" normalizeH="0" baseline="0" dirty="0" smtClean="0">
                <a:ln>
                  <a:noFill/>
                </a:ln>
                <a:solidFill>
                  <a:srgbClr val="202124"/>
                </a:solidFill>
                <a:effectLst/>
                <a:latin typeface="inherit"/>
              </a:rPr>
              <a:t>:</a:t>
            </a:r>
            <a:r>
              <a:rPr kumimoji="0" lang="ru-RU" altLang="ru-RU" b="1" i="0" u="none" strike="noStrike" cap="none" normalizeH="0" baseline="0" dirty="0" smtClean="0">
                <a:ln>
                  <a:noFill/>
                </a:ln>
                <a:solidFill>
                  <a:schemeClr val="tx1"/>
                </a:solidFill>
                <a:effectLst/>
              </a:rPr>
              <a:t> </a:t>
            </a:r>
            <a:endParaRPr kumimoji="0" lang="ru-RU" altLang="ru-RU" b="1" i="0" u="none" strike="noStrike" cap="none" normalizeH="0" baseline="0" dirty="0" smtClean="0">
              <a:ln>
                <a:noFill/>
              </a:ln>
              <a:solidFill>
                <a:schemeClr val="tx1"/>
              </a:solidFill>
              <a:effectLst/>
              <a:latin typeface="Arial" panose="020B0604020202020204" pitchFamily="34" charset="0"/>
            </a:endParaRPr>
          </a:p>
        </p:txBody>
      </p:sp>
      <p:pic>
        <p:nvPicPr>
          <p:cNvPr id="7" name="Рисунок 6"/>
          <p:cNvPicPr>
            <a:picLocks noChangeAspect="1"/>
          </p:cNvPicPr>
          <p:nvPr/>
        </p:nvPicPr>
        <p:blipFill>
          <a:blip r:embed="rId1"/>
          <a:stretch>
            <a:fillRect/>
          </a:stretch>
        </p:blipFill>
        <p:spPr>
          <a:xfrm>
            <a:off x="1545192" y="4398469"/>
            <a:ext cx="8332118" cy="1369688"/>
          </a:xfrm>
          <a:prstGeom prst="rect">
            <a:avLst/>
          </a:prstGeom>
        </p:spPr>
      </p:pic>
      <p:sp>
        <p:nvSpPr>
          <p:cNvPr id="8" name="Прямоугольник 7"/>
          <p:cNvSpPr/>
          <p:nvPr/>
        </p:nvSpPr>
        <p:spPr>
          <a:xfrm>
            <a:off x="1734497" y="5495163"/>
            <a:ext cx="1626920" cy="1477328"/>
          </a:xfrm>
          <a:prstGeom prst="rect">
            <a:avLst/>
          </a:prstGeom>
        </p:spPr>
        <p:txBody>
          <a:bodyPr wrap="square">
            <a:spAutoFit/>
          </a:bodyPr>
          <a:lstStyle/>
          <a:p>
            <a:pPr lvl="0"/>
            <a:br>
              <a:rPr lang="en-US" dirty="0" smtClean="0"/>
            </a:br>
            <a:r>
              <a:rPr lang="en-US" b="1" i="0" dirty="0" smtClean="0">
                <a:solidFill>
                  <a:srgbClr val="202124"/>
                </a:solidFill>
                <a:effectLst/>
                <a:latin typeface="Arial" panose="020B0604020202020204" pitchFamily="34" charset="0"/>
              </a:rPr>
              <a:t>Ultra </a:t>
            </a:r>
            <a:r>
              <a:rPr lang="en-US" b="1" i="0" dirty="0" err="1" smtClean="0">
                <a:solidFill>
                  <a:srgbClr val="202124"/>
                </a:solidFill>
                <a:effectLst/>
                <a:latin typeface="Arial" panose="020B0604020202020204" pitchFamily="34" charset="0"/>
              </a:rPr>
              <a:t>qisqa</a:t>
            </a:r>
            <a:r>
              <a:rPr lang="en-US" b="1" i="0" dirty="0" smtClean="0">
                <a:solidFill>
                  <a:srgbClr val="202124"/>
                </a:solidFill>
                <a:effectLst/>
                <a:latin typeface="Arial" panose="020B0604020202020204" pitchFamily="34" charset="0"/>
              </a:rPr>
              <a:t> </a:t>
            </a:r>
            <a:r>
              <a:rPr lang="en-US" b="1" i="0" dirty="0" err="1" smtClean="0">
                <a:solidFill>
                  <a:srgbClr val="202124"/>
                </a:solidFill>
                <a:effectLst/>
                <a:latin typeface="Arial" panose="020B0604020202020204" pitchFamily="34" charset="0"/>
              </a:rPr>
              <a:t>muddatli</a:t>
            </a:r>
            <a:r>
              <a:rPr lang="ru-RU" b="1" i="0" dirty="0" smtClean="0">
                <a:solidFill>
                  <a:srgbClr val="202124"/>
                </a:solidFill>
                <a:effectLst/>
                <a:latin typeface="Arial" panose="020B0604020202020204" pitchFamily="34" charset="0"/>
              </a:rPr>
              <a:t> (</a:t>
            </a:r>
            <a:r>
              <a:rPr kumimoji="0" lang="ru-RU" altLang="ru-RU" b="1" i="0" u="none" strike="noStrike" cap="none" normalizeH="0" baseline="0" dirty="0" smtClean="0">
                <a:ln>
                  <a:noFill/>
                </a:ln>
                <a:solidFill>
                  <a:srgbClr val="202124"/>
                </a:solidFill>
                <a:effectLst/>
                <a:latin typeface="inherit"/>
              </a:rPr>
              <a:t>1 </a:t>
            </a:r>
            <a:r>
              <a:rPr kumimoji="0" lang="ru-RU" altLang="ru-RU" b="1" i="0" u="none" strike="noStrike" cap="none" normalizeH="0" baseline="0" dirty="0" err="1" smtClean="0">
                <a:ln>
                  <a:noFill/>
                </a:ln>
                <a:solidFill>
                  <a:srgbClr val="202124"/>
                </a:solidFill>
                <a:effectLst/>
                <a:latin typeface="inherit"/>
              </a:rPr>
              <a:t>oygacha</a:t>
            </a:r>
            <a:r>
              <a:rPr kumimoji="0" lang="ru-RU" altLang="ru-RU" b="1" i="0" u="none" strike="noStrike" cap="none" normalizeH="0" baseline="0" dirty="0" smtClean="0">
                <a:ln>
                  <a:noFill/>
                </a:ln>
                <a:solidFill>
                  <a:schemeClr val="tx1"/>
                </a:solidFill>
                <a:effectLst/>
              </a:rPr>
              <a:t> </a:t>
            </a:r>
            <a:endParaRPr kumimoji="0" lang="ru-RU" altLang="ru-RU" b="1" i="0" u="none" strike="noStrike" cap="none" normalizeH="0" baseline="0" dirty="0" smtClean="0">
              <a:ln>
                <a:noFill/>
              </a:ln>
              <a:solidFill>
                <a:schemeClr val="tx1"/>
              </a:solidFill>
              <a:effectLst/>
              <a:latin typeface="Arial" panose="020B0604020202020204" pitchFamily="34" charset="0"/>
            </a:endParaRPr>
          </a:p>
          <a:p>
            <a:endParaRPr lang="ru-RU" dirty="0"/>
          </a:p>
        </p:txBody>
      </p:sp>
      <p:sp>
        <p:nvSpPr>
          <p:cNvPr id="11" name="Прямоугольник 10"/>
          <p:cNvSpPr/>
          <p:nvPr/>
        </p:nvSpPr>
        <p:spPr>
          <a:xfrm>
            <a:off x="3788228" y="5772162"/>
            <a:ext cx="1436915" cy="923330"/>
          </a:xfrm>
          <a:prstGeom prst="rect">
            <a:avLst/>
          </a:prstGeom>
        </p:spPr>
        <p:txBody>
          <a:bodyPr wrap="square">
            <a:spAutoFit/>
          </a:bodyPr>
          <a:lstStyle/>
          <a:p>
            <a:pPr lvl="0" eaLnBrk="0" fontAlgn="base" hangingPunct="0">
              <a:spcBef>
                <a:spcPct val="0"/>
              </a:spcBef>
              <a:spcAft>
                <a:spcPct val="0"/>
              </a:spcAft>
            </a:pPr>
            <a:r>
              <a:rPr kumimoji="0" lang="ru-RU" altLang="ru-RU" b="1" i="0" u="none" strike="noStrike" cap="none" normalizeH="0" baseline="0" dirty="0" err="1" smtClean="0">
                <a:ln>
                  <a:noFill/>
                </a:ln>
                <a:solidFill>
                  <a:srgbClr val="202124"/>
                </a:solidFill>
                <a:effectLst/>
                <a:latin typeface="inherit"/>
              </a:rPr>
              <a:t>Qisqa</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muddatli</a:t>
            </a:r>
            <a:r>
              <a:rPr kumimoji="0" lang="ru-RU" altLang="ru-RU" b="1" i="0" u="none" strike="noStrike" cap="none" normalizeH="0" baseline="0" dirty="0" smtClean="0">
                <a:ln>
                  <a:noFill/>
                </a:ln>
                <a:solidFill>
                  <a:srgbClr val="202124"/>
                </a:solidFill>
                <a:effectLst/>
                <a:latin typeface="inherit"/>
              </a:rPr>
              <a:t> (1-3 </a:t>
            </a:r>
            <a:r>
              <a:rPr kumimoji="0" lang="ru-RU" altLang="ru-RU" b="1" i="0" u="none" strike="noStrike" cap="none" normalizeH="0" baseline="0" dirty="0" err="1" smtClean="0">
                <a:ln>
                  <a:noFill/>
                </a:ln>
                <a:solidFill>
                  <a:srgbClr val="202124"/>
                </a:solidFill>
                <a:effectLst/>
                <a:latin typeface="inherit"/>
              </a:rPr>
              <a:t>oy</a:t>
            </a:r>
            <a:r>
              <a:rPr kumimoji="0" lang="ru-RU" altLang="ru-RU" b="1" i="0" u="none" strike="noStrike" cap="none" normalizeH="0" baseline="0" dirty="0" smtClean="0">
                <a:ln>
                  <a:noFill/>
                </a:ln>
                <a:solidFill>
                  <a:srgbClr val="202124"/>
                </a:solidFill>
                <a:effectLst/>
                <a:latin typeface="inherit"/>
              </a:rPr>
              <a:t>)</a:t>
            </a:r>
            <a:r>
              <a:rPr kumimoji="0" lang="ru-RU" altLang="ru-RU" sz="1000" b="1" i="0" u="none" strike="noStrike" cap="none" normalizeH="0" baseline="0" dirty="0" smtClean="0">
                <a:ln>
                  <a:noFill/>
                </a:ln>
                <a:solidFill>
                  <a:schemeClr val="tx1"/>
                </a:solidFill>
                <a:effectLst/>
              </a:rPr>
              <a:t> </a:t>
            </a:r>
            <a:endParaRPr kumimoji="0" lang="ru-RU" altLang="ru-RU" sz="1400" b="1" i="0" u="none" strike="noStrike" cap="none" normalizeH="0" baseline="0" dirty="0" smtClean="0">
              <a:ln>
                <a:noFill/>
              </a:ln>
              <a:solidFill>
                <a:schemeClr val="tx1"/>
              </a:solidFill>
              <a:effectLst/>
              <a:latin typeface="Arial" panose="020B0604020202020204" pitchFamily="34" charset="0"/>
            </a:endParaRPr>
          </a:p>
        </p:txBody>
      </p:sp>
      <p:sp>
        <p:nvSpPr>
          <p:cNvPr id="13" name="Прямоугольник 12"/>
          <p:cNvSpPr/>
          <p:nvPr/>
        </p:nvSpPr>
        <p:spPr>
          <a:xfrm>
            <a:off x="5667800" y="5801828"/>
            <a:ext cx="1778030" cy="646331"/>
          </a:xfrm>
          <a:prstGeom prst="rect">
            <a:avLst/>
          </a:prstGeom>
        </p:spPr>
        <p:txBody>
          <a:bodyPr wrap="square">
            <a:spAutoFit/>
          </a:bodyPr>
          <a:lstStyle/>
          <a:p>
            <a:pPr lvl="0" eaLnBrk="0" fontAlgn="base" hangingPunct="0">
              <a:spcBef>
                <a:spcPct val="0"/>
              </a:spcBef>
              <a:spcAft>
                <a:spcPct val="0"/>
              </a:spcAft>
            </a:pPr>
            <a:r>
              <a:rPr kumimoji="0" lang="ru-RU" altLang="ru-RU" b="1" i="0" u="none" strike="noStrike" cap="none" normalizeH="0" baseline="0" dirty="0" err="1" smtClean="0">
                <a:ln>
                  <a:noFill/>
                </a:ln>
                <a:solidFill>
                  <a:srgbClr val="202124"/>
                </a:solidFill>
                <a:effectLst/>
                <a:latin typeface="inherit"/>
              </a:rPr>
              <a:t>O'rta</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muddatli</a:t>
            </a:r>
            <a:r>
              <a:rPr kumimoji="0" lang="ru-RU" altLang="ru-RU" b="1" i="0" u="none" strike="noStrike" cap="none" normalizeH="0" baseline="0" dirty="0" smtClean="0">
                <a:ln>
                  <a:noFill/>
                </a:ln>
                <a:solidFill>
                  <a:srgbClr val="202124"/>
                </a:solidFill>
                <a:effectLst/>
                <a:latin typeface="inherit"/>
              </a:rPr>
              <a:t> (3-12 </a:t>
            </a:r>
            <a:r>
              <a:rPr kumimoji="0" lang="ru-RU" altLang="ru-RU" b="1" i="0" u="none" strike="noStrike" cap="none" normalizeH="0" baseline="0" dirty="0" err="1" smtClean="0">
                <a:ln>
                  <a:noFill/>
                </a:ln>
                <a:solidFill>
                  <a:srgbClr val="202124"/>
                </a:solidFill>
                <a:effectLst/>
                <a:latin typeface="inherit"/>
              </a:rPr>
              <a:t>oy</a:t>
            </a:r>
            <a:r>
              <a:rPr kumimoji="0" lang="ru-RU" altLang="ru-RU" b="1" i="0" u="none" strike="noStrike" cap="none" normalizeH="0" baseline="0" dirty="0" smtClean="0">
                <a:ln>
                  <a:noFill/>
                </a:ln>
                <a:solidFill>
                  <a:srgbClr val="202124"/>
                </a:solidFill>
                <a:effectLst/>
                <a:latin typeface="inherit"/>
              </a:rPr>
              <a:t>)</a:t>
            </a:r>
            <a:r>
              <a:rPr kumimoji="0" lang="ru-RU" altLang="ru-RU" sz="1000" b="1" i="0" u="none" strike="noStrike" cap="none" normalizeH="0" baseline="0" dirty="0" smtClean="0">
                <a:ln>
                  <a:noFill/>
                </a:ln>
                <a:solidFill>
                  <a:schemeClr val="tx1"/>
                </a:solidFill>
                <a:effectLst/>
              </a:rPr>
              <a:t> </a:t>
            </a:r>
            <a:endParaRPr kumimoji="0" lang="ru-RU" altLang="ru-RU" sz="1400" b="1" i="0" u="none" strike="noStrike" cap="none" normalizeH="0" baseline="0" dirty="0" smtClean="0">
              <a:ln>
                <a:noFill/>
              </a:ln>
              <a:solidFill>
                <a:schemeClr val="tx1"/>
              </a:solidFill>
              <a:effectLst/>
              <a:latin typeface="Arial" panose="020B0604020202020204" pitchFamily="34" charset="0"/>
            </a:endParaRPr>
          </a:p>
        </p:txBody>
      </p:sp>
      <p:sp>
        <p:nvSpPr>
          <p:cNvPr id="15" name="Прямоугольник 14"/>
          <p:cNvSpPr/>
          <p:nvPr/>
        </p:nvSpPr>
        <p:spPr>
          <a:xfrm>
            <a:off x="7746594" y="5816326"/>
            <a:ext cx="2130716" cy="646331"/>
          </a:xfrm>
          <a:prstGeom prst="rect">
            <a:avLst/>
          </a:prstGeom>
        </p:spPr>
        <p:txBody>
          <a:bodyPr wrap="square">
            <a:spAutoFit/>
          </a:bodyPr>
          <a:lstStyle/>
          <a:p>
            <a:pPr lvl="0" eaLnBrk="0" fontAlgn="base" hangingPunct="0">
              <a:spcBef>
                <a:spcPct val="0"/>
              </a:spcBef>
              <a:spcAft>
                <a:spcPct val="0"/>
              </a:spcAft>
            </a:pPr>
            <a:r>
              <a:rPr kumimoji="0" lang="ru-RU" altLang="ru-RU" b="1" i="0" u="none" strike="noStrike" cap="none" normalizeH="0" baseline="0" dirty="0" err="1" smtClean="0">
                <a:ln>
                  <a:noFill/>
                </a:ln>
                <a:solidFill>
                  <a:srgbClr val="202124"/>
                </a:solidFill>
                <a:effectLst/>
                <a:latin typeface="inherit"/>
              </a:rPr>
              <a:t>Uzoq</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muddatli</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bir</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yildan</a:t>
            </a:r>
            <a:r>
              <a:rPr kumimoji="0" lang="ru-RU" altLang="ru-RU" b="1" i="0" u="none" strike="noStrike" cap="none" normalizeH="0" baseline="0" dirty="0" smtClean="0">
                <a:ln>
                  <a:noFill/>
                </a:ln>
                <a:solidFill>
                  <a:srgbClr val="202124"/>
                </a:solidFill>
                <a:effectLst/>
                <a:latin typeface="inherit"/>
              </a:rPr>
              <a:t> </a:t>
            </a:r>
            <a:r>
              <a:rPr kumimoji="0" lang="ru-RU" altLang="ru-RU" b="1" i="0" u="none" strike="noStrike" cap="none" normalizeH="0" baseline="0" dirty="0" err="1" smtClean="0">
                <a:ln>
                  <a:noFill/>
                </a:ln>
                <a:solidFill>
                  <a:srgbClr val="202124"/>
                </a:solidFill>
                <a:effectLst/>
                <a:latin typeface="inherit"/>
              </a:rPr>
              <a:t>ortiq</a:t>
            </a:r>
            <a:r>
              <a:rPr kumimoji="0" lang="ru-RU" altLang="ru-RU" b="1" i="0" u="none" strike="noStrike" cap="none" normalizeH="0" baseline="0" dirty="0" smtClean="0">
                <a:ln>
                  <a:noFill/>
                </a:ln>
                <a:solidFill>
                  <a:srgbClr val="202124"/>
                </a:solidFill>
                <a:effectLst/>
                <a:latin typeface="inherit"/>
              </a:rPr>
              <a:t>)</a:t>
            </a:r>
            <a:r>
              <a:rPr kumimoji="0" lang="ru-RU" altLang="ru-RU" sz="1000" b="1" i="0" u="none" strike="noStrike" cap="none" normalizeH="0" baseline="0" dirty="0" smtClean="0">
                <a:ln>
                  <a:noFill/>
                </a:ln>
                <a:solidFill>
                  <a:schemeClr val="tx1"/>
                </a:solidFill>
                <a:effectLst/>
              </a:rPr>
              <a:t> </a:t>
            </a:r>
            <a:endParaRPr kumimoji="0" lang="ru-RU" altLang="ru-RU" sz="1400" b="1"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 y="736270"/>
            <a:ext cx="12100955" cy="5961414"/>
          </a:xfrm>
        </p:spPr>
        <p:txBody>
          <a:bodyPr>
            <a:normAutofit fontScale="90000"/>
          </a:bodyPr>
          <a:lstStyle/>
          <a:p>
            <a:r>
              <a:rPr lang="ru-RU" altLang="ru-RU" sz="2700" cap="none" dirty="0" smtClean="0">
                <a:ln>
                  <a:noFill/>
                </a:ln>
                <a:solidFill>
                  <a:srgbClr val="202124"/>
                </a:solidFill>
                <a:latin typeface="inherit"/>
              </a:rPr>
              <a:t>                 </a:t>
            </a:r>
            <a:r>
              <a:rPr lang="ru-RU" altLang="ru-RU" sz="2700" b="1" cap="none" dirty="0" smtClean="0">
                <a:ln>
                  <a:noFill/>
                </a:ln>
                <a:solidFill>
                  <a:srgbClr val="202124"/>
                </a:solidFill>
                <a:latin typeface="inherit"/>
              </a:rPr>
              <a:t>1.Taqdimotlar </a:t>
            </a:r>
            <a:r>
              <a:rPr lang="ru-RU" altLang="ru-RU" sz="2700" b="1" cap="none" dirty="0" err="1">
                <a:ln>
                  <a:noFill/>
                </a:ln>
                <a:solidFill>
                  <a:srgbClr val="202124"/>
                </a:solidFill>
                <a:latin typeface="inherit"/>
              </a:rPr>
              <a:t>tayyorlash</a:t>
            </a:r>
            <a:r>
              <a:rPr lang="ru-RU" altLang="ru-RU" sz="2700" b="1" cap="none" dirty="0">
                <a:ln>
                  <a:noFill/>
                </a:ln>
                <a:solidFill>
                  <a:srgbClr val="202124"/>
                </a:solidFill>
                <a:latin typeface="inherit"/>
              </a:rPr>
              <a:t> </a:t>
            </a:r>
            <a:r>
              <a:rPr lang="ru-RU" altLang="ru-RU" sz="2700" b="1" cap="none" dirty="0" err="1">
                <a:ln>
                  <a:noFill/>
                </a:ln>
                <a:solidFill>
                  <a:srgbClr val="202124"/>
                </a:solidFill>
                <a:latin typeface="inherit"/>
              </a:rPr>
              <a:t>kursini</a:t>
            </a:r>
            <a:r>
              <a:rPr lang="ru-RU" altLang="ru-RU" sz="2700" b="1" cap="none" dirty="0">
                <a:ln>
                  <a:noFill/>
                </a:ln>
                <a:solidFill>
                  <a:srgbClr val="202124"/>
                </a:solidFill>
                <a:latin typeface="inherit"/>
              </a:rPr>
              <a:t> </a:t>
            </a:r>
            <a:r>
              <a:rPr lang="ru-RU" altLang="ru-RU" sz="2700" b="1" cap="none" dirty="0" err="1">
                <a:ln>
                  <a:noFill/>
                </a:ln>
                <a:solidFill>
                  <a:srgbClr val="202124"/>
                </a:solidFill>
                <a:latin typeface="inherit"/>
              </a:rPr>
              <a:t>ishlab</a:t>
            </a:r>
            <a:r>
              <a:rPr lang="ru-RU" altLang="ru-RU" sz="2700" b="1" cap="none" dirty="0">
                <a:ln>
                  <a:noFill/>
                </a:ln>
                <a:solidFill>
                  <a:srgbClr val="202124"/>
                </a:solidFill>
                <a:latin typeface="inherit"/>
              </a:rPr>
              <a:t> </a:t>
            </a:r>
            <a:r>
              <a:rPr lang="ru-RU" altLang="ru-RU" sz="2700" b="1" cap="none" dirty="0" err="1">
                <a:ln>
                  <a:noFill/>
                </a:ln>
                <a:solidFill>
                  <a:srgbClr val="202124"/>
                </a:solidFill>
                <a:latin typeface="inherit"/>
              </a:rPr>
              <a:t>chiqish</a:t>
            </a:r>
            <a:r>
              <a:rPr lang="ru-RU" altLang="ru-RU" sz="2700" b="1" cap="none" dirty="0">
                <a:ln>
                  <a:noFill/>
                </a:ln>
                <a:solidFill>
                  <a:srgbClr val="202124"/>
                </a:solidFill>
                <a:latin typeface="inherit"/>
              </a:rPr>
              <a:t> </a:t>
            </a:r>
            <a:br>
              <a:rPr lang="ru-RU" altLang="ru-RU" sz="2700" cap="none" dirty="0" smtClean="0">
                <a:ln>
                  <a:noFill/>
                </a:ln>
                <a:solidFill>
                  <a:srgbClr val="202124"/>
                </a:solidFill>
                <a:latin typeface="inherit"/>
              </a:rPr>
            </a:br>
            <a:r>
              <a:rPr lang="ru-RU" altLang="ru-RU" sz="2700" cap="none" dirty="0" err="1" smtClean="0">
                <a:ln>
                  <a:noFill/>
                </a:ln>
                <a:solidFill>
                  <a:srgbClr val="202124"/>
                </a:solidFill>
                <a:latin typeface="inherit"/>
              </a:rPr>
              <a:t>Tim</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Toteri</a:t>
            </a:r>
            <a:r>
              <a:rPr lang="ru-RU" altLang="ru-RU" sz="2700" cap="none" dirty="0">
                <a:ln>
                  <a:noFill/>
                </a:ln>
                <a:solidFill>
                  <a:srgbClr val="202124"/>
                </a:solidFill>
                <a:latin typeface="inherit"/>
              </a:rPr>
              <a:t>, ICF </a:t>
            </a:r>
            <a:r>
              <a:rPr lang="ru-RU" altLang="ru-RU" sz="2700" cap="none" dirty="0" err="1">
                <a:ln>
                  <a:noFill/>
                </a:ln>
                <a:solidFill>
                  <a:srgbClr val="202124"/>
                </a:solidFill>
                <a:latin typeface="inherit"/>
              </a:rPr>
              <a:t>sertifikatiga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ega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mas'ul</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o'qituvchi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Plotline</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Leadership</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asoschisi</a:t>
            </a:r>
            <a:r>
              <a:rPr lang="ru-RU" altLang="ru-RU" sz="2700" cap="none" dirty="0">
                <a:ln>
                  <a:noFill/>
                </a:ln>
                <a:solidFill>
                  <a:srgbClr val="202124"/>
                </a:solidFill>
                <a:latin typeface="inherit"/>
              </a:rPr>
              <a:t>. </a:t>
            </a:r>
            <a:br>
              <a:rPr lang="ru-RU" altLang="ru-RU" sz="2700" cap="none" dirty="0" smtClean="0">
                <a:ln>
                  <a:noFill/>
                </a:ln>
                <a:solidFill>
                  <a:srgbClr val="202124"/>
                </a:solidFill>
                <a:latin typeface="inherit"/>
              </a:rPr>
            </a:br>
            <a:r>
              <a:rPr lang="ru-RU" altLang="ru-RU" sz="2700" cap="none" dirty="0" err="1" smtClean="0">
                <a:ln>
                  <a:noFill/>
                </a:ln>
                <a:solidFill>
                  <a:srgbClr val="202124"/>
                </a:solidFill>
                <a:latin typeface="inherit"/>
              </a:rPr>
              <a:t>Maqsad</a:t>
            </a:r>
            <a:r>
              <a:rPr lang="ru-RU" altLang="ru-RU" sz="2700" cap="none" dirty="0" smtClean="0">
                <a:ln>
                  <a:noFill/>
                </a:ln>
                <a:solidFill>
                  <a:srgbClr val="202124"/>
                </a:solidFill>
                <a:latin typeface="inherit"/>
              </a:rPr>
              <a:t> - </a:t>
            </a:r>
            <a:r>
              <a:rPr lang="ru-RU" altLang="ru-RU" sz="2700" cap="none" dirty="0" err="1" smtClean="0">
                <a:ln>
                  <a:noFill/>
                </a:ln>
                <a:solidFill>
                  <a:srgbClr val="202124"/>
                </a:solidFill>
                <a:latin typeface="inherit"/>
              </a:rPr>
              <a:t>kelgusi</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to'rt</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hafta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davomida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taqdimot</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bo'yicha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Aloqa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ko'nikmalari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kursini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ishlab</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chiqishdan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iborat</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bo'lib</a:t>
            </a:r>
            <a:r>
              <a:rPr lang="ru-RU" altLang="ru-RU" sz="2700" cap="none" dirty="0">
                <a:ln>
                  <a:noFill/>
                </a:ln>
                <a:solidFill>
                  <a:srgbClr val="202124"/>
                </a:solidFill>
                <a:latin typeface="inherit"/>
              </a:rPr>
              <a:t>, u </a:t>
            </a:r>
            <a:r>
              <a:rPr lang="ru-RU" altLang="ru-RU" sz="2700" cap="none" dirty="0" err="1">
                <a:ln>
                  <a:noFill/>
                </a:ln>
                <a:solidFill>
                  <a:srgbClr val="202124"/>
                </a:solidFill>
                <a:latin typeface="inherit"/>
              </a:rPr>
              <a:t>oldindan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baholash</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uch</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soatlik</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onlayn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kurs</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ishi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video</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kursdan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keyingi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baholash</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yarim</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kunlik</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yakkama-yakka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treningni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o'z</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ichiga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oladi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murabbiylik</a:t>
            </a:r>
            <a:r>
              <a:rPr lang="ru-RU" altLang="ru-RU" sz="2700" cap="none" dirty="0">
                <a:ln>
                  <a:noFill/>
                </a:ln>
                <a:solidFill>
                  <a:srgbClr val="202124"/>
                </a:solidFill>
                <a:latin typeface="inherit"/>
              </a:rPr>
              <a:t>. </a:t>
            </a:r>
            <a:br>
              <a:rPr lang="ru-RU" altLang="ru-RU" sz="2700" cap="none" dirty="0" smtClean="0">
                <a:ln>
                  <a:noFill/>
                </a:ln>
                <a:solidFill>
                  <a:srgbClr val="202124"/>
                </a:solidFill>
                <a:latin typeface="inherit"/>
              </a:rPr>
            </a:br>
            <a:r>
              <a:rPr lang="en-US" sz="2700" b="1" cap="none" dirty="0" err="1">
                <a:ln>
                  <a:noFill/>
                </a:ln>
                <a:solidFill>
                  <a:srgbClr val="202124"/>
                </a:solidFill>
                <a:latin typeface="inherit"/>
              </a:rPr>
              <a:t>Aniq</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kurs</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turi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rejasi</a:t>
            </a:r>
            <a:r>
              <a:rPr lang="ru-RU" altLang="ru-RU" sz="2700" cap="none" dirty="0">
                <a:ln>
                  <a:noFill/>
                </a:ln>
                <a:solidFill>
                  <a:srgbClr val="202124"/>
                </a:solidFill>
                <a:latin typeface="inherit"/>
              </a:rPr>
              <a:t>. </a:t>
            </a:r>
            <a:br>
              <a:rPr lang="ru-RU" altLang="ru-RU" sz="2700" cap="none" dirty="0" smtClean="0">
                <a:ln>
                  <a:noFill/>
                </a:ln>
                <a:solidFill>
                  <a:srgbClr val="202124"/>
                </a:solidFill>
                <a:latin typeface="inherit"/>
              </a:rPr>
            </a:br>
            <a:r>
              <a:rPr lang="ru-RU" altLang="ru-RU" sz="2700" b="1" cap="none" dirty="0" err="1" smtClean="0">
                <a:ln>
                  <a:noFill/>
                </a:ln>
                <a:solidFill>
                  <a:srgbClr val="202124"/>
                </a:solidFill>
                <a:latin typeface="inherit"/>
              </a:rPr>
              <a:t>O'lchanadigan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butun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kursni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va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uning</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alohida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qismlarini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yakunlash</a:t>
            </a:r>
            <a:r>
              <a:rPr lang="ru-RU" altLang="ru-RU" sz="2700" cap="none" dirty="0">
                <a:ln>
                  <a:noFill/>
                </a:ln>
                <a:solidFill>
                  <a:srgbClr val="202124"/>
                </a:solidFill>
                <a:latin typeface="inherit"/>
              </a:rPr>
              <a:t>. </a:t>
            </a:r>
            <a:r>
              <a:rPr lang="ru-RU" altLang="ru-RU" sz="2700" cap="none" dirty="0" err="1" smtClean="0">
                <a:ln>
                  <a:noFill/>
                </a:ln>
                <a:solidFill>
                  <a:srgbClr val="202124"/>
                </a:solidFill>
                <a:latin typeface="inherit"/>
              </a:rPr>
              <a:t>Misol</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uchun</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baholarni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o'lchash</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mumkin</a:t>
            </a:r>
            <a:r>
              <a:rPr lang="ru-RU" altLang="ru-RU" sz="2700" cap="none" dirty="0">
                <a:ln>
                  <a:noFill/>
                </a:ln>
                <a:solidFill>
                  <a:srgbClr val="202124"/>
                </a:solidFill>
                <a:latin typeface="inherit"/>
              </a:rPr>
              <a:t>. </a:t>
            </a:r>
            <a:br>
              <a:rPr lang="ru-RU" altLang="ru-RU" sz="2700" cap="none" dirty="0" smtClean="0">
                <a:ln>
                  <a:noFill/>
                </a:ln>
                <a:solidFill>
                  <a:srgbClr val="202124"/>
                </a:solidFill>
                <a:latin typeface="inherit"/>
              </a:rPr>
            </a:br>
            <a:r>
              <a:rPr lang="en-US" altLang="ru-RU" sz="2700" b="1" cap="none" dirty="0" err="1">
                <a:ln>
                  <a:noFill/>
                </a:ln>
                <a:solidFill>
                  <a:srgbClr val="202124"/>
                </a:solidFill>
                <a:latin typeface="inherit"/>
              </a:rPr>
              <a:t>E</a:t>
            </a:r>
            <a:r>
              <a:rPr lang="en-US" sz="2700" b="1" cap="none" dirty="0" err="1" smtClean="0">
                <a:ln>
                  <a:noFill/>
                </a:ln>
                <a:solidFill>
                  <a:srgbClr val="202124"/>
                </a:solidFill>
                <a:latin typeface="inherit"/>
              </a:rPr>
              <a:t>rishib</a:t>
            </a:r>
            <a:r>
              <a:rPr lang="en-US" sz="2700" b="1" cap="none" dirty="0" smtClean="0">
                <a:ln>
                  <a:noFill/>
                </a:ln>
                <a:solidFill>
                  <a:srgbClr val="202124"/>
                </a:solidFill>
                <a:latin typeface="inherit"/>
              </a:rPr>
              <a:t> </a:t>
            </a:r>
            <a:r>
              <a:rPr lang="en-US" sz="2700" b="1" cap="none" dirty="0" err="1">
                <a:ln>
                  <a:noFill/>
                </a:ln>
                <a:solidFill>
                  <a:srgbClr val="202124"/>
                </a:solidFill>
                <a:latin typeface="inherit"/>
              </a:rPr>
              <a:t>bo’ladigan</a:t>
            </a:r>
            <a:r>
              <a:rPr lang="ru-RU" altLang="ru-RU" sz="2700" cap="none" dirty="0" smtClean="0">
                <a:ln>
                  <a:noFill/>
                </a:ln>
                <a:solidFill>
                  <a:srgbClr val="202124"/>
                </a:solidFill>
                <a:latin typeface="inherit"/>
              </a:rPr>
              <a:t>: </a:t>
            </a:r>
            <a:r>
              <a:rPr lang="ru-RU" altLang="ru-RU" sz="2700" cap="none" dirty="0">
                <a:ln>
                  <a:noFill/>
                </a:ln>
                <a:solidFill>
                  <a:srgbClr val="202124"/>
                </a:solidFill>
                <a:latin typeface="inherit"/>
              </a:rPr>
              <a:t>A </a:t>
            </a:r>
            <a:r>
              <a:rPr lang="ru-RU" altLang="ru-RU" sz="2700" cap="none" dirty="0" err="1">
                <a:ln>
                  <a:noFill/>
                </a:ln>
                <a:solidFill>
                  <a:srgbClr val="202124"/>
                </a:solidFill>
                <a:latin typeface="inherit"/>
              </a:rPr>
              <a:t>hisobotini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yo'naltirish</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uning</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bir</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qismi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topshirilishi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mumkin</a:t>
            </a:r>
            <a:r>
              <a:rPr lang="ru-RU" altLang="ru-RU" sz="2700" cap="none" dirty="0">
                <a:ln>
                  <a:noFill/>
                </a:ln>
                <a:solidFill>
                  <a:srgbClr val="202124"/>
                </a:solidFill>
                <a:latin typeface="inherit"/>
              </a:rPr>
              <a:t>). </a:t>
            </a:r>
            <a:br>
              <a:rPr lang="en-US" altLang="ru-RU" sz="2700" cap="none" dirty="0" smtClean="0">
                <a:ln>
                  <a:noFill/>
                </a:ln>
                <a:solidFill>
                  <a:srgbClr val="202124"/>
                </a:solidFill>
                <a:latin typeface="inherit"/>
              </a:rPr>
            </a:br>
            <a:r>
              <a:rPr lang="en-US" sz="2700" b="1" cap="none" dirty="0" err="1" smtClean="0">
                <a:ln>
                  <a:noFill/>
                </a:ln>
                <a:solidFill>
                  <a:srgbClr val="202124"/>
                </a:solidFill>
                <a:latin typeface="inherit"/>
              </a:rPr>
              <a:t>Mos</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Oldingi</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natija</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asosida</a:t>
            </a:r>
            <a:r>
              <a:rPr lang="ru-RU" altLang="ru-RU" sz="2700" cap="none" dirty="0">
                <a:ln>
                  <a:noFill/>
                </a:ln>
                <a:solidFill>
                  <a:srgbClr val="202124"/>
                </a:solidFill>
                <a:latin typeface="inherit"/>
              </a:rPr>
              <a:t>. </a:t>
            </a:r>
            <a:br>
              <a:rPr lang="en-US" altLang="ru-RU" sz="2700" cap="none" dirty="0" smtClean="0">
                <a:ln>
                  <a:noFill/>
                </a:ln>
                <a:solidFill>
                  <a:srgbClr val="202124"/>
                </a:solidFill>
                <a:latin typeface="inherit"/>
              </a:rPr>
            </a:br>
            <a:r>
              <a:rPr lang="en-US" altLang="ru-RU" sz="2700" b="1" cap="none" dirty="0" err="1">
                <a:ln>
                  <a:noFill/>
                </a:ln>
                <a:solidFill>
                  <a:srgbClr val="202124"/>
                </a:solidFill>
                <a:latin typeface="inherit"/>
              </a:rPr>
              <a:t>M</a:t>
            </a:r>
            <a:r>
              <a:rPr lang="en-US" sz="2700" b="1" cap="none" dirty="0" err="1" smtClean="0">
                <a:ln>
                  <a:noFill/>
                </a:ln>
                <a:solidFill>
                  <a:srgbClr val="202124"/>
                </a:solidFill>
                <a:latin typeface="inherit"/>
              </a:rPr>
              <a:t>uddatli</a:t>
            </a:r>
            <a:r>
              <a:rPr lang="ru-RU" altLang="ru-RU" sz="2700" cap="none" dirty="0" smtClean="0">
                <a:ln>
                  <a:noFill/>
                </a:ln>
                <a:solidFill>
                  <a:srgbClr val="202124"/>
                </a:solidFill>
                <a:latin typeface="inherit"/>
              </a:rPr>
              <a:t>: </a:t>
            </a:r>
            <a:r>
              <a:rPr lang="ru-RU" altLang="ru-RU" sz="2700" cap="none" dirty="0" err="1">
                <a:ln>
                  <a:noFill/>
                </a:ln>
                <a:solidFill>
                  <a:srgbClr val="202124"/>
                </a:solidFill>
                <a:latin typeface="inherit"/>
              </a:rPr>
              <a:t>to'rt</a:t>
            </a:r>
            <a:r>
              <a:rPr lang="ru-RU" altLang="ru-RU" sz="2700" cap="none" dirty="0">
                <a:ln>
                  <a:noFill/>
                </a:ln>
                <a:solidFill>
                  <a:srgbClr val="202124"/>
                </a:solidFill>
                <a:latin typeface="inherit"/>
              </a:rPr>
              <a:t> </a:t>
            </a:r>
            <a:r>
              <a:rPr lang="ru-RU" altLang="ru-RU" sz="2700" cap="none" dirty="0" err="1">
                <a:ln>
                  <a:noFill/>
                </a:ln>
                <a:solidFill>
                  <a:srgbClr val="202124"/>
                </a:solidFill>
                <a:latin typeface="inherit"/>
              </a:rPr>
              <a:t>hafta</a:t>
            </a:r>
            <a:r>
              <a:rPr lang="ru-RU" altLang="ru-RU" sz="2700" cap="none" dirty="0">
                <a:ln>
                  <a:noFill/>
                </a:ln>
                <a:solidFill>
                  <a:srgbClr val="202124"/>
                </a:solidFill>
                <a:latin typeface="inherit"/>
              </a:rPr>
              <a:t>.</a:t>
            </a:r>
            <a:r>
              <a:rPr lang="ru-RU" altLang="ru-RU" sz="2700" cap="none" dirty="0">
                <a:ln>
                  <a:noFill/>
                </a:ln>
              </a:rPr>
              <a:t> </a:t>
            </a:r>
            <a:br>
              <a:rPr lang="ru-RU" altLang="ru-RU" sz="2800" cap="none" dirty="0">
                <a:ln>
                  <a:noFill/>
                </a:ln>
                <a:latin typeface="Arial" panose="020B0604020202020204" pitchFamily="34" charset="0"/>
              </a:rPr>
            </a:br>
            <a:endParaRPr lang="ru-RU" dirty="0"/>
          </a:p>
        </p:txBody>
      </p:sp>
      <p:sp>
        <p:nvSpPr>
          <p:cNvPr id="3" name="Объект 2"/>
          <p:cNvSpPr>
            <a:spLocks noGrp="1"/>
          </p:cNvSpPr>
          <p:nvPr>
            <p:ph idx="1"/>
          </p:nvPr>
        </p:nvSpPr>
        <p:spPr>
          <a:xfrm>
            <a:off x="3284908" y="-406729"/>
            <a:ext cx="4849689" cy="2104901"/>
          </a:xfrm>
        </p:spPr>
        <p:txBody>
          <a:bodyPr>
            <a:normAutofit/>
          </a:bodyPr>
          <a:lstStyle/>
          <a:p>
            <a:r>
              <a:rPr lang="en-US" sz="5400" b="1" dirty="0" err="1">
                <a:solidFill>
                  <a:schemeClr val="bg1"/>
                </a:solidFill>
              </a:rPr>
              <a:t>Masalan</a:t>
            </a:r>
            <a:r>
              <a:rPr lang="ru-RU" sz="5400" b="1" dirty="0">
                <a:solidFill>
                  <a:schemeClr val="bg1"/>
                </a:solidFill>
              </a:rPr>
              <a:t>:</a:t>
            </a:r>
            <a:endParaRPr lang="ru-RU" sz="5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TM02900771[[fn=Сектор]]</Template>
  <TotalTime>0</TotalTime>
  <Words>3624</Words>
  <Application>WPS Presentation</Application>
  <PresentationFormat>Широкоэкранный</PresentationFormat>
  <Paragraphs>102</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Wingdings 3</vt:lpstr>
      <vt:lpstr>Symbol</vt:lpstr>
      <vt:lpstr>inherit</vt:lpstr>
      <vt:lpstr>Segoe Print</vt:lpstr>
      <vt:lpstr>Open Sans</vt:lpstr>
      <vt:lpstr>Open Sans</vt:lpstr>
      <vt:lpstr>Century Gothic</vt:lpstr>
      <vt:lpstr>Microsoft YaHei</vt:lpstr>
      <vt:lpstr>Arial Unicode MS</vt:lpstr>
      <vt:lpstr>Calibri</vt:lpstr>
      <vt:lpstr>Сектор</vt:lpstr>
      <vt:lpstr>PowerPoint 演示文稿</vt:lpstr>
      <vt:lpstr>PowerPoint 演示文稿</vt:lpstr>
      <vt:lpstr>Maqsadlar . SMART tizimi.</vt:lpstr>
      <vt:lpstr>Masalan:  "Bog'ni sug'orish" maqsadi nima qilish kerakligi, qachon, qanday va qanday hajmda qilish kerakligi haqida hech qanday tasavvurga ega emas.   "Ertaga soat 10:00 dan oldin bog'ni shlang bilan sug'orish uchun 100 litr suv bilan birinchi va ikkinchi bog`ni sug'orish" maqsadi ancha aniqroq ko'rinadi.  </vt:lpstr>
      <vt:lpstr>Maqsadni belgilash bosqichida maqsadga erishish jarayonini o'lchash uchun aniq mezonlarni belgilash kerak. </vt:lpstr>
      <vt:lpstr>SMART maqsadlariga erishish mumkin bo'lishi kerak, chunki vazifaning real bajarilishi ijrochining motivatsiyasiga ta'sir qiladi. Maqsadga erishish mumkin bo'lmasa, unga erishish ehtimoli 0 ga moyil bo'ladi. Maqsadga erishish barcha mavjud resurslar va cheklovlarni hisobga olgan holda o'z tajribasidan kelib chiqqan holda aniqlanadi. Cheklovlar quyidagilar bo'lishi mumkin: vaqt resurslari, investitsiyalar, mehnat resurslari, ijrochining bilim va tajribasi, axborot va resurslardan foydalanish imkoniyati, qaror qabul qilish qobiliyati va maqsad ijrochisi uchun boshqaruv dastaklarining mavjudligi. </vt:lpstr>
      <vt:lpstr>Bu nuqta sizni o'z fikrlash tarzingizga qarshi chiqishga undashi kerak. Agar sizning umumiy biznes rejangiz rentabellikni oshirishni talab qilsa, yangi mijozlar siz qidirayotgan narsa bo'lmasligi mumkin. Mavjud mijozlarni saqlab qolish, narxlarni oshirish yoki xarajatlarni kamaytirish usullariga e'tibor qaratishingiz kerak bo'lishi mumkin. Maqsadingiz sizga tegishli ekanligiga ishonch hosil qiling. Agar maqsadga erishishda kompaniya umuman foyda olmasa, bunday maqsad foydasiz hisoblanadi va resurslarni behuda sarflashni anglatadi. </vt:lpstr>
      <vt:lpstr>SMART maqsadi vaqt bilan cheklangan bo'lishi kerak, ya'ni yakuniy muddat belgilanishi kerak, bu muddatdan oshib ketish maqsadga erishilmaganligini ko'rsatadi. </vt:lpstr>
      <vt:lpstr>                 1.Taqdimotlar tayyorlash kursini ishlab chiqish  Tim Toteri, ICF sertifikatiga ega mas'ul o'qituvchi va Plotline Leadership asoschisi.  Maqsad - kelgusi to'rt hafta davomida taqdimot bo'yicha Aloqa ko'nikmalari kursini ishlab chiqishdan iborat bo'lib, u oldindan baholash, uch soatlik onlayn kurs ishi va video, kursdan keyingi baholash va yarim kunlik yakkama-yakka treningni o'z ichiga oladi. murabbiylik.  Aniq: kurs turi va rejasi.  O'lchanadigan: butun kursni va uning alohida qismlarini yakunlash. Misol uchun, baholarni o'lchash mumkin.  Erishib bo’ladigan: A hisobotini yo'naltirish (uning bir qismi topshirilishi mumkin).  Mos: Oldingi natija asosida.  Muddatli: to'rt hafta.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MART</dc:title>
  <dc:creator>admin</dc:creator>
  <cp:lastModifiedBy>tmame</cp:lastModifiedBy>
  <cp:revision>16</cp:revision>
  <dcterms:created xsi:type="dcterms:W3CDTF">2023-11-02T18:38:00Z</dcterms:created>
  <dcterms:modified xsi:type="dcterms:W3CDTF">2024-02-11T09:58:33Z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E0926FF6AFDA437DBB0C4C2BA6FA5E03_13</vt:lpwstr>
  </property>
  <property fmtid="{D5CDD505-2E9C-101B-9397-08002B2CF9AE}" pid="3" name="KSOProductBuildVer">
    <vt:lpwstr>1049-12.2.0.13431</vt:lpwstr>
  </property>
</Properties>
</file>