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8.svg" ContentType="image/svg+xml"/>
  <Override PartName="/ppt/media/image30.svg" ContentType="image/svg+xml"/>
  <Override PartName="/ppt/media/image3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Lst>
  <p:sldSz cx="18288000" cy="10287000"/>
  <p:notesSz cx="6858000" cy="9144000"/>
  <p:embeddedFontLst>
    <p:embeddedFont>
      <p:font typeface="Josefin Sans" panose="00000500000000000000"/>
      <p:regular r:id="rId14"/>
    </p:embeddedFont>
    <p:embeddedFont>
      <p:font typeface="Josefin Sans Bold" panose="00000800000000000000"/>
      <p:bold r:id="rId15"/>
    </p:embeddedFont>
    <p:embeddedFont>
      <p:font typeface="Gaegu Bold"/>
      <p:bold r:id="rId16"/>
    </p:embeddedFont>
    <p:embeddedFont>
      <p:font typeface="Calibri" panose="020F0502020204030204" charset="0"/>
      <p:regular r:id="rId17"/>
      <p:bold r:id="rId18"/>
      <p:italic r:id="rId19"/>
      <p:bold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7.fntdata"/><Relationship Id="rId2" Type="http://schemas.openxmlformats.org/officeDocument/2006/relationships/theme" Target="theme/theme1.xml"/><Relationship Id="rId19" Type="http://schemas.openxmlformats.org/officeDocument/2006/relationships/font" Target="fonts/font6.fntdata"/><Relationship Id="rId18" Type="http://schemas.openxmlformats.org/officeDocument/2006/relationships/font" Target="fonts/font5.fntdata"/><Relationship Id="rId17" Type="http://schemas.openxmlformats.org/officeDocument/2006/relationships/font" Target="fonts/font4.fntdata"/><Relationship Id="rId16" Type="http://schemas.openxmlformats.org/officeDocument/2006/relationships/font" Target="fonts/font3.fntdata"/><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22.svg"/><Relationship Id="rId7" Type="http://schemas.openxmlformats.org/officeDocument/2006/relationships/image" Target="../media/image21.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18.svg"/><Relationship Id="rId11" Type="http://schemas.openxmlformats.org/officeDocument/2006/relationships/slideLayout" Target="../slideLayouts/slideLayout7.xml"/><Relationship Id="rId10" Type="http://schemas.openxmlformats.org/officeDocument/2006/relationships/image" Target="../media/image8.svg"/><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4.svg"/><Relationship Id="rId11" Type="http://schemas.openxmlformats.org/officeDocument/2006/relationships/slideLayout" Target="../slideLayouts/slideLayout7.xml"/><Relationship Id="rId10" Type="http://schemas.openxmlformats.org/officeDocument/2006/relationships/image" Target="../media/image14.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svg"/><Relationship Id="rId7" Type="http://schemas.openxmlformats.org/officeDocument/2006/relationships/image" Target="../media/image1.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26.svg"/><Relationship Id="rId1" Type="http://schemas.openxmlformats.org/officeDocument/2006/relationships/image" Target="../media/image25.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svg"/><Relationship Id="rId7"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28.svg"/><Relationship Id="rId1" Type="http://schemas.openxmlformats.org/officeDocument/2006/relationships/image" Target="../media/image27.png"/></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 Id="rId3" Type="http://schemas.openxmlformats.org/officeDocument/2006/relationships/image" Target="../media/image29.png"/><Relationship Id="rId2" Type="http://schemas.openxmlformats.org/officeDocument/2006/relationships/image" Target="../media/image14.sv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18.sv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FFF1"/>
        </a:solidFill>
        <a:effectLst/>
      </p:bgPr>
    </p:bg>
    <p:spTree>
      <p:nvGrpSpPr>
        <p:cNvPr id="1" name=""/>
        <p:cNvGrpSpPr/>
        <p:nvPr/>
      </p:nvGrpSpPr>
      <p:grpSpPr>
        <a:xfrm>
          <a:off x="0" y="0"/>
          <a:ext cx="0" cy="0"/>
          <a:chOff x="0" y="0"/>
          <a:chExt cx="0" cy="0"/>
        </a:xfrm>
      </p:grpSpPr>
      <p:sp>
        <p:nvSpPr>
          <p:cNvPr id="2" name="Freeform 2"/>
          <p:cNvSpPr/>
          <p:nvPr/>
        </p:nvSpPr>
        <p:spPr>
          <a:xfrm>
            <a:off x="-775169" y="-1784040"/>
            <a:ext cx="14205654" cy="13275829"/>
          </a:xfrm>
          <a:custGeom>
            <a:avLst/>
            <a:gdLst/>
            <a:ahLst/>
            <a:cxnLst/>
            <a:rect l="l" t="t" r="r" b="b"/>
            <a:pathLst>
              <a:path w="14205654" h="13275829">
                <a:moveTo>
                  <a:pt x="0" y="0"/>
                </a:moveTo>
                <a:lnTo>
                  <a:pt x="14205654" y="0"/>
                </a:lnTo>
                <a:lnTo>
                  <a:pt x="14205654" y="13275829"/>
                </a:lnTo>
                <a:lnTo>
                  <a:pt x="0" y="1327582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8555165" y="7995637"/>
            <a:ext cx="13544899" cy="6107518"/>
          </a:xfrm>
          <a:custGeom>
            <a:avLst/>
            <a:gdLst/>
            <a:ahLst/>
            <a:cxnLst/>
            <a:rect l="l" t="t" r="r" b="b"/>
            <a:pathLst>
              <a:path w="13544899" h="6107518">
                <a:moveTo>
                  <a:pt x="0" y="0"/>
                </a:moveTo>
                <a:lnTo>
                  <a:pt x="13544899" y="0"/>
                </a:lnTo>
                <a:lnTo>
                  <a:pt x="13544899" y="6107518"/>
                </a:lnTo>
                <a:lnTo>
                  <a:pt x="0" y="610751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3430485" y="1439221"/>
            <a:ext cx="6884030" cy="6556416"/>
          </a:xfrm>
          <a:custGeom>
            <a:avLst/>
            <a:gdLst/>
            <a:ahLst/>
            <a:cxnLst/>
            <a:rect l="l" t="t" r="r" b="b"/>
            <a:pathLst>
              <a:path w="6884030" h="6556416">
                <a:moveTo>
                  <a:pt x="0" y="0"/>
                </a:moveTo>
                <a:lnTo>
                  <a:pt x="6884030" y="0"/>
                </a:lnTo>
                <a:lnTo>
                  <a:pt x="6884030" y="6556416"/>
                </a:lnTo>
                <a:lnTo>
                  <a:pt x="0" y="655641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2245822" y="4958039"/>
            <a:ext cx="2369327" cy="3037598"/>
          </a:xfrm>
          <a:custGeom>
            <a:avLst/>
            <a:gdLst/>
            <a:ahLst/>
            <a:cxnLst/>
            <a:rect l="l" t="t" r="r" b="b"/>
            <a:pathLst>
              <a:path w="2369327" h="3037598">
                <a:moveTo>
                  <a:pt x="0" y="0"/>
                </a:moveTo>
                <a:lnTo>
                  <a:pt x="2369327" y="0"/>
                </a:lnTo>
                <a:lnTo>
                  <a:pt x="2369327" y="3037598"/>
                </a:lnTo>
                <a:lnTo>
                  <a:pt x="0" y="30375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rot="-136591">
            <a:off x="-225064" y="1067588"/>
            <a:ext cx="1990256" cy="1624773"/>
          </a:xfrm>
          <a:custGeom>
            <a:avLst/>
            <a:gdLst/>
            <a:ahLst/>
            <a:cxnLst/>
            <a:rect l="l" t="t" r="r" b="b"/>
            <a:pathLst>
              <a:path w="1990256" h="1624773">
                <a:moveTo>
                  <a:pt x="0" y="0"/>
                </a:moveTo>
                <a:lnTo>
                  <a:pt x="1990256" y="0"/>
                </a:lnTo>
                <a:lnTo>
                  <a:pt x="1990256" y="1624773"/>
                </a:lnTo>
                <a:lnTo>
                  <a:pt x="0" y="162477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6713040">
            <a:off x="11398521" y="690293"/>
            <a:ext cx="2423424" cy="2379362"/>
          </a:xfrm>
          <a:custGeom>
            <a:avLst/>
            <a:gdLst/>
            <a:ahLst/>
            <a:cxnLst/>
            <a:rect l="l" t="t" r="r" b="b"/>
            <a:pathLst>
              <a:path w="2423424" h="2379362">
                <a:moveTo>
                  <a:pt x="0" y="0"/>
                </a:moveTo>
                <a:lnTo>
                  <a:pt x="2423425" y="0"/>
                </a:lnTo>
                <a:lnTo>
                  <a:pt x="2423425" y="2379362"/>
                </a:lnTo>
                <a:lnTo>
                  <a:pt x="0" y="237936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8" name="TextBox 8"/>
          <p:cNvSpPr txBox="1"/>
          <p:nvPr/>
        </p:nvSpPr>
        <p:spPr>
          <a:xfrm>
            <a:off x="770064" y="2472273"/>
            <a:ext cx="11748038" cy="4004565"/>
          </a:xfrm>
          <a:prstGeom prst="rect">
            <a:avLst/>
          </a:prstGeom>
        </p:spPr>
        <p:txBody>
          <a:bodyPr lIns="0" tIns="0" rIns="0" bIns="0" rtlCol="0" anchor="t">
            <a:spAutoFit/>
          </a:bodyPr>
          <a:lstStyle/>
          <a:p>
            <a:pPr algn="ctr">
              <a:lnSpc>
                <a:spcPts val="3250"/>
              </a:lnSpc>
              <a:spcBef>
                <a:spcPct val="0"/>
              </a:spcBef>
            </a:pPr>
            <a:r>
              <a:rPr lang="en-US" sz="2320">
                <a:solidFill>
                  <a:srgbClr val="000000"/>
                </a:solidFill>
                <a:latin typeface="Josefin Sans" panose="00000500000000000000"/>
              </a:rPr>
              <a:t> “Turizm marketingi” fani, uning maqsadlari va vazifalari  . Fanning maqsadlari va vazifalari . Marketing funksiyalari  . Fanning maqsadlari va vazifalari  Turizmda marketingni tizim sifatida ko’rib chiqadigan bo’lsak, albatta uning ma‘lum tarkibiy qismlari: maqsadlari, vazifalari va funksiyalarni hisobga olishimiz kerak. Ularning o’rtasida bo’lgan o’zaro aloqani va o’zaro ta‘sirini ajratib va organib, turistik korxonaning marketing konsepsiyasini amalga oshirishning asosiy chegaralarni ko’rsatish mumkin.  Turizm marketingi maqsadlari – uning yakunida erishadigan narsasidir. Marketingning bosh maqsadi – korxonaning faoliyat yuritish jarayonida foydaning eng yuqori hajmini ta‘minlash. Bunda talabni qondirishi maqsadga erishishning omili bo’ladi</a:t>
            </a:r>
            <a:endParaRPr lang="en-US" sz="2320">
              <a:solidFill>
                <a:srgbClr val="000000"/>
              </a:solidFill>
              <a:latin typeface="Josefin Sans"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FFF1"/>
        </a:solidFill>
        <a:effectLst/>
      </p:bgPr>
    </p:bg>
    <p:spTree>
      <p:nvGrpSpPr>
        <p:cNvPr id="1" name=""/>
        <p:cNvGrpSpPr/>
        <p:nvPr/>
      </p:nvGrpSpPr>
      <p:grpSpPr>
        <a:xfrm>
          <a:off x="0" y="0"/>
          <a:ext cx="0" cy="0"/>
          <a:chOff x="0" y="0"/>
          <a:chExt cx="0" cy="0"/>
        </a:xfrm>
      </p:grpSpPr>
      <p:sp>
        <p:nvSpPr>
          <p:cNvPr id="2" name="Freeform 2"/>
          <p:cNvSpPr/>
          <p:nvPr/>
        </p:nvSpPr>
        <p:spPr>
          <a:xfrm rot="-6838745">
            <a:off x="16827024" y="6642266"/>
            <a:ext cx="2661690" cy="3632579"/>
          </a:xfrm>
          <a:custGeom>
            <a:avLst/>
            <a:gdLst/>
            <a:ahLst/>
            <a:cxnLst/>
            <a:rect l="l" t="t" r="r" b="b"/>
            <a:pathLst>
              <a:path w="2661690" h="3632579">
                <a:moveTo>
                  <a:pt x="0" y="0"/>
                </a:moveTo>
                <a:lnTo>
                  <a:pt x="2661689" y="0"/>
                </a:lnTo>
                <a:lnTo>
                  <a:pt x="2661689" y="3632579"/>
                </a:lnTo>
                <a:lnTo>
                  <a:pt x="0" y="363257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40143" y="-1013529"/>
            <a:ext cx="10560858" cy="11300529"/>
          </a:xfrm>
          <a:custGeom>
            <a:avLst/>
            <a:gdLst/>
            <a:ahLst/>
            <a:cxnLst/>
            <a:rect l="l" t="t" r="r" b="b"/>
            <a:pathLst>
              <a:path w="10560858" h="11300529">
                <a:moveTo>
                  <a:pt x="0" y="0"/>
                </a:moveTo>
                <a:lnTo>
                  <a:pt x="10560858" y="0"/>
                </a:lnTo>
                <a:lnTo>
                  <a:pt x="10560858" y="11300529"/>
                </a:lnTo>
                <a:lnTo>
                  <a:pt x="0" y="113005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9093160" y="4997144"/>
            <a:ext cx="101679" cy="264136"/>
          </a:xfrm>
          <a:prstGeom prst="rect">
            <a:avLst/>
          </a:prstGeom>
        </p:spPr>
        <p:txBody>
          <a:bodyPr lIns="0" tIns="0" rIns="0" bIns="0" rtlCol="0" anchor="t">
            <a:spAutoFit/>
          </a:bodyPr>
          <a:lstStyle/>
          <a:p>
            <a:pPr algn="ctr">
              <a:lnSpc>
                <a:spcPts val="2240"/>
              </a:lnSpc>
              <a:spcBef>
                <a:spcPct val="0"/>
              </a:spcBef>
            </a:pPr>
            <a:r>
              <a:rPr lang="en-US" sz="1600">
                <a:solidFill>
                  <a:srgbClr val="000000"/>
                </a:solidFill>
                <a:latin typeface="Josefin Sans" panose="00000500000000000000"/>
              </a:rPr>
              <a:t>р</a:t>
            </a:r>
            <a:endParaRPr lang="en-US" sz="1600">
              <a:solidFill>
                <a:srgbClr val="000000"/>
              </a:solidFill>
              <a:latin typeface="Josefin Sans" panose="00000500000000000000"/>
            </a:endParaRPr>
          </a:p>
        </p:txBody>
      </p:sp>
      <p:sp>
        <p:nvSpPr>
          <p:cNvPr id="5" name="TextBox 5"/>
          <p:cNvSpPr txBox="1"/>
          <p:nvPr/>
        </p:nvSpPr>
        <p:spPr>
          <a:xfrm>
            <a:off x="471634" y="2335987"/>
            <a:ext cx="17816366" cy="2217006"/>
          </a:xfrm>
          <a:prstGeom prst="rect">
            <a:avLst/>
          </a:prstGeom>
        </p:spPr>
        <p:txBody>
          <a:bodyPr lIns="0" tIns="0" rIns="0" bIns="0" rtlCol="0" anchor="t">
            <a:spAutoFit/>
          </a:bodyPr>
          <a:lstStyle/>
          <a:p>
            <a:pPr algn="ctr">
              <a:lnSpc>
                <a:spcPts val="2225"/>
              </a:lnSpc>
              <a:spcBef>
                <a:spcPct val="0"/>
              </a:spcBef>
            </a:pPr>
            <a:r>
              <a:rPr lang="en-US" sz="1590">
                <a:solidFill>
                  <a:srgbClr val="000000"/>
                </a:solidFill>
                <a:latin typeface="Josefin Sans Bold" panose="00000800000000000000"/>
              </a:rPr>
              <a:t>. Talab harakatiga egiluvchan tarzda javob beri shva mavjud resurslarni oqilona ishlatishga binoan aniq turistik mahsulotlarga bo’lgan talab va taklif o’rtasidagi ma‘qul nisbatni ta‘minlash orqali iste‘molchilar ehtiyojlarini qondirish. 2. Mahsulot turlanishini rag’batlantirish, anglash va takomillashtirish hamda yaratiladigan mahsulot sifatini yaxshilash ishlab chiqarish jarayoniga ta‘sir etish orqali bozor ulushini (qismini) egallab olish. 3. Turistik xizmatlarni ishlab chiqarishda rentabellikning barqaror o’sishini ta‘minlash.</a:t>
            </a:r>
            <a:endParaRPr lang="en-US" sz="1590">
              <a:solidFill>
                <a:srgbClr val="000000"/>
              </a:solidFill>
              <a:latin typeface="Josefin Sans Bold" panose="00000800000000000000"/>
            </a:endParaRPr>
          </a:p>
          <a:p>
            <a:pPr algn="ctr">
              <a:lnSpc>
                <a:spcPts val="2225"/>
              </a:lnSpc>
              <a:spcBef>
                <a:spcPct val="0"/>
              </a:spcBef>
            </a:pPr>
            <a:r>
              <a:rPr lang="en-US" sz="1590">
                <a:solidFill>
                  <a:srgbClr val="000000"/>
                </a:solidFill>
                <a:latin typeface="Josefin Sans Bold" panose="00000800000000000000"/>
              </a:rPr>
              <a:t> Turizmda marketing vazifalari – turistik korxonaning maqsadlariga erishish uchun sharoitlar yaratib berish. Turizm marketing vazifalari odatda turizm sohasi korxonalarining marketing vazifalaridan kelib chiqqan holda ularni oydin qiladi. Marketingning muhim vazifasi imkon boricha firmaning faoliyatida barqarorlikni, strategik maqsadlarni rivojlanishida va erishishda rejalashtirishga buysinishni ta‘minlashga qaratilgan bo’ladi. Agar xizmatlar sohasida paydo bo’ladigan xususiy muammolarga e‘tibor bermasa, turizm marketingi vazifalarning uchta guruhini ajratish mumkin:  1. Bozorni, talabni, iste‘molchilar didi va xohishini puxta va har tomonlama o’rganish asosida bozorga chiqish, shu talablarga javob beruvchi tovar va xizmatlarni ishlab chiqarish</a:t>
            </a:r>
            <a:endParaRPr lang="en-US" sz="1590">
              <a:solidFill>
                <a:srgbClr val="000000"/>
              </a:solidFill>
              <a:latin typeface="Josefin Sans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FFF1"/>
        </a:solidFill>
        <a:effectLst/>
      </p:bgPr>
    </p:bg>
    <p:spTree>
      <p:nvGrpSpPr>
        <p:cNvPr id="1" name=""/>
        <p:cNvGrpSpPr/>
        <p:nvPr/>
      </p:nvGrpSpPr>
      <p:grpSpPr>
        <a:xfrm>
          <a:off x="0" y="0"/>
          <a:ext cx="0" cy="0"/>
          <a:chOff x="0" y="0"/>
          <a:chExt cx="0" cy="0"/>
        </a:xfrm>
      </p:grpSpPr>
      <p:grpSp>
        <p:nvGrpSpPr>
          <p:cNvPr id="2" name="Group 2"/>
          <p:cNvGrpSpPr/>
          <p:nvPr/>
        </p:nvGrpSpPr>
        <p:grpSpPr>
          <a:xfrm rot="0">
            <a:off x="-138749" y="8434565"/>
            <a:ext cx="18731151" cy="2327448"/>
            <a:chOff x="0" y="0"/>
            <a:chExt cx="4933307" cy="612991"/>
          </a:xfrm>
        </p:grpSpPr>
        <p:sp>
          <p:nvSpPr>
            <p:cNvPr id="3" name="Freeform 3"/>
            <p:cNvSpPr/>
            <p:nvPr/>
          </p:nvSpPr>
          <p:spPr>
            <a:xfrm>
              <a:off x="0" y="0"/>
              <a:ext cx="4933307" cy="612991"/>
            </a:xfrm>
            <a:custGeom>
              <a:avLst/>
              <a:gdLst/>
              <a:ahLst/>
              <a:cxnLst/>
              <a:rect l="l" t="t" r="r" b="b"/>
              <a:pathLst>
                <a:path w="4933307" h="612991">
                  <a:moveTo>
                    <a:pt x="0" y="0"/>
                  </a:moveTo>
                  <a:lnTo>
                    <a:pt x="4933307" y="0"/>
                  </a:lnTo>
                  <a:lnTo>
                    <a:pt x="4933307" y="612991"/>
                  </a:lnTo>
                  <a:lnTo>
                    <a:pt x="0" y="612991"/>
                  </a:lnTo>
                  <a:close/>
                </a:path>
              </a:pathLst>
            </a:custGeom>
            <a:solidFill>
              <a:srgbClr val="E49B8E"/>
            </a:solidFill>
          </p:spPr>
        </p:sp>
        <p:sp>
          <p:nvSpPr>
            <p:cNvPr id="4" name="TextBox 4"/>
            <p:cNvSpPr txBox="1"/>
            <p:nvPr/>
          </p:nvSpPr>
          <p:spPr>
            <a:xfrm>
              <a:off x="0" y="-28575"/>
              <a:ext cx="4933307" cy="641566"/>
            </a:xfrm>
            <a:prstGeom prst="rect">
              <a:avLst/>
            </a:prstGeom>
          </p:spPr>
          <p:txBody>
            <a:bodyPr lIns="50800" tIns="50800" rIns="50800" bIns="50800" rtlCol="0" anchor="ctr"/>
            <a:lstStyle/>
            <a:p>
              <a:pPr algn="ctr">
                <a:lnSpc>
                  <a:spcPts val="2240"/>
                </a:lnSpc>
              </a:pPr>
            </a:p>
          </p:txBody>
        </p:sp>
      </p:grpSp>
      <p:sp>
        <p:nvSpPr>
          <p:cNvPr id="5" name="Freeform 5"/>
          <p:cNvSpPr/>
          <p:nvPr/>
        </p:nvSpPr>
        <p:spPr>
          <a:xfrm>
            <a:off x="8901483" y="-396415"/>
            <a:ext cx="8283479" cy="15391599"/>
          </a:xfrm>
          <a:custGeom>
            <a:avLst/>
            <a:gdLst/>
            <a:ahLst/>
            <a:cxnLst/>
            <a:rect l="l" t="t" r="r" b="b"/>
            <a:pathLst>
              <a:path w="8283479" h="15391599">
                <a:moveTo>
                  <a:pt x="0" y="0"/>
                </a:moveTo>
                <a:lnTo>
                  <a:pt x="8283479" y="0"/>
                </a:lnTo>
                <a:lnTo>
                  <a:pt x="8283479" y="15391599"/>
                </a:lnTo>
                <a:lnTo>
                  <a:pt x="0" y="1539159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6" name="Group 6"/>
          <p:cNvGrpSpPr/>
          <p:nvPr/>
        </p:nvGrpSpPr>
        <p:grpSpPr>
          <a:xfrm rot="0">
            <a:off x="10020633" y="5511481"/>
            <a:ext cx="6045179" cy="2250423"/>
            <a:chOff x="0" y="0"/>
            <a:chExt cx="1592146" cy="592704"/>
          </a:xfrm>
        </p:grpSpPr>
        <p:sp>
          <p:nvSpPr>
            <p:cNvPr id="7" name="Freeform 7"/>
            <p:cNvSpPr/>
            <p:nvPr/>
          </p:nvSpPr>
          <p:spPr>
            <a:xfrm>
              <a:off x="0" y="0"/>
              <a:ext cx="1592146" cy="592704"/>
            </a:xfrm>
            <a:custGeom>
              <a:avLst/>
              <a:gdLst/>
              <a:ahLst/>
              <a:cxnLst/>
              <a:rect l="l" t="t" r="r" b="b"/>
              <a:pathLst>
                <a:path w="1592146" h="592704">
                  <a:moveTo>
                    <a:pt x="65315" y="0"/>
                  </a:moveTo>
                  <a:lnTo>
                    <a:pt x="1526831" y="0"/>
                  </a:lnTo>
                  <a:cubicBezTo>
                    <a:pt x="1562904" y="0"/>
                    <a:pt x="1592146" y="29242"/>
                    <a:pt x="1592146" y="65315"/>
                  </a:cubicBezTo>
                  <a:lnTo>
                    <a:pt x="1592146" y="527389"/>
                  </a:lnTo>
                  <a:cubicBezTo>
                    <a:pt x="1592146" y="563462"/>
                    <a:pt x="1562904" y="592704"/>
                    <a:pt x="1526831" y="592704"/>
                  </a:cubicBezTo>
                  <a:lnTo>
                    <a:pt x="65315" y="592704"/>
                  </a:lnTo>
                  <a:cubicBezTo>
                    <a:pt x="29242" y="592704"/>
                    <a:pt x="0" y="563462"/>
                    <a:pt x="0" y="527389"/>
                  </a:cubicBezTo>
                  <a:lnTo>
                    <a:pt x="0" y="65315"/>
                  </a:lnTo>
                  <a:cubicBezTo>
                    <a:pt x="0" y="29242"/>
                    <a:pt x="29242" y="0"/>
                    <a:pt x="65315" y="0"/>
                  </a:cubicBezTo>
                  <a:close/>
                </a:path>
              </a:pathLst>
            </a:custGeom>
            <a:solidFill>
              <a:srgbClr val="24536B"/>
            </a:solidFill>
          </p:spPr>
        </p:sp>
        <p:sp>
          <p:nvSpPr>
            <p:cNvPr id="8" name="TextBox 8"/>
            <p:cNvSpPr txBox="1"/>
            <p:nvPr/>
          </p:nvSpPr>
          <p:spPr>
            <a:xfrm>
              <a:off x="0" y="-28575"/>
              <a:ext cx="1592146" cy="621279"/>
            </a:xfrm>
            <a:prstGeom prst="rect">
              <a:avLst/>
            </a:prstGeom>
          </p:spPr>
          <p:txBody>
            <a:bodyPr lIns="50800" tIns="50800" rIns="50800" bIns="50800" rtlCol="0" anchor="ctr"/>
            <a:lstStyle/>
            <a:p>
              <a:pPr algn="ctr">
                <a:lnSpc>
                  <a:spcPts val="2240"/>
                </a:lnSpc>
              </a:pPr>
            </a:p>
          </p:txBody>
        </p:sp>
      </p:grpSp>
      <p:sp>
        <p:nvSpPr>
          <p:cNvPr id="9" name="Freeform 9"/>
          <p:cNvSpPr/>
          <p:nvPr/>
        </p:nvSpPr>
        <p:spPr>
          <a:xfrm>
            <a:off x="-2919351" y="4660034"/>
            <a:ext cx="10792961" cy="4866644"/>
          </a:xfrm>
          <a:custGeom>
            <a:avLst/>
            <a:gdLst/>
            <a:ahLst/>
            <a:cxnLst/>
            <a:rect l="l" t="t" r="r" b="b"/>
            <a:pathLst>
              <a:path w="10792961" h="4866644">
                <a:moveTo>
                  <a:pt x="0" y="0"/>
                </a:moveTo>
                <a:lnTo>
                  <a:pt x="10792961" y="0"/>
                </a:lnTo>
                <a:lnTo>
                  <a:pt x="10792961" y="4866644"/>
                </a:lnTo>
                <a:lnTo>
                  <a:pt x="0" y="48666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Freeform 10"/>
          <p:cNvSpPr/>
          <p:nvPr/>
        </p:nvSpPr>
        <p:spPr>
          <a:xfrm rot="-2045737">
            <a:off x="7354152" y="-535259"/>
            <a:ext cx="2661690" cy="3632579"/>
          </a:xfrm>
          <a:custGeom>
            <a:avLst/>
            <a:gdLst/>
            <a:ahLst/>
            <a:cxnLst/>
            <a:rect l="l" t="t" r="r" b="b"/>
            <a:pathLst>
              <a:path w="2661690" h="3632579">
                <a:moveTo>
                  <a:pt x="0" y="0"/>
                </a:moveTo>
                <a:lnTo>
                  <a:pt x="2661690" y="0"/>
                </a:lnTo>
                <a:lnTo>
                  <a:pt x="2661690" y="3632579"/>
                </a:lnTo>
                <a:lnTo>
                  <a:pt x="0" y="36325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flipH="1">
            <a:off x="1210406" y="558000"/>
            <a:ext cx="3018797" cy="3381544"/>
          </a:xfrm>
          <a:custGeom>
            <a:avLst/>
            <a:gdLst/>
            <a:ahLst/>
            <a:cxnLst/>
            <a:rect l="l" t="t" r="r" b="b"/>
            <a:pathLst>
              <a:path w="3018797" h="3381544">
                <a:moveTo>
                  <a:pt x="3018797" y="0"/>
                </a:moveTo>
                <a:lnTo>
                  <a:pt x="0" y="0"/>
                </a:lnTo>
                <a:lnTo>
                  <a:pt x="0" y="3381544"/>
                </a:lnTo>
                <a:lnTo>
                  <a:pt x="3018797" y="3381544"/>
                </a:lnTo>
                <a:lnTo>
                  <a:pt x="3018797"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Freeform 12"/>
          <p:cNvSpPr/>
          <p:nvPr/>
        </p:nvSpPr>
        <p:spPr>
          <a:xfrm flipH="1">
            <a:off x="4646322" y="1622435"/>
            <a:ext cx="2369327" cy="3037598"/>
          </a:xfrm>
          <a:custGeom>
            <a:avLst/>
            <a:gdLst/>
            <a:ahLst/>
            <a:cxnLst/>
            <a:rect l="l" t="t" r="r" b="b"/>
            <a:pathLst>
              <a:path w="2369327" h="3037598">
                <a:moveTo>
                  <a:pt x="2369327" y="0"/>
                </a:moveTo>
                <a:lnTo>
                  <a:pt x="0" y="0"/>
                </a:lnTo>
                <a:lnTo>
                  <a:pt x="0" y="3037599"/>
                </a:lnTo>
                <a:lnTo>
                  <a:pt x="2369327" y="3037599"/>
                </a:lnTo>
                <a:lnTo>
                  <a:pt x="2369327"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TextBox 13"/>
          <p:cNvSpPr txBox="1"/>
          <p:nvPr/>
        </p:nvSpPr>
        <p:spPr>
          <a:xfrm>
            <a:off x="0" y="1242931"/>
            <a:ext cx="17802966" cy="1766710"/>
          </a:xfrm>
          <a:prstGeom prst="rect">
            <a:avLst/>
          </a:prstGeom>
        </p:spPr>
        <p:txBody>
          <a:bodyPr lIns="0" tIns="0" rIns="0" bIns="0" rtlCol="0" anchor="t">
            <a:spAutoFit/>
          </a:bodyPr>
          <a:lstStyle/>
          <a:p>
            <a:pPr algn="ctr">
              <a:lnSpc>
                <a:spcPts val="2370"/>
              </a:lnSpc>
              <a:spcBef>
                <a:spcPct val="0"/>
              </a:spcBef>
            </a:pPr>
            <a:r>
              <a:rPr lang="en-US" sz="1695">
                <a:solidFill>
                  <a:srgbClr val="000000"/>
                </a:solidFill>
                <a:latin typeface="Josefin Sans Bold" panose="00000800000000000000"/>
              </a:rPr>
              <a:t>Xizmatlar ishlab chiqaruvchining bozor izmini oshiruvchi bozor munosabatlarning ijtimoiy – iqtisodiy samarasini oshirishi va ularning  eng ma‘qul darajasiga erishish, xizmatlar turlanishini doimo kengaytirish, yangi bozorlar (bozor segmentlar) ni faol qidirish, mavjud bo’lgan bozorlarni kengaytirish. Barcha mavjud bo’lgan vositalar yordamida hayotga marketing xizmatlar rejasini uzluksiz tadbiq etish asosida iste‘molchilar va bozorga ta‘sir etish, ya‘ni ishlab chiqarilgan tovarni oldingi siljitishning asoslangan va samarali siyosatini yaratish. Analitik   Funksiyalari  Turizm marketingi tizimi  Maqsadlari     Iste‘molchilar talablarini qondirish .   Boshqarish         Vazifalari    Bozorda ulushni egallash       Marketing tadqiqotlarini o’tkazish  Bozorni kengaytirish  Marketing konsepsiyasini shakllanishi  Xizmatlar rentabelligining      o’sishi  Turizm marketingi tizimining modeli  </a:t>
            </a:r>
            <a:endParaRPr lang="en-US" sz="1695">
              <a:solidFill>
                <a:srgbClr val="000000"/>
              </a:solidFill>
              <a:latin typeface="Josefin Sans Bold" panose="000008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FFF1"/>
        </a:solidFill>
        <a:effectLst/>
      </p:bgPr>
    </p:bg>
    <p:spTree>
      <p:nvGrpSpPr>
        <p:cNvPr id="1" name=""/>
        <p:cNvGrpSpPr/>
        <p:nvPr/>
      </p:nvGrpSpPr>
      <p:grpSpPr>
        <a:xfrm>
          <a:off x="0" y="0"/>
          <a:ext cx="0" cy="0"/>
          <a:chOff x="0" y="0"/>
          <a:chExt cx="0" cy="0"/>
        </a:xfrm>
      </p:grpSpPr>
      <p:grpSp>
        <p:nvGrpSpPr>
          <p:cNvPr id="2" name="Group 2"/>
          <p:cNvGrpSpPr/>
          <p:nvPr/>
        </p:nvGrpSpPr>
        <p:grpSpPr>
          <a:xfrm rot="0">
            <a:off x="-138749" y="8417470"/>
            <a:ext cx="18731151" cy="2344543"/>
            <a:chOff x="0" y="0"/>
            <a:chExt cx="4933307" cy="617493"/>
          </a:xfrm>
        </p:grpSpPr>
        <p:sp>
          <p:nvSpPr>
            <p:cNvPr id="3" name="Freeform 3"/>
            <p:cNvSpPr/>
            <p:nvPr/>
          </p:nvSpPr>
          <p:spPr>
            <a:xfrm>
              <a:off x="0" y="0"/>
              <a:ext cx="4933307" cy="617493"/>
            </a:xfrm>
            <a:custGeom>
              <a:avLst/>
              <a:gdLst/>
              <a:ahLst/>
              <a:cxnLst/>
              <a:rect l="l" t="t" r="r" b="b"/>
              <a:pathLst>
                <a:path w="4933307" h="617493">
                  <a:moveTo>
                    <a:pt x="0" y="0"/>
                  </a:moveTo>
                  <a:lnTo>
                    <a:pt x="4933307" y="0"/>
                  </a:lnTo>
                  <a:lnTo>
                    <a:pt x="4933307" y="617493"/>
                  </a:lnTo>
                  <a:lnTo>
                    <a:pt x="0" y="617493"/>
                  </a:lnTo>
                  <a:close/>
                </a:path>
              </a:pathLst>
            </a:custGeom>
            <a:solidFill>
              <a:srgbClr val="E49B8E"/>
            </a:solidFill>
          </p:spPr>
        </p:sp>
        <p:sp>
          <p:nvSpPr>
            <p:cNvPr id="4" name="TextBox 4"/>
            <p:cNvSpPr txBox="1"/>
            <p:nvPr/>
          </p:nvSpPr>
          <p:spPr>
            <a:xfrm>
              <a:off x="0" y="-28575"/>
              <a:ext cx="4933307" cy="646068"/>
            </a:xfrm>
            <a:prstGeom prst="rect">
              <a:avLst/>
            </a:prstGeom>
          </p:spPr>
          <p:txBody>
            <a:bodyPr lIns="50800" tIns="50800" rIns="50800" bIns="50800" rtlCol="0" anchor="ctr"/>
            <a:lstStyle/>
            <a:p>
              <a:pPr algn="ctr">
                <a:lnSpc>
                  <a:spcPts val="2240"/>
                </a:lnSpc>
              </a:pPr>
            </a:p>
          </p:txBody>
        </p:sp>
      </p:grpSp>
      <p:sp>
        <p:nvSpPr>
          <p:cNvPr id="5" name="Freeform 5"/>
          <p:cNvSpPr/>
          <p:nvPr/>
        </p:nvSpPr>
        <p:spPr>
          <a:xfrm flipH="1">
            <a:off x="339087" y="7332792"/>
            <a:ext cx="10915670" cy="4921975"/>
          </a:xfrm>
          <a:custGeom>
            <a:avLst/>
            <a:gdLst/>
            <a:ahLst/>
            <a:cxnLst/>
            <a:rect l="l" t="t" r="r" b="b"/>
            <a:pathLst>
              <a:path w="10915670" h="4921975">
                <a:moveTo>
                  <a:pt x="10915670" y="0"/>
                </a:moveTo>
                <a:lnTo>
                  <a:pt x="0" y="0"/>
                </a:lnTo>
                <a:lnTo>
                  <a:pt x="0" y="4921975"/>
                </a:lnTo>
                <a:lnTo>
                  <a:pt x="10915670" y="4921975"/>
                </a:lnTo>
                <a:lnTo>
                  <a:pt x="1091567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13143068" y="1721951"/>
            <a:ext cx="7324504" cy="6975928"/>
          </a:xfrm>
          <a:custGeom>
            <a:avLst/>
            <a:gdLst/>
            <a:ahLst/>
            <a:cxnLst/>
            <a:rect l="l" t="t" r="r" b="b"/>
            <a:pathLst>
              <a:path w="7324504" h="6975928">
                <a:moveTo>
                  <a:pt x="0" y="0"/>
                </a:moveTo>
                <a:lnTo>
                  <a:pt x="7324504" y="0"/>
                </a:lnTo>
                <a:lnTo>
                  <a:pt x="7324504" y="6975928"/>
                </a:lnTo>
                <a:lnTo>
                  <a:pt x="0" y="697592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2305349" y="6144890"/>
            <a:ext cx="3062726" cy="4352712"/>
          </a:xfrm>
          <a:custGeom>
            <a:avLst/>
            <a:gdLst/>
            <a:ahLst/>
            <a:cxnLst/>
            <a:rect l="l" t="t" r="r" b="b"/>
            <a:pathLst>
              <a:path w="3062726" h="4352712">
                <a:moveTo>
                  <a:pt x="0" y="0"/>
                </a:moveTo>
                <a:lnTo>
                  <a:pt x="3062727" y="0"/>
                </a:lnTo>
                <a:lnTo>
                  <a:pt x="3062727" y="4352712"/>
                </a:lnTo>
                <a:lnTo>
                  <a:pt x="0" y="43527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8917311">
            <a:off x="9849999" y="3946818"/>
            <a:ext cx="2583832" cy="2536853"/>
          </a:xfrm>
          <a:custGeom>
            <a:avLst/>
            <a:gdLst/>
            <a:ahLst/>
            <a:cxnLst/>
            <a:rect l="l" t="t" r="r" b="b"/>
            <a:pathLst>
              <a:path w="2583832" h="2536853">
                <a:moveTo>
                  <a:pt x="0" y="0"/>
                </a:moveTo>
                <a:lnTo>
                  <a:pt x="2583832" y="0"/>
                </a:lnTo>
                <a:lnTo>
                  <a:pt x="2583832" y="2536852"/>
                </a:lnTo>
                <a:lnTo>
                  <a:pt x="0" y="253685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4810625">
            <a:off x="12241226" y="-462246"/>
            <a:ext cx="2661690" cy="3632579"/>
          </a:xfrm>
          <a:custGeom>
            <a:avLst/>
            <a:gdLst/>
            <a:ahLst/>
            <a:cxnLst/>
            <a:rect l="l" t="t" r="r" b="b"/>
            <a:pathLst>
              <a:path w="2661690" h="3632579">
                <a:moveTo>
                  <a:pt x="0" y="0"/>
                </a:moveTo>
                <a:lnTo>
                  <a:pt x="2661689" y="0"/>
                </a:lnTo>
                <a:lnTo>
                  <a:pt x="2661689" y="3632579"/>
                </a:lnTo>
                <a:lnTo>
                  <a:pt x="0" y="363257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TextBox 10"/>
          <p:cNvSpPr txBox="1"/>
          <p:nvPr/>
        </p:nvSpPr>
        <p:spPr>
          <a:xfrm>
            <a:off x="0" y="1075533"/>
            <a:ext cx="18288000" cy="1135420"/>
          </a:xfrm>
          <a:prstGeom prst="rect">
            <a:avLst/>
          </a:prstGeom>
        </p:spPr>
        <p:txBody>
          <a:bodyPr lIns="0" tIns="0" rIns="0" bIns="0" rtlCol="0" anchor="t">
            <a:spAutoFit/>
          </a:bodyPr>
          <a:lstStyle/>
          <a:p>
            <a:pPr algn="ctr">
              <a:lnSpc>
                <a:spcPts val="3105"/>
              </a:lnSpc>
            </a:pPr>
            <a:r>
              <a:rPr lang="en-US" sz="1600" spc="-20">
                <a:solidFill>
                  <a:srgbClr val="000000"/>
                </a:solidFill>
                <a:latin typeface="Josefin Sans Bold" panose="00000800000000000000"/>
              </a:rPr>
              <a:t>Marketing funksiyalari  Ma‘lum ketma-ketlikda amalga oshiriladigan marketingsh harakatlari marketing funksiyalarni tavsiflab beradi. Ular bir-biri bilan uzviy boqlanishda bo’ladi va marketing tizimining butunligini buzmaslik uchun ularni birgalikda o’rganish maqsadga muvofiq bo’lar edi. Marketingning asosiy funksiyasi – mavjud bo’lgan xizmatlarni hisobga olgan holda yangi xizmatlarni yaratish va sotish bo’yicha majmuali faoliyatini tashkil etib bozorga chiqish</a:t>
            </a:r>
            <a:endParaRPr lang="en-US" sz="1600" spc="-20">
              <a:solidFill>
                <a:srgbClr val="000000"/>
              </a:solidFill>
              <a:latin typeface="Josefin Sans Bold" panose="000008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FFF1"/>
        </a:solidFill>
        <a:effectLst/>
      </p:bgPr>
    </p:bg>
    <p:spTree>
      <p:nvGrpSpPr>
        <p:cNvPr id="1" name=""/>
        <p:cNvGrpSpPr/>
        <p:nvPr/>
      </p:nvGrpSpPr>
      <p:grpSpPr>
        <a:xfrm>
          <a:off x="0" y="0"/>
          <a:ext cx="0" cy="0"/>
          <a:chOff x="0" y="0"/>
          <a:chExt cx="0" cy="0"/>
        </a:xfrm>
      </p:grpSpPr>
      <p:grpSp>
        <p:nvGrpSpPr>
          <p:cNvPr id="2" name="Group 2"/>
          <p:cNvGrpSpPr/>
          <p:nvPr/>
        </p:nvGrpSpPr>
        <p:grpSpPr>
          <a:xfrm rot="0">
            <a:off x="-138749" y="9279830"/>
            <a:ext cx="18731151" cy="1482183"/>
            <a:chOff x="0" y="0"/>
            <a:chExt cx="4933307" cy="390369"/>
          </a:xfrm>
        </p:grpSpPr>
        <p:sp>
          <p:nvSpPr>
            <p:cNvPr id="3" name="Freeform 3"/>
            <p:cNvSpPr/>
            <p:nvPr/>
          </p:nvSpPr>
          <p:spPr>
            <a:xfrm>
              <a:off x="0" y="0"/>
              <a:ext cx="4933307" cy="390369"/>
            </a:xfrm>
            <a:custGeom>
              <a:avLst/>
              <a:gdLst/>
              <a:ahLst/>
              <a:cxnLst/>
              <a:rect l="l" t="t" r="r" b="b"/>
              <a:pathLst>
                <a:path w="4933307" h="390369">
                  <a:moveTo>
                    <a:pt x="0" y="0"/>
                  </a:moveTo>
                  <a:lnTo>
                    <a:pt x="4933307" y="0"/>
                  </a:lnTo>
                  <a:lnTo>
                    <a:pt x="4933307" y="390369"/>
                  </a:lnTo>
                  <a:lnTo>
                    <a:pt x="0" y="390369"/>
                  </a:lnTo>
                  <a:close/>
                </a:path>
              </a:pathLst>
            </a:custGeom>
            <a:solidFill>
              <a:srgbClr val="E49B8E"/>
            </a:solidFill>
          </p:spPr>
        </p:sp>
        <p:sp>
          <p:nvSpPr>
            <p:cNvPr id="4" name="TextBox 4"/>
            <p:cNvSpPr txBox="1"/>
            <p:nvPr/>
          </p:nvSpPr>
          <p:spPr>
            <a:xfrm>
              <a:off x="0" y="-28575"/>
              <a:ext cx="4933307" cy="418944"/>
            </a:xfrm>
            <a:prstGeom prst="rect">
              <a:avLst/>
            </a:prstGeom>
          </p:spPr>
          <p:txBody>
            <a:bodyPr lIns="50800" tIns="50800" rIns="50800" bIns="50800" rtlCol="0" anchor="ctr"/>
            <a:lstStyle/>
            <a:p>
              <a:pPr algn="ctr">
                <a:lnSpc>
                  <a:spcPts val="2240"/>
                </a:lnSpc>
              </a:pPr>
            </a:p>
          </p:txBody>
        </p:sp>
      </p:grpSp>
      <p:sp>
        <p:nvSpPr>
          <p:cNvPr id="5" name="Freeform 5"/>
          <p:cNvSpPr/>
          <p:nvPr/>
        </p:nvSpPr>
        <p:spPr>
          <a:xfrm rot="9566328">
            <a:off x="14585259" y="614867"/>
            <a:ext cx="4087871" cy="3233135"/>
          </a:xfrm>
          <a:custGeom>
            <a:avLst/>
            <a:gdLst/>
            <a:ahLst/>
            <a:cxnLst/>
            <a:rect l="l" t="t" r="r" b="b"/>
            <a:pathLst>
              <a:path w="4087871" h="3233135">
                <a:moveTo>
                  <a:pt x="0" y="0"/>
                </a:moveTo>
                <a:lnTo>
                  <a:pt x="4087872" y="0"/>
                </a:lnTo>
                <a:lnTo>
                  <a:pt x="4087872" y="3233134"/>
                </a:lnTo>
                <a:lnTo>
                  <a:pt x="0" y="323313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rot="-2420651">
            <a:off x="12816867" y="4281433"/>
            <a:ext cx="2661690" cy="3632579"/>
          </a:xfrm>
          <a:custGeom>
            <a:avLst/>
            <a:gdLst/>
            <a:ahLst/>
            <a:cxnLst/>
            <a:rect l="l" t="t" r="r" b="b"/>
            <a:pathLst>
              <a:path w="2661690" h="3632579">
                <a:moveTo>
                  <a:pt x="0" y="0"/>
                </a:moveTo>
                <a:lnTo>
                  <a:pt x="2661690" y="0"/>
                </a:lnTo>
                <a:lnTo>
                  <a:pt x="2661690" y="3632579"/>
                </a:lnTo>
                <a:lnTo>
                  <a:pt x="0" y="36325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flipH="1">
            <a:off x="-741794" y="9584630"/>
            <a:ext cx="10915670" cy="4921975"/>
          </a:xfrm>
          <a:custGeom>
            <a:avLst/>
            <a:gdLst/>
            <a:ahLst/>
            <a:cxnLst/>
            <a:rect l="l" t="t" r="r" b="b"/>
            <a:pathLst>
              <a:path w="10915670" h="4921975">
                <a:moveTo>
                  <a:pt x="10915670" y="0"/>
                </a:moveTo>
                <a:lnTo>
                  <a:pt x="0" y="0"/>
                </a:lnTo>
                <a:lnTo>
                  <a:pt x="0" y="4921975"/>
                </a:lnTo>
                <a:lnTo>
                  <a:pt x="10915670" y="4921975"/>
                </a:lnTo>
                <a:lnTo>
                  <a:pt x="1091567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505309" y="915132"/>
            <a:ext cx="8927515" cy="8343168"/>
          </a:xfrm>
          <a:custGeom>
            <a:avLst/>
            <a:gdLst/>
            <a:ahLst/>
            <a:cxnLst/>
            <a:rect l="l" t="t" r="r" b="b"/>
            <a:pathLst>
              <a:path w="8927515" h="8343168">
                <a:moveTo>
                  <a:pt x="0" y="0"/>
                </a:moveTo>
                <a:lnTo>
                  <a:pt x="8927515" y="0"/>
                </a:lnTo>
                <a:lnTo>
                  <a:pt x="8927515" y="8343168"/>
                </a:lnTo>
                <a:lnTo>
                  <a:pt x="0" y="834316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6382363">
            <a:off x="-627985" y="246692"/>
            <a:ext cx="2661690" cy="3632579"/>
          </a:xfrm>
          <a:custGeom>
            <a:avLst/>
            <a:gdLst/>
            <a:ahLst/>
            <a:cxnLst/>
            <a:rect l="l" t="t" r="r" b="b"/>
            <a:pathLst>
              <a:path w="2661690" h="3632579">
                <a:moveTo>
                  <a:pt x="0" y="0"/>
                </a:moveTo>
                <a:lnTo>
                  <a:pt x="2661690" y="0"/>
                </a:lnTo>
                <a:lnTo>
                  <a:pt x="2661690" y="3632580"/>
                </a:lnTo>
                <a:lnTo>
                  <a:pt x="0" y="36325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TextBox 10"/>
          <p:cNvSpPr txBox="1"/>
          <p:nvPr/>
        </p:nvSpPr>
        <p:spPr>
          <a:xfrm>
            <a:off x="175834" y="2015357"/>
            <a:ext cx="18112166" cy="1573507"/>
          </a:xfrm>
          <a:prstGeom prst="rect">
            <a:avLst/>
          </a:prstGeom>
        </p:spPr>
        <p:txBody>
          <a:bodyPr lIns="0" tIns="0" rIns="0" bIns="0" rtlCol="0" anchor="t">
            <a:spAutoFit/>
          </a:bodyPr>
          <a:lstStyle/>
          <a:p>
            <a:pPr algn="ctr">
              <a:lnSpc>
                <a:spcPts val="2520"/>
              </a:lnSpc>
              <a:spcBef>
                <a:spcPct val="0"/>
              </a:spcBef>
            </a:pPr>
            <a:r>
              <a:rPr lang="en-US" sz="1800">
                <a:solidFill>
                  <a:srgbClr val="000000"/>
                </a:solidFill>
                <a:latin typeface="Josefin Sans Bold" panose="00000800000000000000"/>
              </a:rPr>
              <a:t>barcha mavjud bo’lgan funksiyalar  ikkita, ya‘ni analitik (axborot yetkazish) va boshqaruvchi guruhlarga birlashtirish mumkin. Birinchi guruh marketing tadqiqotlar o’tkazishni tahmin qiladi. Ikkinchisi esa marketing faoliyatni, shu jumladan marketing nazoratni va auditni rejalashtirish, hamda amalga oshirishni o’z ichiga oladi. Marketing funksiyalari siklik jarayon sifatida ifodalangan bo’lishi mumkin . Haridorning mavjud ehtiyojlari aniqlanadi va marketing tadqiqotlari yordamida tahlil qilinadi. Ular yordamida korxona faoliyatini rejalashtirish uchun dastlabki axborot tavsiya etiladi. Ishlab chiqaruvchi mahsulot, uning narxi va muvofiq taqsimlash ko’rinish bo’lgan aniq taklif bilan maydonga chiqadi. Siljish bosqichida ishlab chiqaruvchi taklifiga oid bo’lgan butun ma‘lumot haridorga jo’natiladi. </a:t>
            </a:r>
            <a:endParaRPr lang="en-US" sz="1800">
              <a:solidFill>
                <a:srgbClr val="000000"/>
              </a:solidFill>
              <a:latin typeface="Josefin Sans Bold" panose="000008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FFF1"/>
        </a:solidFill>
        <a:effectLst/>
      </p:bgPr>
    </p:bg>
    <p:spTree>
      <p:nvGrpSpPr>
        <p:cNvPr id="1" name=""/>
        <p:cNvGrpSpPr/>
        <p:nvPr/>
      </p:nvGrpSpPr>
      <p:grpSpPr>
        <a:xfrm>
          <a:off x="0" y="0"/>
          <a:ext cx="0" cy="0"/>
          <a:chOff x="0" y="0"/>
          <a:chExt cx="0" cy="0"/>
        </a:xfrm>
      </p:grpSpPr>
      <p:sp>
        <p:nvSpPr>
          <p:cNvPr id="2" name="Freeform 2"/>
          <p:cNvSpPr/>
          <p:nvPr/>
        </p:nvSpPr>
        <p:spPr>
          <a:xfrm>
            <a:off x="1519336" y="689101"/>
            <a:ext cx="15985282" cy="8661116"/>
          </a:xfrm>
          <a:custGeom>
            <a:avLst/>
            <a:gdLst/>
            <a:ahLst/>
            <a:cxnLst/>
            <a:rect l="l" t="t" r="r" b="b"/>
            <a:pathLst>
              <a:path w="15985282" h="8661116">
                <a:moveTo>
                  <a:pt x="0" y="0"/>
                </a:moveTo>
                <a:lnTo>
                  <a:pt x="15985282" y="0"/>
                </a:lnTo>
                <a:lnTo>
                  <a:pt x="15985282" y="8661117"/>
                </a:lnTo>
                <a:lnTo>
                  <a:pt x="0" y="866111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4454069" y="742950"/>
            <a:ext cx="8697267" cy="1879963"/>
          </a:xfrm>
          <a:prstGeom prst="rect">
            <a:avLst/>
          </a:prstGeom>
        </p:spPr>
        <p:txBody>
          <a:bodyPr lIns="0" tIns="0" rIns="0" bIns="0" rtlCol="0" anchor="t">
            <a:spAutoFit/>
          </a:bodyPr>
          <a:lstStyle/>
          <a:p>
            <a:pPr marL="0" lvl="0" indent="0" algn="ctr">
              <a:lnSpc>
                <a:spcPts val="7210"/>
              </a:lnSpc>
              <a:spcBef>
                <a:spcPct val="0"/>
              </a:spcBef>
            </a:pPr>
            <a:r>
              <a:rPr lang="en-US" sz="4505">
                <a:solidFill>
                  <a:srgbClr val="24536B"/>
                </a:solidFill>
                <a:latin typeface="Gaegu Bold"/>
              </a:rPr>
              <a:t>TURISTIK KORXONADA MARKETING KONSEPSIYASI</a:t>
            </a:r>
            <a:endParaRPr lang="en-US" sz="4505">
              <a:solidFill>
                <a:srgbClr val="24536B"/>
              </a:solidFill>
              <a:latin typeface="Gaegu Bold"/>
            </a:endParaRPr>
          </a:p>
        </p:txBody>
      </p:sp>
      <p:grpSp>
        <p:nvGrpSpPr>
          <p:cNvPr id="4" name="Group 4"/>
          <p:cNvGrpSpPr/>
          <p:nvPr/>
        </p:nvGrpSpPr>
        <p:grpSpPr>
          <a:xfrm rot="0">
            <a:off x="-138749" y="9754062"/>
            <a:ext cx="18731151" cy="1007951"/>
            <a:chOff x="0" y="0"/>
            <a:chExt cx="4933307" cy="265469"/>
          </a:xfrm>
        </p:grpSpPr>
        <p:sp>
          <p:nvSpPr>
            <p:cNvPr id="5" name="Freeform 5"/>
            <p:cNvSpPr/>
            <p:nvPr/>
          </p:nvSpPr>
          <p:spPr>
            <a:xfrm>
              <a:off x="0" y="0"/>
              <a:ext cx="4933307" cy="265469"/>
            </a:xfrm>
            <a:custGeom>
              <a:avLst/>
              <a:gdLst/>
              <a:ahLst/>
              <a:cxnLst/>
              <a:rect l="l" t="t" r="r" b="b"/>
              <a:pathLst>
                <a:path w="4933307" h="265469">
                  <a:moveTo>
                    <a:pt x="0" y="0"/>
                  </a:moveTo>
                  <a:lnTo>
                    <a:pt x="4933307" y="0"/>
                  </a:lnTo>
                  <a:lnTo>
                    <a:pt x="4933307" y="265469"/>
                  </a:lnTo>
                  <a:lnTo>
                    <a:pt x="0" y="265469"/>
                  </a:lnTo>
                  <a:close/>
                </a:path>
              </a:pathLst>
            </a:custGeom>
            <a:solidFill>
              <a:srgbClr val="E49B8E"/>
            </a:solidFill>
          </p:spPr>
        </p:sp>
        <p:sp>
          <p:nvSpPr>
            <p:cNvPr id="6" name="TextBox 6"/>
            <p:cNvSpPr txBox="1"/>
            <p:nvPr/>
          </p:nvSpPr>
          <p:spPr>
            <a:xfrm>
              <a:off x="0" y="-28575"/>
              <a:ext cx="4933307" cy="294044"/>
            </a:xfrm>
            <a:prstGeom prst="rect">
              <a:avLst/>
            </a:prstGeom>
          </p:spPr>
          <p:txBody>
            <a:bodyPr lIns="50800" tIns="50800" rIns="50800" bIns="50800" rtlCol="0" anchor="ctr"/>
            <a:lstStyle/>
            <a:p>
              <a:pPr algn="ctr">
                <a:lnSpc>
                  <a:spcPts val="2240"/>
                </a:lnSpc>
              </a:pPr>
            </a:p>
          </p:txBody>
        </p:sp>
      </p:grpSp>
      <p:sp>
        <p:nvSpPr>
          <p:cNvPr id="7" name="Freeform 7"/>
          <p:cNvSpPr/>
          <p:nvPr/>
        </p:nvSpPr>
        <p:spPr>
          <a:xfrm>
            <a:off x="-3371729" y="4526229"/>
            <a:ext cx="6373962" cy="6070623"/>
          </a:xfrm>
          <a:custGeom>
            <a:avLst/>
            <a:gdLst/>
            <a:ahLst/>
            <a:cxnLst/>
            <a:rect l="l" t="t" r="r" b="b"/>
            <a:pathLst>
              <a:path w="6373962" h="6070623">
                <a:moveTo>
                  <a:pt x="0" y="0"/>
                </a:moveTo>
                <a:lnTo>
                  <a:pt x="6373962" y="0"/>
                </a:lnTo>
                <a:lnTo>
                  <a:pt x="6373962" y="6070622"/>
                </a:lnTo>
                <a:lnTo>
                  <a:pt x="0" y="60706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6733154">
            <a:off x="429307" y="-508723"/>
            <a:ext cx="2661690" cy="3632579"/>
          </a:xfrm>
          <a:custGeom>
            <a:avLst/>
            <a:gdLst/>
            <a:ahLst/>
            <a:cxnLst/>
            <a:rect l="l" t="t" r="r" b="b"/>
            <a:pathLst>
              <a:path w="2661690" h="3632579">
                <a:moveTo>
                  <a:pt x="0" y="0"/>
                </a:moveTo>
                <a:lnTo>
                  <a:pt x="2661690" y="0"/>
                </a:lnTo>
                <a:lnTo>
                  <a:pt x="2661690" y="3632579"/>
                </a:lnTo>
                <a:lnTo>
                  <a:pt x="0" y="363257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2830771">
            <a:off x="15701886" y="1341680"/>
            <a:ext cx="3114828" cy="3058195"/>
          </a:xfrm>
          <a:custGeom>
            <a:avLst/>
            <a:gdLst/>
            <a:ahLst/>
            <a:cxnLst/>
            <a:rect l="l" t="t" r="r" b="b"/>
            <a:pathLst>
              <a:path w="3114828" h="3058195">
                <a:moveTo>
                  <a:pt x="0" y="0"/>
                </a:moveTo>
                <a:lnTo>
                  <a:pt x="3114828" y="0"/>
                </a:lnTo>
                <a:lnTo>
                  <a:pt x="3114828" y="3058195"/>
                </a:lnTo>
                <a:lnTo>
                  <a:pt x="0" y="30581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2183353" y="3575948"/>
            <a:ext cx="12580951" cy="2126317"/>
          </a:xfrm>
          <a:prstGeom prst="rect">
            <a:avLst/>
          </a:prstGeom>
        </p:spPr>
        <p:txBody>
          <a:bodyPr lIns="0" tIns="0" rIns="0" bIns="0" rtlCol="0" anchor="t">
            <a:spAutoFit/>
          </a:bodyPr>
          <a:lstStyle/>
          <a:p>
            <a:pPr algn="ctr">
              <a:lnSpc>
                <a:spcPts val="2895"/>
              </a:lnSpc>
              <a:spcBef>
                <a:spcPct val="0"/>
              </a:spcBef>
            </a:pPr>
            <a:r>
              <a:rPr lang="en-US" sz="2065">
                <a:solidFill>
                  <a:srgbClr val="000000"/>
                </a:solidFill>
                <a:latin typeface="Josefin Sans" panose="00000500000000000000"/>
              </a:rPr>
              <a:t>  Marketing majmuasini yaratish  Marketingning yordamchi tizimlarini ishlab chiqish   Turistik korxonada marketing konsepsiyasini amalga oshirish texnologiyasi.  Marketing jarayoni marketing tadqiqotlar majmuasini amalga oshirish yo’li orqali bozor imkoniyatlarini tahlilidan boshlanadi. Shu tadqiqotlar natijasi boshlang’ich vaziyat (korxona muhiti, salohiyatli iste‘molchilari, bozor holatini baholash, raqobat darajasi)ning tahlili hamda turistik firmaning kelajakdagi  8 faoliyatini) belgilash bo’yicha aniq tavsiyalar berish bilan bog’liq boladi.</a:t>
            </a:r>
            <a:endParaRPr lang="en-US" sz="2065">
              <a:solidFill>
                <a:srgbClr val="000000"/>
              </a:solidFill>
              <a:latin typeface="Josefin Sans"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FFF1"/>
        </a:solidFill>
        <a:effectLst/>
      </p:bgPr>
    </p:bg>
    <p:spTree>
      <p:nvGrpSpPr>
        <p:cNvPr id="1" name=""/>
        <p:cNvGrpSpPr/>
        <p:nvPr/>
      </p:nvGrpSpPr>
      <p:grpSpPr>
        <a:xfrm>
          <a:off x="0" y="0"/>
          <a:ext cx="0" cy="0"/>
          <a:chOff x="0" y="0"/>
          <a:chExt cx="0" cy="0"/>
        </a:xfrm>
      </p:grpSpPr>
      <p:sp>
        <p:nvSpPr>
          <p:cNvPr id="2" name="Freeform 2"/>
          <p:cNvSpPr/>
          <p:nvPr/>
        </p:nvSpPr>
        <p:spPr>
          <a:xfrm rot="-1801900">
            <a:off x="15718641" y="-524216"/>
            <a:ext cx="2661690" cy="3632579"/>
          </a:xfrm>
          <a:custGeom>
            <a:avLst/>
            <a:gdLst/>
            <a:ahLst/>
            <a:cxnLst/>
            <a:rect l="l" t="t" r="r" b="b"/>
            <a:pathLst>
              <a:path w="2661690" h="3632579">
                <a:moveTo>
                  <a:pt x="0" y="0"/>
                </a:moveTo>
                <a:lnTo>
                  <a:pt x="2661690" y="0"/>
                </a:lnTo>
                <a:lnTo>
                  <a:pt x="2661690" y="3632579"/>
                </a:lnTo>
                <a:lnTo>
                  <a:pt x="0" y="363257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38749" y="9754062"/>
            <a:ext cx="18731151" cy="1007951"/>
            <a:chOff x="0" y="0"/>
            <a:chExt cx="4933307" cy="265469"/>
          </a:xfrm>
        </p:grpSpPr>
        <p:sp>
          <p:nvSpPr>
            <p:cNvPr id="4" name="Freeform 4"/>
            <p:cNvSpPr/>
            <p:nvPr/>
          </p:nvSpPr>
          <p:spPr>
            <a:xfrm>
              <a:off x="0" y="0"/>
              <a:ext cx="4933307" cy="265469"/>
            </a:xfrm>
            <a:custGeom>
              <a:avLst/>
              <a:gdLst/>
              <a:ahLst/>
              <a:cxnLst/>
              <a:rect l="l" t="t" r="r" b="b"/>
              <a:pathLst>
                <a:path w="4933307" h="265469">
                  <a:moveTo>
                    <a:pt x="0" y="0"/>
                  </a:moveTo>
                  <a:lnTo>
                    <a:pt x="4933307" y="0"/>
                  </a:lnTo>
                  <a:lnTo>
                    <a:pt x="4933307" y="265469"/>
                  </a:lnTo>
                  <a:lnTo>
                    <a:pt x="0" y="265469"/>
                  </a:lnTo>
                  <a:close/>
                </a:path>
              </a:pathLst>
            </a:custGeom>
            <a:solidFill>
              <a:srgbClr val="E49B8E"/>
            </a:solidFill>
          </p:spPr>
        </p:sp>
        <p:sp>
          <p:nvSpPr>
            <p:cNvPr id="5" name="TextBox 5"/>
            <p:cNvSpPr txBox="1"/>
            <p:nvPr/>
          </p:nvSpPr>
          <p:spPr>
            <a:xfrm>
              <a:off x="0" y="-28575"/>
              <a:ext cx="4933307" cy="294044"/>
            </a:xfrm>
            <a:prstGeom prst="rect">
              <a:avLst/>
            </a:prstGeom>
          </p:spPr>
          <p:txBody>
            <a:bodyPr lIns="50800" tIns="50800" rIns="50800" bIns="50800" rtlCol="0" anchor="ctr"/>
            <a:lstStyle/>
            <a:p>
              <a:pPr algn="ctr">
                <a:lnSpc>
                  <a:spcPts val="2240"/>
                </a:lnSpc>
              </a:pPr>
            </a:p>
          </p:txBody>
        </p:sp>
      </p:grpSp>
      <p:sp>
        <p:nvSpPr>
          <p:cNvPr id="6" name="Freeform 6"/>
          <p:cNvSpPr/>
          <p:nvPr/>
        </p:nvSpPr>
        <p:spPr>
          <a:xfrm flipH="1">
            <a:off x="-96666" y="6683240"/>
            <a:ext cx="8328017" cy="3603760"/>
          </a:xfrm>
          <a:custGeom>
            <a:avLst/>
            <a:gdLst/>
            <a:ahLst/>
            <a:cxnLst/>
            <a:rect l="l" t="t" r="r" b="b"/>
            <a:pathLst>
              <a:path w="8328017" h="3603760">
                <a:moveTo>
                  <a:pt x="8328018" y="0"/>
                </a:moveTo>
                <a:lnTo>
                  <a:pt x="0" y="0"/>
                </a:lnTo>
                <a:lnTo>
                  <a:pt x="0" y="3603760"/>
                </a:lnTo>
                <a:lnTo>
                  <a:pt x="8328018" y="3603760"/>
                </a:lnTo>
                <a:lnTo>
                  <a:pt x="8328018"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5234567" y="5592840"/>
            <a:ext cx="1305653" cy="987425"/>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FFFDEF"/>
                </a:solidFill>
                <a:latin typeface="Gaegu Bold"/>
              </a:rPr>
              <a:t>M</a:t>
            </a:r>
            <a:endParaRPr lang="en-US" sz="5000">
              <a:solidFill>
                <a:srgbClr val="FFFDEF"/>
              </a:solidFill>
              <a:latin typeface="Gaegu Bold"/>
            </a:endParaRPr>
          </a:p>
        </p:txBody>
      </p:sp>
      <p:sp>
        <p:nvSpPr>
          <p:cNvPr id="8" name="TextBox 8"/>
          <p:cNvSpPr txBox="1"/>
          <p:nvPr/>
        </p:nvSpPr>
        <p:spPr>
          <a:xfrm>
            <a:off x="7064095" y="5592840"/>
            <a:ext cx="1305653" cy="987425"/>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FFFDEF"/>
                </a:solidFill>
                <a:latin typeface="Gaegu Bold"/>
              </a:rPr>
              <a:t>E</a:t>
            </a:r>
            <a:endParaRPr lang="en-US" sz="5000">
              <a:solidFill>
                <a:srgbClr val="FFFDEF"/>
              </a:solidFill>
              <a:latin typeface="Gaegu Bold"/>
            </a:endParaRPr>
          </a:p>
        </p:txBody>
      </p:sp>
      <p:sp>
        <p:nvSpPr>
          <p:cNvPr id="9" name="TextBox 9"/>
          <p:cNvSpPr txBox="1"/>
          <p:nvPr/>
        </p:nvSpPr>
        <p:spPr>
          <a:xfrm>
            <a:off x="8942597" y="5592840"/>
            <a:ext cx="1256678" cy="987425"/>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FFFDEF"/>
                </a:solidFill>
                <a:latin typeface="Gaegu Bold"/>
              </a:rPr>
              <a:t>R</a:t>
            </a:r>
            <a:endParaRPr lang="en-US" sz="5000">
              <a:solidFill>
                <a:srgbClr val="FFFDEF"/>
              </a:solidFill>
              <a:latin typeface="Gaegu Bold"/>
            </a:endParaRPr>
          </a:p>
        </p:txBody>
      </p:sp>
      <p:sp>
        <p:nvSpPr>
          <p:cNvPr id="10" name="TextBox 10"/>
          <p:cNvSpPr txBox="1"/>
          <p:nvPr/>
        </p:nvSpPr>
        <p:spPr>
          <a:xfrm>
            <a:off x="10771491" y="5592840"/>
            <a:ext cx="1257312" cy="987425"/>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FFFDEF"/>
                </a:solidFill>
                <a:latin typeface="Gaegu Bold"/>
              </a:rPr>
              <a:t>I</a:t>
            </a:r>
            <a:endParaRPr lang="en-US" sz="5000">
              <a:solidFill>
                <a:srgbClr val="FFFDEF"/>
              </a:solidFill>
              <a:latin typeface="Gaegu Bold"/>
            </a:endParaRPr>
          </a:p>
        </p:txBody>
      </p:sp>
      <p:sp>
        <p:nvSpPr>
          <p:cNvPr id="11" name="TextBox 11"/>
          <p:cNvSpPr txBox="1"/>
          <p:nvPr/>
        </p:nvSpPr>
        <p:spPr>
          <a:xfrm>
            <a:off x="12601018" y="5592840"/>
            <a:ext cx="1258028" cy="987425"/>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FFFDEF"/>
                </a:solidFill>
                <a:latin typeface="Gaegu Bold"/>
              </a:rPr>
              <a:t>C</a:t>
            </a:r>
            <a:endParaRPr lang="en-US" sz="5000">
              <a:solidFill>
                <a:srgbClr val="FFFDEF"/>
              </a:solidFill>
              <a:latin typeface="Gaegu Bold"/>
            </a:endParaRPr>
          </a:p>
        </p:txBody>
      </p:sp>
      <p:sp>
        <p:nvSpPr>
          <p:cNvPr id="12" name="TextBox 12"/>
          <p:cNvSpPr txBox="1"/>
          <p:nvPr/>
        </p:nvSpPr>
        <p:spPr>
          <a:xfrm>
            <a:off x="14633361" y="5592840"/>
            <a:ext cx="804057" cy="987425"/>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FFFDEF"/>
                </a:solidFill>
                <a:latin typeface="Gaegu Bold"/>
              </a:rPr>
              <a:t>A</a:t>
            </a:r>
            <a:endParaRPr lang="en-US" sz="5000">
              <a:solidFill>
                <a:srgbClr val="FFFDEF"/>
              </a:solidFill>
              <a:latin typeface="Gaegu Bold"/>
            </a:endParaRPr>
          </a:p>
        </p:txBody>
      </p:sp>
      <p:sp>
        <p:nvSpPr>
          <p:cNvPr id="13" name="TextBox 13"/>
          <p:cNvSpPr txBox="1"/>
          <p:nvPr/>
        </p:nvSpPr>
        <p:spPr>
          <a:xfrm>
            <a:off x="3405039" y="5592840"/>
            <a:ext cx="1305653" cy="987425"/>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FFFDEF"/>
                </a:solidFill>
                <a:latin typeface="Gaegu Bold"/>
              </a:rPr>
              <a:t>A</a:t>
            </a:r>
            <a:endParaRPr lang="en-US" sz="5000">
              <a:solidFill>
                <a:srgbClr val="FFFDEF"/>
              </a:solidFill>
              <a:latin typeface="Gaegu Bold"/>
            </a:endParaRPr>
          </a:p>
        </p:txBody>
      </p:sp>
      <p:sp>
        <p:nvSpPr>
          <p:cNvPr id="14" name="Freeform 14"/>
          <p:cNvSpPr/>
          <p:nvPr/>
        </p:nvSpPr>
        <p:spPr>
          <a:xfrm rot="-3291096">
            <a:off x="-680920" y="-64055"/>
            <a:ext cx="4720701" cy="2712257"/>
          </a:xfrm>
          <a:custGeom>
            <a:avLst/>
            <a:gdLst/>
            <a:ahLst/>
            <a:cxnLst/>
            <a:rect l="l" t="t" r="r" b="b"/>
            <a:pathLst>
              <a:path w="4720701" h="2712257">
                <a:moveTo>
                  <a:pt x="0" y="0"/>
                </a:moveTo>
                <a:lnTo>
                  <a:pt x="4720700" y="0"/>
                </a:lnTo>
                <a:lnTo>
                  <a:pt x="4720700" y="2712257"/>
                </a:lnTo>
                <a:lnTo>
                  <a:pt x="0" y="271225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TextBox 15"/>
          <p:cNvSpPr txBox="1"/>
          <p:nvPr/>
        </p:nvSpPr>
        <p:spPr>
          <a:xfrm>
            <a:off x="949956" y="675910"/>
            <a:ext cx="16309344" cy="5810141"/>
          </a:xfrm>
          <a:prstGeom prst="rect">
            <a:avLst/>
          </a:prstGeom>
        </p:spPr>
        <p:txBody>
          <a:bodyPr lIns="0" tIns="0" rIns="0" bIns="0" rtlCol="0" anchor="t">
            <a:spAutoFit/>
          </a:bodyPr>
          <a:lstStyle/>
          <a:p>
            <a:pPr algn="ctr">
              <a:lnSpc>
                <a:spcPts val="3375"/>
              </a:lnSpc>
              <a:spcBef>
                <a:spcPct val="0"/>
              </a:spcBef>
            </a:pPr>
            <a:r>
              <a:rPr lang="en-US" sz="2410">
                <a:solidFill>
                  <a:srgbClr val="000000"/>
                </a:solidFill>
                <a:latin typeface="Josefin Sans" panose="00000500000000000000"/>
              </a:rPr>
              <a:t>Marketing strategiyasini amalga oshirish quyilgan maqsadlarni va vazifalarni amalga oshirishni ta‘minlaydigan vositalarni tanlash bilan bog’liq bo’ladi va marketing unsurlari – mahsulot, narx   tovarlar sotuvida emas, balki xizmatlar savdosining boshqa shakllaridan ajratadigan o’ziga xos alohidaligi mavjud. Bu yerda xizmatlar savdosi bilan birga tovarlar savdosi (mutaxassislarning baholashi bo’yicha turizmda xizmatlar ulushi 75 % ni, tovarlar ulushi 25 % ni tashkil etadi) hamda ishlab chiqaradigan joyda turistik xizmatlar va tovarlarning iste‘mol qilinishida alohida ahamiyatga ega bo’lib, aniq vaziyatda o’ziga xos o’rin tutadi. Mehnatning aniq natijasi (moddiy-buyumlashgan shakldagi tovar)ga ega bo’lgan an‘anaviy ishlab chiqarishda marketing tushunchasi aniqroq ahamiyatga egadir. Turizmdagi faoliyatning natijasi turistik mahsulotdir. Turistik mahsulot o’z ma‘nosi bilan bu turistlarning u yoki bu ehtiyojlarini qondiradigan va ularning to’loviga bog’liq bo’lgan har qanday xizmatdir. Turistik xizmatlarga mehmonxona, transport, sayrgoh, tarjima, maishiy, kommunal, dallolchilik va boshqa xizmatlar kiradi. Ayni vaqtning o’zida «turistik mahsulot»ni tor va keng ma‘noda ko’rib chiqish mumkin. Tor ma‘nodagi turistik mahsulot bu turizm industriyasining (sohaning) har bitta aniq tarmoqda (masalan, mehmonxona xizmati, tur-operatorning tur. mahsuloti, transport korxonasi mahsuloti va h.k.)gi xizmatlari. Keng ma‘nodagi muristik mahsulot bu turistik sayohatni (tur)ni yoki u bilan bevosita bog’liq bo’lgan birlikni tashkil etuvchi tovar va xizmatlar majmuasidir.  </a:t>
            </a:r>
            <a:endParaRPr lang="en-US" sz="2410">
              <a:solidFill>
                <a:srgbClr val="000000"/>
              </a:solidFill>
              <a:latin typeface="Josefin Sans" panose="000005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FFF1"/>
        </a:solidFill>
        <a:effectLst/>
      </p:bgPr>
    </p:bg>
    <p:spTree>
      <p:nvGrpSpPr>
        <p:cNvPr id="1" name=""/>
        <p:cNvGrpSpPr/>
        <p:nvPr/>
      </p:nvGrpSpPr>
      <p:grpSpPr>
        <a:xfrm>
          <a:off x="0" y="0"/>
          <a:ext cx="0" cy="0"/>
          <a:chOff x="0" y="0"/>
          <a:chExt cx="0" cy="0"/>
        </a:xfrm>
      </p:grpSpPr>
      <p:grpSp>
        <p:nvGrpSpPr>
          <p:cNvPr id="2" name="Group 2"/>
          <p:cNvGrpSpPr/>
          <p:nvPr/>
        </p:nvGrpSpPr>
        <p:grpSpPr>
          <a:xfrm rot="0">
            <a:off x="-138749" y="8204806"/>
            <a:ext cx="18731151" cy="2557207"/>
            <a:chOff x="0" y="0"/>
            <a:chExt cx="4933307" cy="673503"/>
          </a:xfrm>
        </p:grpSpPr>
        <p:sp>
          <p:nvSpPr>
            <p:cNvPr id="3" name="Freeform 3"/>
            <p:cNvSpPr/>
            <p:nvPr/>
          </p:nvSpPr>
          <p:spPr>
            <a:xfrm>
              <a:off x="0" y="0"/>
              <a:ext cx="4933307" cy="673503"/>
            </a:xfrm>
            <a:custGeom>
              <a:avLst/>
              <a:gdLst/>
              <a:ahLst/>
              <a:cxnLst/>
              <a:rect l="l" t="t" r="r" b="b"/>
              <a:pathLst>
                <a:path w="4933307" h="673503">
                  <a:moveTo>
                    <a:pt x="0" y="0"/>
                  </a:moveTo>
                  <a:lnTo>
                    <a:pt x="4933307" y="0"/>
                  </a:lnTo>
                  <a:lnTo>
                    <a:pt x="4933307" y="673503"/>
                  </a:lnTo>
                  <a:lnTo>
                    <a:pt x="0" y="673503"/>
                  </a:lnTo>
                  <a:close/>
                </a:path>
              </a:pathLst>
            </a:custGeom>
            <a:solidFill>
              <a:srgbClr val="E49B8E"/>
            </a:solidFill>
          </p:spPr>
        </p:sp>
        <p:sp>
          <p:nvSpPr>
            <p:cNvPr id="4" name="TextBox 4"/>
            <p:cNvSpPr txBox="1"/>
            <p:nvPr/>
          </p:nvSpPr>
          <p:spPr>
            <a:xfrm>
              <a:off x="0" y="-28575"/>
              <a:ext cx="4933307" cy="702078"/>
            </a:xfrm>
            <a:prstGeom prst="rect">
              <a:avLst/>
            </a:prstGeom>
          </p:spPr>
          <p:txBody>
            <a:bodyPr lIns="50800" tIns="50800" rIns="50800" bIns="50800" rtlCol="0" anchor="ctr"/>
            <a:lstStyle/>
            <a:p>
              <a:pPr algn="ctr">
                <a:lnSpc>
                  <a:spcPts val="2240"/>
                </a:lnSpc>
              </a:pPr>
            </a:p>
          </p:txBody>
        </p:sp>
      </p:grpSp>
      <p:sp>
        <p:nvSpPr>
          <p:cNvPr id="5" name="Freeform 5"/>
          <p:cNvSpPr/>
          <p:nvPr/>
        </p:nvSpPr>
        <p:spPr>
          <a:xfrm>
            <a:off x="5002261" y="-453507"/>
            <a:ext cx="8283479" cy="15391599"/>
          </a:xfrm>
          <a:custGeom>
            <a:avLst/>
            <a:gdLst/>
            <a:ahLst/>
            <a:cxnLst/>
            <a:rect l="l" t="t" r="r" b="b"/>
            <a:pathLst>
              <a:path w="8283479" h="15391599">
                <a:moveTo>
                  <a:pt x="0" y="0"/>
                </a:moveTo>
                <a:lnTo>
                  <a:pt x="8283478" y="0"/>
                </a:lnTo>
                <a:lnTo>
                  <a:pt x="8283478" y="15391600"/>
                </a:lnTo>
                <a:lnTo>
                  <a:pt x="0" y="153916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7621723" y="6032091"/>
            <a:ext cx="12143714" cy="5475711"/>
          </a:xfrm>
          <a:custGeom>
            <a:avLst/>
            <a:gdLst/>
            <a:ahLst/>
            <a:cxnLst/>
            <a:rect l="l" t="t" r="r" b="b"/>
            <a:pathLst>
              <a:path w="12143714" h="5475711">
                <a:moveTo>
                  <a:pt x="0" y="0"/>
                </a:moveTo>
                <a:lnTo>
                  <a:pt x="12143714" y="0"/>
                </a:lnTo>
                <a:lnTo>
                  <a:pt x="12143714" y="5475711"/>
                </a:lnTo>
                <a:lnTo>
                  <a:pt x="0" y="54757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flipH="1">
            <a:off x="13669034" y="3480363"/>
            <a:ext cx="6884030" cy="6556416"/>
          </a:xfrm>
          <a:custGeom>
            <a:avLst/>
            <a:gdLst/>
            <a:ahLst/>
            <a:cxnLst/>
            <a:rect l="l" t="t" r="r" b="b"/>
            <a:pathLst>
              <a:path w="6884030" h="6556416">
                <a:moveTo>
                  <a:pt x="6884030" y="0"/>
                </a:moveTo>
                <a:lnTo>
                  <a:pt x="0" y="0"/>
                </a:lnTo>
                <a:lnTo>
                  <a:pt x="0" y="6556416"/>
                </a:lnTo>
                <a:lnTo>
                  <a:pt x="6884030" y="6556416"/>
                </a:lnTo>
                <a:lnTo>
                  <a:pt x="688403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070629">
            <a:off x="14086743" y="165579"/>
            <a:ext cx="2661690" cy="3632579"/>
          </a:xfrm>
          <a:custGeom>
            <a:avLst/>
            <a:gdLst/>
            <a:ahLst/>
            <a:cxnLst/>
            <a:rect l="l" t="t" r="r" b="b"/>
            <a:pathLst>
              <a:path w="2661690" h="3632579">
                <a:moveTo>
                  <a:pt x="0" y="0"/>
                </a:moveTo>
                <a:lnTo>
                  <a:pt x="2661690" y="0"/>
                </a:lnTo>
                <a:lnTo>
                  <a:pt x="2661690" y="3632579"/>
                </a:lnTo>
                <a:lnTo>
                  <a:pt x="0" y="363257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1028700" y="1412976"/>
            <a:ext cx="16906210" cy="3112428"/>
          </a:xfrm>
          <a:prstGeom prst="rect">
            <a:avLst/>
          </a:prstGeom>
        </p:spPr>
        <p:txBody>
          <a:bodyPr lIns="0" tIns="0" rIns="0" bIns="0" rtlCol="0" anchor="t">
            <a:spAutoFit/>
          </a:bodyPr>
          <a:lstStyle/>
          <a:p>
            <a:pPr algn="ctr">
              <a:lnSpc>
                <a:spcPts val="2800"/>
              </a:lnSpc>
              <a:spcBef>
                <a:spcPct val="0"/>
              </a:spcBef>
            </a:pPr>
            <a:r>
              <a:rPr lang="en-US" sz="2000">
                <a:solidFill>
                  <a:srgbClr val="000000"/>
                </a:solidFill>
                <a:latin typeface="Josefin Sans" panose="00000500000000000000"/>
              </a:rPr>
              <a:t>: «Marketing – iste‘molchi talabini aniqlash va o’rganish asosida hamda eng yuqori foyda olish maqsadida har bir iste‘molchining yakka ehtiyojlarini qondirishga qaratilgan savdo-ishlab chiqarish faoliyatining tizimidir». Nemis mutaxassislari V.Riger, P.Rot, A.Shrand marketingni turistlarning ehtiyojlarini raqobatchilarga nisbatan yanada samarali qondirish yo’li bilan korxonaning maqsadlariga erishishga qaratilgan, bozorga yo’naltirilgan boshqaruv sifatida aniqlaydilar. Bu yerda shuni ta‘kidlash kerakki, marketingni alohida turistik firma darajasida ham mahalliy, mintaqaviy va milliy darajalardagi turistik birlashmalar faoliyatida qo’llash mumkin. Bu tushuncha o’zida quyidagi g’oyalarni mujassamlashtiradi. E‘tiborga moyil bo’lgan dastlabki belgisi marketing bu alohida emas, balki faoliyat tizimi tushunchasi bilan belgilanadi. Boshqacha qilib aytganda, bu qo’yilgan maqsadlarga erishish uchun turistik korxonalarning umumlashtirilgan ketma-ket bajariladigan harakatlaridir. Demak, marketing bu reklama va xizmatlarni sotish yoki xizmatlarni yaratish emas, balki marketing tamoyiliga binoan, barcha vazifalarni va harakatlarni birlashtirishi lozim bo’lgan tizimdir. </a:t>
            </a:r>
            <a:endParaRPr lang="en-US" sz="2000">
              <a:solidFill>
                <a:srgbClr val="000000"/>
              </a:solidFill>
              <a:latin typeface="Josefin Sans" panose="000005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7558</Words>
  <Application>WPS Presentation</Application>
  <PresentationFormat>On-screen Show (4:3)</PresentationFormat>
  <Paragraphs>35</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Josefin Sans</vt:lpstr>
      <vt:lpstr>Josefin Sans Bold</vt:lpstr>
      <vt:lpstr>Gaegu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theиеоогшенўонш7у</dc:title>
  <dc:creator/>
  <cp:lastModifiedBy>tmame</cp:lastModifiedBy>
  <cp:revision>2</cp:revision>
  <dcterms:created xsi:type="dcterms:W3CDTF">2006-08-16T00:00:00Z</dcterms:created>
  <dcterms:modified xsi:type="dcterms:W3CDTF">2024-02-11T09:40:37Z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4711B8EDB2A3416E9E91FC2E330AA862_13</vt:lpwstr>
  </property>
  <property fmtid="{D5CDD505-2E9C-101B-9397-08002B2CF9AE}" pid="3" name="KSOProductBuildVer">
    <vt:lpwstr>1049-12.2.0.13431</vt:lpwstr>
  </property>
</Properties>
</file>