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37" r:id="rId3"/>
    <p:sldId id="338" r:id="rId4"/>
    <p:sldId id="333" r:id="rId5"/>
    <p:sldId id="344" r:id="rId6"/>
    <p:sldId id="335" r:id="rId7"/>
    <p:sldId id="259" r:id="rId8"/>
    <p:sldId id="261" r:id="rId9"/>
    <p:sldId id="262" r:id="rId10"/>
    <p:sldId id="263" r:id="rId11"/>
    <p:sldId id="264" r:id="rId12"/>
    <p:sldId id="29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64" d="100"/>
          <a:sy n="64" d="100"/>
        </p:scale>
        <p:origin x="-127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E4D5C3A-EC7D-4FD4-A166-404517DA2274}"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ru-RU"/>
        </a:p>
      </dgm:t>
    </dgm:pt>
    <dgm:pt modelId="{24C4E3B2-9182-4379-883B-1C834697A886}">
      <dgm:prSet phldrT="[Текст]"/>
      <dgm:spPr/>
      <dgm:t>
        <a:bodyPr/>
        <a:lstStyle/>
        <a:p>
          <a:r>
            <a:rPr lang="en-US" dirty="0" smtClean="0"/>
            <a:t>faol</a:t>
          </a:r>
          <a:endParaRPr lang="ru-RU" dirty="0"/>
        </a:p>
      </dgm:t>
    </dgm:pt>
    <dgm:pt modelId="{874D0A99-D928-498B-B676-6D5125C2564C}" cxnId="{88FC515A-F959-4CE3-93D9-E5645701ED50}" type="parTrans">
      <dgm:prSet/>
      <dgm:spPr/>
      <dgm:t>
        <a:bodyPr/>
        <a:lstStyle/>
        <a:p>
          <a:endParaRPr lang="ru-RU"/>
        </a:p>
      </dgm:t>
    </dgm:pt>
    <dgm:pt modelId="{FF837070-2C2B-4CD0-AFA3-5D063C00240F}" cxnId="{88FC515A-F959-4CE3-93D9-E5645701ED50}" type="sibTrans">
      <dgm:prSet/>
      <dgm:spPr/>
      <dgm:t>
        <a:bodyPr/>
        <a:lstStyle/>
        <a:p>
          <a:endParaRPr lang="ru-RU"/>
        </a:p>
      </dgm:t>
    </dgm:pt>
    <dgm:pt modelId="{BDEB8246-947D-46F7-A71E-51C989C69CE4}">
      <dgm:prSet phldrT="[Текст]"/>
      <dgm:spPr/>
      <dgm:t>
        <a:bodyPr/>
        <a:lstStyle/>
        <a:p>
          <a:r>
            <a:rPr lang="en-US" dirty="0" smtClean="0"/>
            <a:t>passiv</a:t>
          </a:r>
          <a:endParaRPr lang="ru-RU" dirty="0"/>
        </a:p>
      </dgm:t>
    </dgm:pt>
    <dgm:pt modelId="{12A700B1-854A-4693-B38A-AA4F9AE3891F}" cxnId="{1ACD59E5-16A3-44F4-950D-D3A182908EED}" type="sibTrans">
      <dgm:prSet/>
      <dgm:spPr/>
      <dgm:t>
        <a:bodyPr/>
        <a:lstStyle/>
        <a:p>
          <a:endParaRPr lang="ru-RU"/>
        </a:p>
      </dgm:t>
    </dgm:pt>
    <dgm:pt modelId="{CF88A5F8-5EB7-48E4-98BE-0566DE899EE7}" cxnId="{1ACD59E5-16A3-44F4-950D-D3A182908EED}" type="parTrans">
      <dgm:prSet/>
      <dgm:spPr/>
      <dgm:t>
        <a:bodyPr/>
        <a:lstStyle/>
        <a:p>
          <a:endParaRPr lang="ru-RU"/>
        </a:p>
      </dgm:t>
    </dgm:pt>
    <dgm:pt modelId="{F1B8DDEF-581C-4B69-BDFB-61F00F3827F1}" type="pres">
      <dgm:prSet presAssocID="{FE4D5C3A-EC7D-4FD4-A166-404517DA2274}" presName="Name0" presStyleCnt="0">
        <dgm:presLayoutVars>
          <dgm:dir/>
          <dgm:resizeHandles val="exact"/>
        </dgm:presLayoutVars>
      </dgm:prSet>
      <dgm:spPr/>
      <dgm:t>
        <a:bodyPr/>
        <a:lstStyle/>
        <a:p>
          <a:endParaRPr lang="ru-RU"/>
        </a:p>
      </dgm:t>
    </dgm:pt>
    <dgm:pt modelId="{1D894C04-B6F6-4AB9-8C3D-44CC6E0E7BEC}" type="pres">
      <dgm:prSet presAssocID="{24C4E3B2-9182-4379-883B-1C834697A886}" presName="composite" presStyleCnt="0"/>
      <dgm:spPr/>
    </dgm:pt>
    <dgm:pt modelId="{5173E981-34AC-4B77-87FB-5AFB21184FD7}" type="pres">
      <dgm:prSet presAssocID="{24C4E3B2-9182-4379-883B-1C834697A886}" presName="rect1" presStyleLbl="trAlignAcc1" presStyleIdx="0" presStyleCnt="2">
        <dgm:presLayoutVars>
          <dgm:bulletEnabled val="1"/>
        </dgm:presLayoutVars>
      </dgm:prSet>
      <dgm:spPr/>
      <dgm:t>
        <a:bodyPr/>
        <a:lstStyle/>
        <a:p>
          <a:endParaRPr lang="ru-RU"/>
        </a:p>
      </dgm:t>
    </dgm:pt>
    <dgm:pt modelId="{BB4D08A5-A306-446D-8219-65EB7CCC4E3B}" type="pres">
      <dgm:prSet presAssocID="{24C4E3B2-9182-4379-883B-1C834697A886}" presName="rect2" presStyleLbl="fgImgPlace1" presStyleIdx="0" presStyleCnt="2"/>
      <dgm:spPr>
        <a:blipFill rotWithShape="1">
          <a:blip xmlns:r="http://schemas.openxmlformats.org/officeDocument/2006/relationships" r:embed="rId1"/>
          <a:stretch>
            <a:fillRect/>
          </a:stretch>
        </a:blipFill>
      </dgm:spPr>
    </dgm:pt>
    <dgm:pt modelId="{C11D0CFB-6B04-4C2C-9791-EE469EFFD572}" type="pres">
      <dgm:prSet presAssocID="{FF837070-2C2B-4CD0-AFA3-5D063C00240F}" presName="sibTrans" presStyleCnt="0"/>
      <dgm:spPr/>
    </dgm:pt>
    <dgm:pt modelId="{40A6C96C-CE78-44F1-A71E-73D06FD5F381}" type="pres">
      <dgm:prSet presAssocID="{BDEB8246-947D-46F7-A71E-51C989C69CE4}" presName="composite" presStyleCnt="0"/>
      <dgm:spPr/>
    </dgm:pt>
    <dgm:pt modelId="{261EADBF-E7CC-45F9-9D35-76A77C6EC46C}" type="pres">
      <dgm:prSet presAssocID="{BDEB8246-947D-46F7-A71E-51C989C69CE4}" presName="rect1" presStyleLbl="trAlignAcc1" presStyleIdx="1" presStyleCnt="2">
        <dgm:presLayoutVars>
          <dgm:bulletEnabled val="1"/>
        </dgm:presLayoutVars>
      </dgm:prSet>
      <dgm:spPr/>
      <dgm:t>
        <a:bodyPr/>
        <a:lstStyle/>
        <a:p>
          <a:endParaRPr lang="ru-RU"/>
        </a:p>
      </dgm:t>
    </dgm:pt>
    <dgm:pt modelId="{DB0264BC-9E94-497F-8FBD-A562D9938374}" type="pres">
      <dgm:prSet presAssocID="{BDEB8246-947D-46F7-A71E-51C989C69CE4}" presName="rect2" presStyleLbl="fgImgPlace1" presStyleIdx="1" presStyleCnt="2"/>
      <dgm:spPr>
        <a:blipFill rotWithShape="1">
          <a:blip xmlns:r="http://schemas.openxmlformats.org/officeDocument/2006/relationships" r:embed="rId2"/>
          <a:stretch>
            <a:fillRect/>
          </a:stretch>
        </a:blipFill>
      </dgm:spPr>
    </dgm:pt>
  </dgm:ptLst>
  <dgm:cxnLst>
    <dgm:cxn modelId="{6B5B9F32-5291-4BF2-BEEB-AD6FE6540DD2}" type="presOf" srcId="{BDEB8246-947D-46F7-A71E-51C989C69CE4}" destId="{261EADBF-E7CC-45F9-9D35-76A77C6EC46C}" srcOrd="0" destOrd="0" presId="urn:microsoft.com/office/officeart/2008/layout/PictureStrips"/>
    <dgm:cxn modelId="{6F48E1D6-3F39-4C2D-AFAB-5C0314753E27}" type="presOf" srcId="{24C4E3B2-9182-4379-883B-1C834697A886}" destId="{5173E981-34AC-4B77-87FB-5AFB21184FD7}" srcOrd="0" destOrd="0" presId="urn:microsoft.com/office/officeart/2008/layout/PictureStrips"/>
    <dgm:cxn modelId="{1ACD59E5-16A3-44F4-950D-D3A182908EED}" srcId="{FE4D5C3A-EC7D-4FD4-A166-404517DA2274}" destId="{BDEB8246-947D-46F7-A71E-51C989C69CE4}" srcOrd="1" destOrd="0" parTransId="{CF88A5F8-5EB7-48E4-98BE-0566DE899EE7}" sibTransId="{12A700B1-854A-4693-B38A-AA4F9AE3891F}"/>
    <dgm:cxn modelId="{24451F1A-75EA-425A-A2E5-5A9217458C73}" type="presOf" srcId="{FE4D5C3A-EC7D-4FD4-A166-404517DA2274}" destId="{F1B8DDEF-581C-4B69-BDFB-61F00F3827F1}" srcOrd="0" destOrd="0" presId="urn:microsoft.com/office/officeart/2008/layout/PictureStrips"/>
    <dgm:cxn modelId="{88FC515A-F959-4CE3-93D9-E5645701ED50}" srcId="{FE4D5C3A-EC7D-4FD4-A166-404517DA2274}" destId="{24C4E3B2-9182-4379-883B-1C834697A886}" srcOrd="0" destOrd="0" parTransId="{874D0A99-D928-498B-B676-6D5125C2564C}" sibTransId="{FF837070-2C2B-4CD0-AFA3-5D063C00240F}"/>
    <dgm:cxn modelId="{1F77B058-4CE9-4BDE-A298-44257C16296A}" type="presParOf" srcId="{F1B8DDEF-581C-4B69-BDFB-61F00F3827F1}" destId="{1D894C04-B6F6-4AB9-8C3D-44CC6E0E7BEC}" srcOrd="0" destOrd="0" presId="urn:microsoft.com/office/officeart/2008/layout/PictureStrips"/>
    <dgm:cxn modelId="{B6280CAA-5A78-4056-A72E-9A31764CD0D5}" type="presParOf" srcId="{1D894C04-B6F6-4AB9-8C3D-44CC6E0E7BEC}" destId="{5173E981-34AC-4B77-87FB-5AFB21184FD7}" srcOrd="0" destOrd="0" presId="urn:microsoft.com/office/officeart/2008/layout/PictureStrips"/>
    <dgm:cxn modelId="{8505BA2C-8A4B-4EDA-A904-EB835344697B}" type="presParOf" srcId="{1D894C04-B6F6-4AB9-8C3D-44CC6E0E7BEC}" destId="{BB4D08A5-A306-446D-8219-65EB7CCC4E3B}" srcOrd="1" destOrd="0" presId="urn:microsoft.com/office/officeart/2008/layout/PictureStrips"/>
    <dgm:cxn modelId="{BA8C0C18-C45F-4F39-A62C-57FFF81A3ED2}" type="presParOf" srcId="{F1B8DDEF-581C-4B69-BDFB-61F00F3827F1}" destId="{C11D0CFB-6B04-4C2C-9791-EE469EFFD572}" srcOrd="1" destOrd="0" presId="urn:microsoft.com/office/officeart/2008/layout/PictureStrips"/>
    <dgm:cxn modelId="{8B040732-4707-4CA3-B273-DCA560E763B8}" type="presParOf" srcId="{F1B8DDEF-581C-4B69-BDFB-61F00F3827F1}" destId="{40A6C96C-CE78-44F1-A71E-73D06FD5F381}" srcOrd="2" destOrd="0" presId="urn:microsoft.com/office/officeart/2008/layout/PictureStrips"/>
    <dgm:cxn modelId="{6970D582-BF94-4656-9A98-D6D79BF57D1D}" type="presParOf" srcId="{40A6C96C-CE78-44F1-A71E-73D06FD5F381}" destId="{261EADBF-E7CC-45F9-9D35-76A77C6EC46C}" srcOrd="0" destOrd="0" presId="urn:microsoft.com/office/officeart/2008/layout/PictureStrips"/>
    <dgm:cxn modelId="{EF69C41F-31A6-4234-8C25-C6A4ABE041E9}" type="presParOf" srcId="{40A6C96C-CE78-44F1-A71E-73D06FD5F381}" destId="{DB0264BC-9E94-497F-8FBD-A562D9938374}" srcOrd="1" destOrd="0" presId="urn:microsoft.com/office/officeart/2008/layout/PictureStrip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478AFC-FD11-495F-A942-3CF56EE39CB2}" type="doc">
      <dgm:prSet loTypeId="urn:microsoft.com/office/officeart/2008/layout/VerticalCurvedList" loCatId="list" qsTypeId="urn:microsoft.com/office/officeart/2005/8/quickstyle/3d2" qsCatId="3D" csTypeId="urn:microsoft.com/office/officeart/2005/8/colors/colorful4" csCatId="colorful" phldr="1"/>
      <dgm:spPr/>
      <dgm:t>
        <a:bodyPr/>
        <a:lstStyle/>
        <a:p>
          <a:endParaRPr lang="ru-RU"/>
        </a:p>
      </dgm:t>
    </dgm:pt>
    <dgm:pt modelId="{6CBF5DC8-8C32-4447-8C41-901A28E0B667}">
      <dgm:prSet phldrT="[Текст]"/>
      <dgm:spPr/>
      <dgm:t>
        <a:bodyPr/>
        <a:lstStyle/>
        <a:p>
          <a:r>
            <a:rPr lang="en-US" dirty="0" smtClean="0"/>
            <a:t>Tahlil ob'ektlarini tanlash</a:t>
          </a:r>
          <a:endParaRPr lang="ru-RU" dirty="0"/>
        </a:p>
      </dgm:t>
    </dgm:pt>
    <dgm:pt modelId="{D3456759-D113-4A90-AFD6-9C7D69E72E90}" cxnId="{CE41B371-27B1-4B75-9BEC-527CACD287B4}" type="parTrans">
      <dgm:prSet/>
      <dgm:spPr/>
      <dgm:t>
        <a:bodyPr/>
        <a:lstStyle/>
        <a:p>
          <a:endParaRPr lang="ru-RU"/>
        </a:p>
      </dgm:t>
    </dgm:pt>
    <dgm:pt modelId="{0C11D448-D1DD-4E9D-82C4-9C4D7F66491B}" cxnId="{CE41B371-27B1-4B75-9BEC-527CACD287B4}" type="sibTrans">
      <dgm:prSet/>
      <dgm:spPr/>
      <dgm:t>
        <a:bodyPr/>
        <a:lstStyle/>
        <a:p>
          <a:endParaRPr lang="ru-RU"/>
        </a:p>
      </dgm:t>
    </dgm:pt>
    <dgm:pt modelId="{FF8D6BD1-310F-45DF-8C45-E54718194095}">
      <dgm:prSet phldrT="[Текст]"/>
      <dgm:spPr/>
      <dgm:t>
        <a:bodyPr/>
        <a:lstStyle/>
        <a:p>
          <a:r>
            <a:rPr lang="en-US" dirty="0" smtClean="0"/>
            <a:t>Matritsani qurish va tahlil qilish</a:t>
          </a:r>
          <a:endParaRPr lang="ru-RU" dirty="0"/>
        </a:p>
      </dgm:t>
    </dgm:pt>
    <dgm:pt modelId="{3CB95E84-F340-4FE7-B5D8-4023AC37B647}" cxnId="{94F3F91E-225F-460C-9AA7-4EF80231435B}" type="parTrans">
      <dgm:prSet/>
      <dgm:spPr/>
      <dgm:t>
        <a:bodyPr/>
        <a:lstStyle/>
        <a:p>
          <a:endParaRPr lang="ru-RU"/>
        </a:p>
      </dgm:t>
    </dgm:pt>
    <dgm:pt modelId="{3608E5CE-B8F5-4AC7-B5B6-D07DFB87BD4F}" cxnId="{94F3F91E-225F-460C-9AA7-4EF80231435B}" type="sibTrans">
      <dgm:prSet/>
      <dgm:spPr/>
      <dgm:t>
        <a:bodyPr/>
        <a:lstStyle/>
        <a:p>
          <a:endParaRPr lang="ru-RU"/>
        </a:p>
      </dgm:t>
    </dgm:pt>
    <dgm:pt modelId="{E7580C3A-8EC4-4F5C-988E-968894D56960}">
      <dgm:prSet phldrT="[Текст]"/>
      <dgm:spPr/>
      <dgm:t>
        <a:bodyPr/>
        <a:lstStyle/>
        <a:p>
          <a:r>
            <a:rPr lang="en-US" dirty="0" smtClean="0"/>
            <a:t>Samarali biznes portfelini shakllantirish</a:t>
          </a:r>
          <a:endParaRPr lang="ru-RU" dirty="0"/>
        </a:p>
      </dgm:t>
    </dgm:pt>
    <dgm:pt modelId="{E9539CD9-37E8-4DA3-8C3A-F295D490375C}" cxnId="{0AF3A3C0-8368-4679-B137-E5590ED9C54F}" type="parTrans">
      <dgm:prSet/>
      <dgm:spPr/>
      <dgm:t>
        <a:bodyPr/>
        <a:lstStyle/>
        <a:p>
          <a:endParaRPr lang="ru-RU"/>
        </a:p>
      </dgm:t>
    </dgm:pt>
    <dgm:pt modelId="{2EB3CBBA-CD0B-47FC-8AD9-B85453AE1239}" cxnId="{0AF3A3C0-8368-4679-B137-E5590ED9C54F}" type="sibTrans">
      <dgm:prSet/>
      <dgm:spPr/>
      <dgm:t>
        <a:bodyPr/>
        <a:lstStyle/>
        <a:p>
          <a:endParaRPr lang="ru-RU"/>
        </a:p>
      </dgm:t>
    </dgm:pt>
    <dgm:pt modelId="{AE91D678-B7C7-413C-B1FB-27F50509A347}">
      <dgm:prSet/>
      <dgm:spPr/>
      <dgm:t>
        <a:bodyPr/>
        <a:lstStyle/>
        <a:p>
          <a:r>
            <a:rPr lang="en-US" dirty="0" smtClean="0"/>
            <a:t>Axborot yig'ish va tahlil qilish</a:t>
          </a:r>
          <a:endParaRPr lang="ru-RU" dirty="0"/>
        </a:p>
      </dgm:t>
    </dgm:pt>
    <dgm:pt modelId="{2DD3FE72-FFFF-4510-A4D7-25071787ED43}" cxnId="{088D8EE5-2A4C-4743-BF0D-F47686910F00}" type="parTrans">
      <dgm:prSet/>
      <dgm:spPr/>
      <dgm:t>
        <a:bodyPr/>
        <a:lstStyle/>
        <a:p>
          <a:endParaRPr lang="ru-RU"/>
        </a:p>
      </dgm:t>
    </dgm:pt>
    <dgm:pt modelId="{44E05BD3-86F1-4007-8DF1-36FAB29099C4}" cxnId="{088D8EE5-2A4C-4743-BF0D-F47686910F00}" type="sibTrans">
      <dgm:prSet/>
      <dgm:spPr/>
      <dgm:t>
        <a:bodyPr/>
        <a:lstStyle/>
        <a:p>
          <a:endParaRPr lang="ru-RU"/>
        </a:p>
      </dgm:t>
    </dgm:pt>
    <dgm:pt modelId="{42D53A7D-0123-4CCA-A4C6-6114548161C1}">
      <dgm:prSet/>
      <dgm:spPr/>
      <dgm:t>
        <a:bodyPr/>
        <a:lstStyle/>
        <a:p>
          <a:r>
            <a:rPr lang="en-US" dirty="0" smtClean="0"/>
            <a:t>Matritsa parametrlarini aniqlash</a:t>
          </a:r>
          <a:endParaRPr lang="ru-RU" dirty="0"/>
        </a:p>
      </dgm:t>
    </dgm:pt>
    <dgm:pt modelId="{FA79C20D-7C16-4F8C-A958-BCB5ED306976}" cxnId="{CC97D281-03EE-441B-A279-C49101822CAB}" type="parTrans">
      <dgm:prSet/>
      <dgm:spPr/>
      <dgm:t>
        <a:bodyPr/>
        <a:lstStyle/>
        <a:p>
          <a:endParaRPr lang="ru-RU"/>
        </a:p>
      </dgm:t>
    </dgm:pt>
    <dgm:pt modelId="{DDE4A9C9-617D-4114-9075-8292A0025334}" cxnId="{CC97D281-03EE-441B-A279-C49101822CAB}" type="sibTrans">
      <dgm:prSet/>
      <dgm:spPr/>
      <dgm:t>
        <a:bodyPr/>
        <a:lstStyle/>
        <a:p>
          <a:endParaRPr lang="ru-RU"/>
        </a:p>
      </dgm:t>
    </dgm:pt>
    <dgm:pt modelId="{AAC47E87-0466-44A4-BE55-EB3B404D8E58}">
      <dgm:prSet/>
      <dgm:spPr/>
      <dgm:t>
        <a:bodyPr/>
        <a:lstStyle/>
        <a:p>
          <a:r>
            <a:rPr lang="en-US" dirty="0" smtClean="0"/>
            <a:t>Matritsa turini tanlash</a:t>
          </a:r>
          <a:endParaRPr lang="ru-RU" dirty="0"/>
        </a:p>
      </dgm:t>
    </dgm:pt>
    <dgm:pt modelId="{39A0C131-850E-4E88-8650-E5B4D2289FDC}" cxnId="{CB380CA7-8204-4338-B200-F1FF181009A9}" type="parTrans">
      <dgm:prSet/>
      <dgm:spPr/>
      <dgm:t>
        <a:bodyPr/>
        <a:lstStyle/>
        <a:p>
          <a:endParaRPr lang="ru-RU"/>
        </a:p>
      </dgm:t>
    </dgm:pt>
    <dgm:pt modelId="{C87B4FEF-B256-41BA-8F6A-4405811BF89D}" cxnId="{CB380CA7-8204-4338-B200-F1FF181009A9}" type="sibTrans">
      <dgm:prSet/>
      <dgm:spPr/>
      <dgm:t>
        <a:bodyPr/>
        <a:lstStyle/>
        <a:p>
          <a:endParaRPr lang="ru-RU"/>
        </a:p>
      </dgm:t>
    </dgm:pt>
    <dgm:pt modelId="{E974CB71-F5A5-4493-AE96-EA54AEAD71DE}" type="pres">
      <dgm:prSet presAssocID="{42478AFC-FD11-495F-A942-3CF56EE39CB2}" presName="Name0" presStyleCnt="0">
        <dgm:presLayoutVars>
          <dgm:chMax val="7"/>
          <dgm:chPref val="7"/>
          <dgm:dir/>
        </dgm:presLayoutVars>
      </dgm:prSet>
      <dgm:spPr/>
      <dgm:t>
        <a:bodyPr/>
        <a:lstStyle/>
        <a:p>
          <a:endParaRPr lang="ru-RU"/>
        </a:p>
      </dgm:t>
    </dgm:pt>
    <dgm:pt modelId="{E4302EDC-47F8-47EE-95C3-289DE2455DF5}" type="pres">
      <dgm:prSet presAssocID="{42478AFC-FD11-495F-A942-3CF56EE39CB2}" presName="Name1" presStyleCnt="0"/>
      <dgm:spPr/>
    </dgm:pt>
    <dgm:pt modelId="{F39F06ED-21A1-4A80-9832-9E5D0298C46F}" type="pres">
      <dgm:prSet presAssocID="{42478AFC-FD11-495F-A942-3CF56EE39CB2}" presName="cycle" presStyleCnt="0"/>
      <dgm:spPr/>
    </dgm:pt>
    <dgm:pt modelId="{530F238D-4C21-4095-A82B-34FFE18AB0CF}" type="pres">
      <dgm:prSet presAssocID="{42478AFC-FD11-495F-A942-3CF56EE39CB2}" presName="srcNode" presStyleLbl="node1" presStyleIdx="0" presStyleCnt="6"/>
      <dgm:spPr/>
    </dgm:pt>
    <dgm:pt modelId="{8EABCCC2-0AC6-4E5C-9A23-37BB705A5D9A}" type="pres">
      <dgm:prSet presAssocID="{42478AFC-FD11-495F-A942-3CF56EE39CB2}" presName="conn" presStyleLbl="parChTrans1D2" presStyleIdx="0" presStyleCnt="1"/>
      <dgm:spPr/>
      <dgm:t>
        <a:bodyPr/>
        <a:lstStyle/>
        <a:p>
          <a:endParaRPr lang="ru-RU"/>
        </a:p>
      </dgm:t>
    </dgm:pt>
    <dgm:pt modelId="{2693EE4B-595B-49A4-9678-75054F39B359}" type="pres">
      <dgm:prSet presAssocID="{42478AFC-FD11-495F-A942-3CF56EE39CB2}" presName="extraNode" presStyleLbl="node1" presStyleIdx="0" presStyleCnt="6"/>
      <dgm:spPr/>
    </dgm:pt>
    <dgm:pt modelId="{8D73EC6B-B5FC-4443-9BD3-DAE9048364BF}" type="pres">
      <dgm:prSet presAssocID="{42478AFC-FD11-495F-A942-3CF56EE39CB2}" presName="dstNode" presStyleLbl="node1" presStyleIdx="0" presStyleCnt="6"/>
      <dgm:spPr/>
    </dgm:pt>
    <dgm:pt modelId="{1433F0EF-150E-45D9-B977-D0C47AE3D8E6}" type="pres">
      <dgm:prSet presAssocID="{6CBF5DC8-8C32-4447-8C41-901A28E0B667}" presName="text_1" presStyleLbl="node1" presStyleIdx="0" presStyleCnt="6">
        <dgm:presLayoutVars>
          <dgm:bulletEnabled val="1"/>
        </dgm:presLayoutVars>
      </dgm:prSet>
      <dgm:spPr/>
      <dgm:t>
        <a:bodyPr/>
        <a:lstStyle/>
        <a:p>
          <a:endParaRPr lang="ru-RU"/>
        </a:p>
      </dgm:t>
    </dgm:pt>
    <dgm:pt modelId="{EE3890D8-6430-4DA7-97F9-A55EB3403DC2}" type="pres">
      <dgm:prSet presAssocID="{6CBF5DC8-8C32-4447-8C41-901A28E0B667}" presName="accent_1" presStyleCnt="0"/>
      <dgm:spPr/>
    </dgm:pt>
    <dgm:pt modelId="{2AD87C93-3666-4B33-97B6-94ECD2A75B3B}" type="pres">
      <dgm:prSet presAssocID="{6CBF5DC8-8C32-4447-8C41-901A28E0B667}" presName="accentRepeatNode" presStyleLbl="solidFgAcc1" presStyleIdx="0" presStyleCnt="6"/>
      <dgm:spPr/>
    </dgm:pt>
    <dgm:pt modelId="{7AF57C99-BD3A-469E-8581-72A0B5A7085C}" type="pres">
      <dgm:prSet presAssocID="{AAC47E87-0466-44A4-BE55-EB3B404D8E58}" presName="text_2" presStyleLbl="node1" presStyleIdx="1" presStyleCnt="6">
        <dgm:presLayoutVars>
          <dgm:bulletEnabled val="1"/>
        </dgm:presLayoutVars>
      </dgm:prSet>
      <dgm:spPr/>
      <dgm:t>
        <a:bodyPr/>
        <a:lstStyle/>
        <a:p>
          <a:endParaRPr lang="ru-RU"/>
        </a:p>
      </dgm:t>
    </dgm:pt>
    <dgm:pt modelId="{97E1F356-1685-42F2-A5D2-F8C0CC03F493}" type="pres">
      <dgm:prSet presAssocID="{AAC47E87-0466-44A4-BE55-EB3B404D8E58}" presName="accent_2" presStyleCnt="0"/>
      <dgm:spPr/>
    </dgm:pt>
    <dgm:pt modelId="{EDB5D77B-619F-4185-8930-B92F23BE3C13}" type="pres">
      <dgm:prSet presAssocID="{AAC47E87-0466-44A4-BE55-EB3B404D8E58}" presName="accentRepeatNode" presStyleLbl="solidFgAcc1" presStyleIdx="1" presStyleCnt="6"/>
      <dgm:spPr/>
    </dgm:pt>
    <dgm:pt modelId="{14EFE9A2-3C73-4B0F-BEA5-B66C974B777D}" type="pres">
      <dgm:prSet presAssocID="{42D53A7D-0123-4CCA-A4C6-6114548161C1}" presName="text_3" presStyleLbl="node1" presStyleIdx="2" presStyleCnt="6">
        <dgm:presLayoutVars>
          <dgm:bulletEnabled val="1"/>
        </dgm:presLayoutVars>
      </dgm:prSet>
      <dgm:spPr/>
      <dgm:t>
        <a:bodyPr/>
        <a:lstStyle/>
        <a:p>
          <a:endParaRPr lang="ru-RU"/>
        </a:p>
      </dgm:t>
    </dgm:pt>
    <dgm:pt modelId="{D47113F4-567A-4E0B-A518-0A6DA41C7B40}" type="pres">
      <dgm:prSet presAssocID="{42D53A7D-0123-4CCA-A4C6-6114548161C1}" presName="accent_3" presStyleCnt="0"/>
      <dgm:spPr/>
    </dgm:pt>
    <dgm:pt modelId="{3D70136E-C6D3-4057-BADC-A5F654EF432F}" type="pres">
      <dgm:prSet presAssocID="{42D53A7D-0123-4CCA-A4C6-6114548161C1}" presName="accentRepeatNode" presStyleLbl="solidFgAcc1" presStyleIdx="2" presStyleCnt="6"/>
      <dgm:spPr/>
    </dgm:pt>
    <dgm:pt modelId="{2C6559B9-06F2-474A-83F6-0EC1DE33898C}" type="pres">
      <dgm:prSet presAssocID="{AE91D678-B7C7-413C-B1FB-27F50509A347}" presName="text_4" presStyleLbl="node1" presStyleIdx="3" presStyleCnt="6">
        <dgm:presLayoutVars>
          <dgm:bulletEnabled val="1"/>
        </dgm:presLayoutVars>
      </dgm:prSet>
      <dgm:spPr/>
      <dgm:t>
        <a:bodyPr/>
        <a:lstStyle/>
        <a:p>
          <a:endParaRPr lang="ru-RU"/>
        </a:p>
      </dgm:t>
    </dgm:pt>
    <dgm:pt modelId="{71FB9208-141F-45BF-83AD-998C04B92BB9}" type="pres">
      <dgm:prSet presAssocID="{AE91D678-B7C7-413C-B1FB-27F50509A347}" presName="accent_4" presStyleCnt="0"/>
      <dgm:spPr/>
    </dgm:pt>
    <dgm:pt modelId="{1AD54CE2-94C2-491D-B71D-04A4A1ACC9F4}" type="pres">
      <dgm:prSet presAssocID="{AE91D678-B7C7-413C-B1FB-27F50509A347}" presName="accentRepeatNode" presStyleLbl="solidFgAcc1" presStyleIdx="3" presStyleCnt="6"/>
      <dgm:spPr/>
    </dgm:pt>
    <dgm:pt modelId="{7B339093-734D-4C0E-93FE-946E6213E96C}" type="pres">
      <dgm:prSet presAssocID="{FF8D6BD1-310F-45DF-8C45-E54718194095}" presName="text_5" presStyleLbl="node1" presStyleIdx="4" presStyleCnt="6">
        <dgm:presLayoutVars>
          <dgm:bulletEnabled val="1"/>
        </dgm:presLayoutVars>
      </dgm:prSet>
      <dgm:spPr/>
      <dgm:t>
        <a:bodyPr/>
        <a:lstStyle/>
        <a:p>
          <a:endParaRPr lang="ru-RU"/>
        </a:p>
      </dgm:t>
    </dgm:pt>
    <dgm:pt modelId="{A134A197-74E2-4287-A411-9B66ECD6556A}" type="pres">
      <dgm:prSet presAssocID="{FF8D6BD1-310F-45DF-8C45-E54718194095}" presName="accent_5" presStyleCnt="0"/>
      <dgm:spPr/>
    </dgm:pt>
    <dgm:pt modelId="{C8427536-FC13-49ED-96F4-863DD3AFB2C5}" type="pres">
      <dgm:prSet presAssocID="{FF8D6BD1-310F-45DF-8C45-E54718194095}" presName="accentRepeatNode" presStyleLbl="solidFgAcc1" presStyleIdx="4" presStyleCnt="6"/>
      <dgm:spPr/>
    </dgm:pt>
    <dgm:pt modelId="{2BFEE7C7-48C2-42CB-9E14-8D39ECC56627}" type="pres">
      <dgm:prSet presAssocID="{E7580C3A-8EC4-4F5C-988E-968894D56960}" presName="text_6" presStyleLbl="node1" presStyleIdx="5" presStyleCnt="6">
        <dgm:presLayoutVars>
          <dgm:bulletEnabled val="1"/>
        </dgm:presLayoutVars>
      </dgm:prSet>
      <dgm:spPr/>
      <dgm:t>
        <a:bodyPr/>
        <a:lstStyle/>
        <a:p>
          <a:endParaRPr lang="ru-RU"/>
        </a:p>
      </dgm:t>
    </dgm:pt>
    <dgm:pt modelId="{26AA4915-5A87-46AA-A311-1F9D673F769F}" type="pres">
      <dgm:prSet presAssocID="{E7580C3A-8EC4-4F5C-988E-968894D56960}" presName="accent_6" presStyleCnt="0"/>
      <dgm:spPr/>
    </dgm:pt>
    <dgm:pt modelId="{1F496BB7-F872-46E0-AE65-A120F479FFE5}" type="pres">
      <dgm:prSet presAssocID="{E7580C3A-8EC4-4F5C-988E-968894D56960}" presName="accentRepeatNode" presStyleLbl="solidFgAcc1" presStyleIdx="5" presStyleCnt="6"/>
      <dgm:spPr/>
    </dgm:pt>
  </dgm:ptLst>
  <dgm:cxnLst>
    <dgm:cxn modelId="{0AF3A3C0-8368-4679-B137-E5590ED9C54F}" srcId="{42478AFC-FD11-495F-A942-3CF56EE39CB2}" destId="{E7580C3A-8EC4-4F5C-988E-968894D56960}" srcOrd="5" destOrd="0" parTransId="{E9539CD9-37E8-4DA3-8C3A-F295D490375C}" sibTransId="{2EB3CBBA-CD0B-47FC-8AD9-B85453AE1239}"/>
    <dgm:cxn modelId="{AD092420-1A27-4552-8DCA-818B84928A9B}" type="presOf" srcId="{E7580C3A-8EC4-4F5C-988E-968894D56960}" destId="{2BFEE7C7-48C2-42CB-9E14-8D39ECC56627}" srcOrd="0" destOrd="0" presId="urn:microsoft.com/office/officeart/2008/layout/VerticalCurvedList"/>
    <dgm:cxn modelId="{A964AAEE-4DB4-4655-9662-ED96DB2D8D7B}" type="presOf" srcId="{AE91D678-B7C7-413C-B1FB-27F50509A347}" destId="{2C6559B9-06F2-474A-83F6-0EC1DE33898C}" srcOrd="0" destOrd="0" presId="urn:microsoft.com/office/officeart/2008/layout/VerticalCurvedList"/>
    <dgm:cxn modelId="{1A750B7B-1F85-49DE-89DE-FF5828848006}" type="presOf" srcId="{AAC47E87-0466-44A4-BE55-EB3B404D8E58}" destId="{7AF57C99-BD3A-469E-8581-72A0B5A7085C}" srcOrd="0" destOrd="0" presId="urn:microsoft.com/office/officeart/2008/layout/VerticalCurvedList"/>
    <dgm:cxn modelId="{088D8EE5-2A4C-4743-BF0D-F47686910F00}" srcId="{42478AFC-FD11-495F-A942-3CF56EE39CB2}" destId="{AE91D678-B7C7-413C-B1FB-27F50509A347}" srcOrd="3" destOrd="0" parTransId="{2DD3FE72-FFFF-4510-A4D7-25071787ED43}" sibTransId="{44E05BD3-86F1-4007-8DF1-36FAB29099C4}"/>
    <dgm:cxn modelId="{CC97D281-03EE-441B-A279-C49101822CAB}" srcId="{42478AFC-FD11-495F-A942-3CF56EE39CB2}" destId="{42D53A7D-0123-4CCA-A4C6-6114548161C1}" srcOrd="2" destOrd="0" parTransId="{FA79C20D-7C16-4F8C-A958-BCB5ED306976}" sibTransId="{DDE4A9C9-617D-4114-9075-8292A0025334}"/>
    <dgm:cxn modelId="{EDA7EA11-3537-4E81-B413-DFEDF99AA9A4}" type="presOf" srcId="{FF8D6BD1-310F-45DF-8C45-E54718194095}" destId="{7B339093-734D-4C0E-93FE-946E6213E96C}" srcOrd="0" destOrd="0" presId="urn:microsoft.com/office/officeart/2008/layout/VerticalCurvedList"/>
    <dgm:cxn modelId="{CE41B371-27B1-4B75-9BEC-527CACD287B4}" srcId="{42478AFC-FD11-495F-A942-3CF56EE39CB2}" destId="{6CBF5DC8-8C32-4447-8C41-901A28E0B667}" srcOrd="0" destOrd="0" parTransId="{D3456759-D113-4A90-AFD6-9C7D69E72E90}" sibTransId="{0C11D448-D1DD-4E9D-82C4-9C4D7F66491B}"/>
    <dgm:cxn modelId="{84F5AB6A-9EB5-417F-A85A-B84011D18769}" type="presOf" srcId="{42D53A7D-0123-4CCA-A4C6-6114548161C1}" destId="{14EFE9A2-3C73-4B0F-BEA5-B66C974B777D}" srcOrd="0" destOrd="0" presId="urn:microsoft.com/office/officeart/2008/layout/VerticalCurvedList"/>
    <dgm:cxn modelId="{AB31B062-E738-4F6A-80A9-5E60DD406522}" type="presOf" srcId="{6CBF5DC8-8C32-4447-8C41-901A28E0B667}" destId="{1433F0EF-150E-45D9-B977-D0C47AE3D8E6}" srcOrd="0" destOrd="0" presId="urn:microsoft.com/office/officeart/2008/layout/VerticalCurvedList"/>
    <dgm:cxn modelId="{E7B6451D-E974-4259-8C72-AE710BFDA568}" type="presOf" srcId="{0C11D448-D1DD-4E9D-82C4-9C4D7F66491B}" destId="{8EABCCC2-0AC6-4E5C-9A23-37BB705A5D9A}" srcOrd="0" destOrd="0" presId="urn:microsoft.com/office/officeart/2008/layout/VerticalCurvedList"/>
    <dgm:cxn modelId="{9040DBCE-D6B7-4B10-AA4B-023336E8CAC8}" type="presOf" srcId="{42478AFC-FD11-495F-A942-3CF56EE39CB2}" destId="{E974CB71-F5A5-4493-AE96-EA54AEAD71DE}" srcOrd="0" destOrd="0" presId="urn:microsoft.com/office/officeart/2008/layout/VerticalCurvedList"/>
    <dgm:cxn modelId="{CB380CA7-8204-4338-B200-F1FF181009A9}" srcId="{42478AFC-FD11-495F-A942-3CF56EE39CB2}" destId="{AAC47E87-0466-44A4-BE55-EB3B404D8E58}" srcOrd="1" destOrd="0" parTransId="{39A0C131-850E-4E88-8650-E5B4D2289FDC}" sibTransId="{C87B4FEF-B256-41BA-8F6A-4405811BF89D}"/>
    <dgm:cxn modelId="{94F3F91E-225F-460C-9AA7-4EF80231435B}" srcId="{42478AFC-FD11-495F-A942-3CF56EE39CB2}" destId="{FF8D6BD1-310F-45DF-8C45-E54718194095}" srcOrd="4" destOrd="0" parTransId="{3CB95E84-F340-4FE7-B5D8-4023AC37B647}" sibTransId="{3608E5CE-B8F5-4AC7-B5B6-D07DFB87BD4F}"/>
    <dgm:cxn modelId="{88FC89F3-85E1-4DD1-B29A-F39EBDBCDCB4}" type="presParOf" srcId="{E974CB71-F5A5-4493-AE96-EA54AEAD71DE}" destId="{E4302EDC-47F8-47EE-95C3-289DE2455DF5}" srcOrd="0" destOrd="0" presId="urn:microsoft.com/office/officeart/2008/layout/VerticalCurvedList"/>
    <dgm:cxn modelId="{0C029F91-008F-4EF4-95FE-8324E4CC906D}" type="presParOf" srcId="{E4302EDC-47F8-47EE-95C3-289DE2455DF5}" destId="{F39F06ED-21A1-4A80-9832-9E5D0298C46F}" srcOrd="0" destOrd="0" presId="urn:microsoft.com/office/officeart/2008/layout/VerticalCurvedList"/>
    <dgm:cxn modelId="{F53B0375-1E9F-4AE3-B099-8C700089FD83}" type="presParOf" srcId="{F39F06ED-21A1-4A80-9832-9E5D0298C46F}" destId="{530F238D-4C21-4095-A82B-34FFE18AB0CF}" srcOrd="0" destOrd="0" presId="urn:microsoft.com/office/officeart/2008/layout/VerticalCurvedList"/>
    <dgm:cxn modelId="{0F04E3F5-1D5C-4DF9-931F-B60553F32A52}" type="presParOf" srcId="{F39F06ED-21A1-4A80-9832-9E5D0298C46F}" destId="{8EABCCC2-0AC6-4E5C-9A23-37BB705A5D9A}" srcOrd="1" destOrd="0" presId="urn:microsoft.com/office/officeart/2008/layout/VerticalCurvedList"/>
    <dgm:cxn modelId="{218D2D3B-293B-4F87-851D-37C869DED4E9}" type="presParOf" srcId="{F39F06ED-21A1-4A80-9832-9E5D0298C46F}" destId="{2693EE4B-595B-49A4-9678-75054F39B359}" srcOrd="2" destOrd="0" presId="urn:microsoft.com/office/officeart/2008/layout/VerticalCurvedList"/>
    <dgm:cxn modelId="{BC87C889-58E0-4DF5-BBCD-8FFA397E20E0}" type="presParOf" srcId="{F39F06ED-21A1-4A80-9832-9E5D0298C46F}" destId="{8D73EC6B-B5FC-4443-9BD3-DAE9048364BF}" srcOrd="3" destOrd="0" presId="urn:microsoft.com/office/officeart/2008/layout/VerticalCurvedList"/>
    <dgm:cxn modelId="{68E357C6-E675-4710-B983-EA641CD743B9}" type="presParOf" srcId="{E4302EDC-47F8-47EE-95C3-289DE2455DF5}" destId="{1433F0EF-150E-45D9-B977-D0C47AE3D8E6}" srcOrd="1" destOrd="0" presId="urn:microsoft.com/office/officeart/2008/layout/VerticalCurvedList"/>
    <dgm:cxn modelId="{412DC48C-8186-44BF-A0F1-4AC9FCBE9EB2}" type="presParOf" srcId="{E4302EDC-47F8-47EE-95C3-289DE2455DF5}" destId="{EE3890D8-6430-4DA7-97F9-A55EB3403DC2}" srcOrd="2" destOrd="0" presId="urn:microsoft.com/office/officeart/2008/layout/VerticalCurvedList"/>
    <dgm:cxn modelId="{C5CA1499-3317-4426-95B8-F24A057F88F7}" type="presParOf" srcId="{EE3890D8-6430-4DA7-97F9-A55EB3403DC2}" destId="{2AD87C93-3666-4B33-97B6-94ECD2A75B3B}" srcOrd="0" destOrd="0" presId="urn:microsoft.com/office/officeart/2008/layout/VerticalCurvedList"/>
    <dgm:cxn modelId="{B3F2312B-5F72-4D0C-8F97-19A11AE47727}" type="presParOf" srcId="{E4302EDC-47F8-47EE-95C3-289DE2455DF5}" destId="{7AF57C99-BD3A-469E-8581-72A0B5A7085C}" srcOrd="3" destOrd="0" presId="urn:microsoft.com/office/officeart/2008/layout/VerticalCurvedList"/>
    <dgm:cxn modelId="{FF4978D1-52F8-4214-A0E2-CA11370AE8A3}" type="presParOf" srcId="{E4302EDC-47F8-47EE-95C3-289DE2455DF5}" destId="{97E1F356-1685-42F2-A5D2-F8C0CC03F493}" srcOrd="4" destOrd="0" presId="urn:microsoft.com/office/officeart/2008/layout/VerticalCurvedList"/>
    <dgm:cxn modelId="{EFB87BF4-3B94-44FE-B94F-C07AD14D3BE0}" type="presParOf" srcId="{97E1F356-1685-42F2-A5D2-F8C0CC03F493}" destId="{EDB5D77B-619F-4185-8930-B92F23BE3C13}" srcOrd="0" destOrd="0" presId="urn:microsoft.com/office/officeart/2008/layout/VerticalCurvedList"/>
    <dgm:cxn modelId="{8B060880-5421-4980-92A7-22626B8FF499}" type="presParOf" srcId="{E4302EDC-47F8-47EE-95C3-289DE2455DF5}" destId="{14EFE9A2-3C73-4B0F-BEA5-B66C974B777D}" srcOrd="5" destOrd="0" presId="urn:microsoft.com/office/officeart/2008/layout/VerticalCurvedList"/>
    <dgm:cxn modelId="{6A10EB2A-1240-403F-B2C0-76DF00931CC9}" type="presParOf" srcId="{E4302EDC-47F8-47EE-95C3-289DE2455DF5}" destId="{D47113F4-567A-4E0B-A518-0A6DA41C7B40}" srcOrd="6" destOrd="0" presId="urn:microsoft.com/office/officeart/2008/layout/VerticalCurvedList"/>
    <dgm:cxn modelId="{08035104-12D8-4AC4-860F-8CAEA48083CA}" type="presParOf" srcId="{D47113F4-567A-4E0B-A518-0A6DA41C7B40}" destId="{3D70136E-C6D3-4057-BADC-A5F654EF432F}" srcOrd="0" destOrd="0" presId="urn:microsoft.com/office/officeart/2008/layout/VerticalCurvedList"/>
    <dgm:cxn modelId="{339C6C46-34AD-4F4E-87DA-799A6C8881D4}" type="presParOf" srcId="{E4302EDC-47F8-47EE-95C3-289DE2455DF5}" destId="{2C6559B9-06F2-474A-83F6-0EC1DE33898C}" srcOrd="7" destOrd="0" presId="urn:microsoft.com/office/officeart/2008/layout/VerticalCurvedList"/>
    <dgm:cxn modelId="{7F773195-7F79-411A-B060-5F952B9F5B25}" type="presParOf" srcId="{E4302EDC-47F8-47EE-95C3-289DE2455DF5}" destId="{71FB9208-141F-45BF-83AD-998C04B92BB9}" srcOrd="8" destOrd="0" presId="urn:microsoft.com/office/officeart/2008/layout/VerticalCurvedList"/>
    <dgm:cxn modelId="{BCE4156A-83B9-40AD-BE1E-F005D934D5E7}" type="presParOf" srcId="{71FB9208-141F-45BF-83AD-998C04B92BB9}" destId="{1AD54CE2-94C2-491D-B71D-04A4A1ACC9F4}" srcOrd="0" destOrd="0" presId="urn:microsoft.com/office/officeart/2008/layout/VerticalCurvedList"/>
    <dgm:cxn modelId="{00B15EC2-C7F2-4011-B22C-35AE39BAA8FB}" type="presParOf" srcId="{E4302EDC-47F8-47EE-95C3-289DE2455DF5}" destId="{7B339093-734D-4C0E-93FE-946E6213E96C}" srcOrd="9" destOrd="0" presId="urn:microsoft.com/office/officeart/2008/layout/VerticalCurvedList"/>
    <dgm:cxn modelId="{94965A1E-5E9D-4EF0-93EA-F4201851DFE8}" type="presParOf" srcId="{E4302EDC-47F8-47EE-95C3-289DE2455DF5}" destId="{A134A197-74E2-4287-A411-9B66ECD6556A}" srcOrd="10" destOrd="0" presId="urn:microsoft.com/office/officeart/2008/layout/VerticalCurvedList"/>
    <dgm:cxn modelId="{A16CFB20-8353-48A9-A8AC-6242F6F1DF1A}" type="presParOf" srcId="{A134A197-74E2-4287-A411-9B66ECD6556A}" destId="{C8427536-FC13-49ED-96F4-863DD3AFB2C5}" srcOrd="0" destOrd="0" presId="urn:microsoft.com/office/officeart/2008/layout/VerticalCurvedList"/>
    <dgm:cxn modelId="{9F72FC1E-4CE2-41F2-9F5A-6D97B96054B0}" type="presParOf" srcId="{E4302EDC-47F8-47EE-95C3-289DE2455DF5}" destId="{2BFEE7C7-48C2-42CB-9E14-8D39ECC56627}" srcOrd="11" destOrd="0" presId="urn:microsoft.com/office/officeart/2008/layout/VerticalCurvedList"/>
    <dgm:cxn modelId="{CEFBAB2D-BD77-407C-BB47-F5A7AA544D0F}" type="presParOf" srcId="{E4302EDC-47F8-47EE-95C3-289DE2455DF5}" destId="{26AA4915-5A87-46AA-A311-1F9D673F769F}" srcOrd="12" destOrd="0" presId="urn:microsoft.com/office/officeart/2008/layout/VerticalCurvedList"/>
    <dgm:cxn modelId="{86F3F859-E315-48F9-89AC-59584629AF58}" type="presParOf" srcId="{26AA4915-5A87-46AA-A311-1F9D673F769F}" destId="{1F496BB7-F872-46E0-AE65-A120F479FFE5}"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Группа 1"/>
      <dsp:cNvGrpSpPr/>
    </dsp:nvGrpSpPr>
    <dsp:grpSpPr>
      <a:xfrm>
        <a:off x="0" y="0"/>
        <a:ext cx="7680325" cy="3932237"/>
        <a:chOff x="0" y="0"/>
        <a:chExt cx="7680325" cy="3932237"/>
      </a:xfrm>
    </dsp:grpSpPr>
    <dsp:sp modelId="{5173E981-34AC-4B77-87FB-5AFB21184FD7}">
      <dsp:nvSpPr>
        <dsp:cNvPr id="3" name="Прямоугольник 2"/>
        <dsp:cNvSpPr/>
      </dsp:nvSpPr>
      <dsp:spPr bwMode="white">
        <a:xfrm>
          <a:off x="1320731" y="210017"/>
          <a:ext cx="5258923" cy="1643413"/>
        </a:xfrm>
        <a:prstGeom prst="rect">
          <a:avLst/>
        </a:prstGeom>
      </dsp:spPr>
      <dsp:style>
        <a:lnRef idx="1">
          <a:schemeClr val="accent1"/>
        </a:lnRef>
        <a:fillRef idx="1">
          <a:schemeClr val="lt1">
            <a:alpha val="40000"/>
          </a:schemeClr>
        </a:fillRef>
        <a:effectRef idx="0">
          <a:scrgbClr r="0" g="0" b="0"/>
        </a:effectRef>
        <a:fontRef idx="minor"/>
      </dsp:style>
      <dsp:txBody>
        <a:bodyPr lIns="1113138" tIns="236219" rIns="236219" bIns="236219" anchor="ctr"/>
        <a:lstStyle>
          <a:lvl1pPr algn="l">
            <a:defRPr sz="6200"/>
          </a:lvl1pPr>
          <a:lvl2pPr marL="285750" indent="-285750" algn="l">
            <a:defRPr sz="4800"/>
          </a:lvl2pPr>
          <a:lvl3pPr marL="571500" indent="-285750" algn="l">
            <a:defRPr sz="4800"/>
          </a:lvl3pPr>
          <a:lvl4pPr marL="857250" indent="-285750" algn="l">
            <a:defRPr sz="4800"/>
          </a:lvl4pPr>
          <a:lvl5pPr marL="1143000" indent="-285750" algn="l">
            <a:defRPr sz="4800"/>
          </a:lvl5pPr>
          <a:lvl6pPr marL="1428750" indent="-285750" algn="l">
            <a:defRPr sz="4800"/>
          </a:lvl6pPr>
          <a:lvl7pPr marL="1714500" indent="-285750" algn="l">
            <a:defRPr sz="4800"/>
          </a:lvl7pPr>
          <a:lvl8pPr marL="2000250" indent="-285750" algn="l">
            <a:defRPr sz="4800"/>
          </a:lvl8pPr>
          <a:lvl9pPr marL="2286000" indent="-285750" algn="l">
            <a:defRPr sz="4800"/>
          </a:lvl9pPr>
        </a:lstStyle>
        <a:p>
          <a:pPr lvl="0">
            <a:lnSpc>
              <a:spcPct val="100000"/>
            </a:lnSpc>
            <a:spcBef>
              <a:spcPct val="0"/>
            </a:spcBef>
            <a:spcAft>
              <a:spcPct val="35000"/>
            </a:spcAft>
          </a:pPr>
          <a:r>
            <a:rPr lang="en-US" dirty="0" smtClean="0">
              <a:solidFill>
                <a:schemeClr val="dk1"/>
              </a:solidFill>
            </a:rPr>
            <a:t>faol</a:t>
          </a:r>
          <a:endParaRPr lang="ru-RU" dirty="0">
            <a:solidFill>
              <a:schemeClr val="dk1"/>
            </a:solidFill>
          </a:endParaRPr>
        </a:p>
      </dsp:txBody>
      <dsp:txXfrm>
        <a:off x="1320731" y="210017"/>
        <a:ext cx="5258923" cy="1643413"/>
      </dsp:txXfrm>
    </dsp:sp>
    <dsp:sp modelId="{BB4D08A5-A306-446D-8219-65EB7CCC4E3B}">
      <dsp:nvSpPr>
        <dsp:cNvPr id="4" name="Прямоугольник 3"/>
        <dsp:cNvSpPr/>
      </dsp:nvSpPr>
      <dsp:spPr bwMode="white">
        <a:xfrm>
          <a:off x="1101609" y="-27365"/>
          <a:ext cx="1150389" cy="1725584"/>
        </a:xfrm>
        <a:prstGeom prst="rect">
          <a:avLst/>
        </a:prstGeom>
        <a:blipFill rotWithShape="1">
          <a:blip r:embed="rId1"/>
          <a:stretch>
            <a:fillRect/>
          </a:stretch>
        </a:blipFill>
      </dsp:spPr>
      <dsp:style>
        <a:lnRef idx="2">
          <a:schemeClr val="lt1"/>
        </a:lnRef>
        <a:fillRef idx="1">
          <a:schemeClr val="accent1">
            <a:tint val="50000"/>
          </a:schemeClr>
        </a:fillRef>
        <a:effectRef idx="0">
          <a:scrgbClr r="0" g="0" b="0"/>
        </a:effectRef>
        <a:fontRef idx="minor"/>
      </dsp:style>
      <dsp:txXfrm>
        <a:off x="1101609" y="-27365"/>
        <a:ext cx="1150389" cy="1725584"/>
      </dsp:txXfrm>
    </dsp:sp>
    <dsp:sp modelId="{261EADBF-E7CC-45F9-9D35-76A77C6EC46C}">
      <dsp:nvSpPr>
        <dsp:cNvPr id="5" name="Прямоугольник 4"/>
        <dsp:cNvSpPr/>
      </dsp:nvSpPr>
      <dsp:spPr bwMode="white">
        <a:xfrm>
          <a:off x="1320731" y="2316189"/>
          <a:ext cx="5258923" cy="1643413"/>
        </a:xfrm>
        <a:prstGeom prst="rect">
          <a:avLst/>
        </a:prstGeom>
      </dsp:spPr>
      <dsp:style>
        <a:lnRef idx="1">
          <a:schemeClr val="accent1"/>
        </a:lnRef>
        <a:fillRef idx="1">
          <a:schemeClr val="lt1">
            <a:alpha val="40000"/>
          </a:schemeClr>
        </a:fillRef>
        <a:effectRef idx="0">
          <a:scrgbClr r="0" g="0" b="0"/>
        </a:effectRef>
        <a:fontRef idx="minor"/>
      </dsp:style>
      <dsp:txBody>
        <a:bodyPr lIns="1113138" tIns="236219" rIns="236219" bIns="236219" anchor="ctr"/>
        <a:lstStyle>
          <a:lvl1pPr algn="l">
            <a:defRPr sz="6200"/>
          </a:lvl1pPr>
          <a:lvl2pPr marL="285750" indent="-285750" algn="l">
            <a:defRPr sz="4800"/>
          </a:lvl2pPr>
          <a:lvl3pPr marL="571500" indent="-285750" algn="l">
            <a:defRPr sz="4800"/>
          </a:lvl3pPr>
          <a:lvl4pPr marL="857250" indent="-285750" algn="l">
            <a:defRPr sz="4800"/>
          </a:lvl4pPr>
          <a:lvl5pPr marL="1143000" indent="-285750" algn="l">
            <a:defRPr sz="4800"/>
          </a:lvl5pPr>
          <a:lvl6pPr marL="1428750" indent="-285750" algn="l">
            <a:defRPr sz="4800"/>
          </a:lvl6pPr>
          <a:lvl7pPr marL="1714500" indent="-285750" algn="l">
            <a:defRPr sz="4800"/>
          </a:lvl7pPr>
          <a:lvl8pPr marL="2000250" indent="-285750" algn="l">
            <a:defRPr sz="4800"/>
          </a:lvl8pPr>
          <a:lvl9pPr marL="2286000" indent="-285750" algn="l">
            <a:defRPr sz="4800"/>
          </a:lvl9pPr>
        </a:lstStyle>
        <a:p>
          <a:pPr lvl="0">
            <a:lnSpc>
              <a:spcPct val="100000"/>
            </a:lnSpc>
            <a:spcBef>
              <a:spcPct val="0"/>
            </a:spcBef>
            <a:spcAft>
              <a:spcPct val="35000"/>
            </a:spcAft>
          </a:pPr>
          <a:r>
            <a:rPr lang="en-US" dirty="0" smtClean="0">
              <a:solidFill>
                <a:schemeClr val="dk1"/>
              </a:solidFill>
            </a:rPr>
            <a:t>passiv</a:t>
          </a:r>
          <a:endParaRPr lang="ru-RU" dirty="0">
            <a:solidFill>
              <a:schemeClr val="dk1"/>
            </a:solidFill>
          </a:endParaRPr>
        </a:p>
      </dsp:txBody>
      <dsp:txXfrm>
        <a:off x="1320731" y="2316189"/>
        <a:ext cx="5258923" cy="1643413"/>
      </dsp:txXfrm>
    </dsp:sp>
    <dsp:sp modelId="{DB0264BC-9E94-497F-8FBD-A562D9938374}">
      <dsp:nvSpPr>
        <dsp:cNvPr id="6" name="Прямоугольник 5"/>
        <dsp:cNvSpPr/>
      </dsp:nvSpPr>
      <dsp:spPr bwMode="white">
        <a:xfrm>
          <a:off x="1101609" y="2078807"/>
          <a:ext cx="1150389" cy="1725584"/>
        </a:xfrm>
        <a:prstGeom prst="rect">
          <a:avLst/>
        </a:prstGeom>
        <a:blipFill rotWithShape="1">
          <a:blip r:embed="rId2"/>
          <a:stretch>
            <a:fillRect/>
          </a:stretch>
        </a:blipFill>
      </dsp:spPr>
      <dsp:style>
        <a:lnRef idx="2">
          <a:schemeClr val="lt1"/>
        </a:lnRef>
        <a:fillRef idx="1">
          <a:schemeClr val="accent1">
            <a:tint val="50000"/>
          </a:schemeClr>
        </a:fillRef>
        <a:effectRef idx="0">
          <a:scrgbClr r="0" g="0" b="0"/>
        </a:effectRef>
        <a:fontRef idx="minor"/>
      </dsp:style>
      <dsp:txXfrm>
        <a:off x="1101609" y="2078807"/>
        <a:ext cx="1150389" cy="172558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Группа 1"/>
      <dsp:cNvGrpSpPr/>
    </dsp:nvGrpSpPr>
    <dsp:grpSpPr>
      <a:xfrm>
        <a:off x="0" y="0"/>
        <a:ext cx="7680325" cy="4760667"/>
        <a:chOff x="0" y="0"/>
        <a:chExt cx="7680325" cy="4760667"/>
      </a:xfrm>
    </dsp:grpSpPr>
    <dsp:sp modelId="{8EABCCC2-0AC6-4E5C-9A23-37BB705A5D9A}">
      <dsp:nvSpPr>
        <dsp:cNvPr id="4" name="Арка 3"/>
        <dsp:cNvSpPr/>
      </dsp:nvSpPr>
      <dsp:spPr bwMode="white">
        <a:xfrm>
          <a:off x="-5328942" y="-836835"/>
          <a:ext cx="6434336" cy="6434336"/>
        </a:xfrm>
        <a:prstGeom prst="blockArc">
          <a:avLst>
            <a:gd name="adj1" fmla="val 18900000"/>
            <a:gd name="adj2" fmla="val 2700000"/>
            <a:gd name="adj3" fmla="val 281"/>
          </a:avLst>
        </a:prstGeom>
        <a:sp3d z="-40000" prstMaterial="matte"/>
      </dsp:spPr>
      <dsp:style>
        <a:lnRef idx="2">
          <a:schemeClr val="accent5"/>
        </a:lnRef>
        <a:fillRef idx="0">
          <a:schemeClr val="accent4">
            <a:tint val="90000"/>
          </a:schemeClr>
        </a:fillRef>
        <a:effectRef idx="0">
          <a:scrgbClr r="0" g="0" b="0"/>
        </a:effectRef>
        <a:fontRef idx="minor"/>
      </dsp:style>
      <dsp:txXfrm>
        <a:off x="-5328942" y="-836835"/>
        <a:ext cx="6434336" cy="6434336"/>
      </dsp:txXfrm>
    </dsp:sp>
    <dsp:sp modelId="{1433F0EF-150E-45D9-B977-D0C47AE3D8E6}">
      <dsp:nvSpPr>
        <dsp:cNvPr id="7" name="Прямоугольник 6"/>
        <dsp:cNvSpPr/>
      </dsp:nvSpPr>
      <dsp:spPr bwMode="white">
        <a:xfrm>
          <a:off x="448931" y="250697"/>
          <a:ext cx="7231394" cy="501203"/>
        </a:xfrm>
        <a:prstGeom prst="rect">
          <a:avLst/>
        </a:prstGeom>
        <a:sp3d prstMaterial="plastic">
          <a:bevelT w="127000" h="25400" prst="relaxedInset"/>
        </a:sp3d>
      </dsp:spPr>
      <dsp:style>
        <a:lnRef idx="0">
          <a:schemeClr val="lt1"/>
        </a:lnRef>
        <a:fillRef idx="3">
          <a:schemeClr val="accent4">
            <a:hueOff val="0"/>
            <a:satOff val="0"/>
            <a:lumOff val="0"/>
            <a:alpha val="100000"/>
          </a:schemeClr>
        </a:fillRef>
        <a:effectRef idx="2">
          <a:scrgbClr r="0" g="0" b="0"/>
        </a:effectRef>
        <a:fontRef idx="minor">
          <a:schemeClr val="lt1"/>
        </a:fontRef>
      </dsp:style>
      <dsp:txBody>
        <a:bodyPr lIns="397829"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smtClean="0"/>
            <a:t>Tahlil ob'ektlarini tanlash</a:t>
          </a:r>
          <a:endParaRPr lang="ru-RU" dirty="0"/>
        </a:p>
      </dsp:txBody>
      <dsp:txXfrm>
        <a:off x="448931" y="250697"/>
        <a:ext cx="7231394" cy="501203"/>
      </dsp:txXfrm>
    </dsp:sp>
    <dsp:sp modelId="{2AD87C93-3666-4B33-97B6-94ECD2A75B3B}">
      <dsp:nvSpPr>
        <dsp:cNvPr id="8" name="Овал 7"/>
        <dsp:cNvSpPr/>
      </dsp:nvSpPr>
      <dsp:spPr bwMode="white">
        <a:xfrm>
          <a:off x="135679" y="188046"/>
          <a:ext cx="626504" cy="626504"/>
        </a:xfrm>
        <a:prstGeom prst="ellipse">
          <a:avLst/>
        </a:prstGeom>
        <a:sp3d z="152400" extrusionH="63500" prstMaterial="dkEdge">
          <a:bevelT w="120800" h="19050" prst="relaxedInset"/>
          <a:contourClr>
            <a:schemeClr val="bg1"/>
          </a:contourClr>
        </a:sp3d>
      </dsp:spPr>
      <dsp:style>
        <a:lnRef idx="1">
          <a:schemeClr val="accent4">
            <a:hueOff val="0"/>
            <a:satOff val="0"/>
            <a:lumOff val="0"/>
            <a:alpha val="100000"/>
          </a:schemeClr>
        </a:lnRef>
        <a:fillRef idx="1">
          <a:schemeClr val="lt1"/>
        </a:fillRef>
        <a:effectRef idx="2">
          <a:scrgbClr r="0" g="0" b="0"/>
        </a:effectRef>
        <a:fontRef idx="minor"/>
      </dsp:style>
      <dsp:txXfrm>
        <a:off x="135679" y="188046"/>
        <a:ext cx="626504" cy="626504"/>
      </dsp:txXfrm>
    </dsp:sp>
    <dsp:sp modelId="{7AF57C99-BD3A-469E-8581-72A0B5A7085C}">
      <dsp:nvSpPr>
        <dsp:cNvPr id="9" name="Прямоугольник 8"/>
        <dsp:cNvSpPr/>
      </dsp:nvSpPr>
      <dsp:spPr bwMode="white">
        <a:xfrm>
          <a:off x="861205" y="1002406"/>
          <a:ext cx="6819120" cy="501203"/>
        </a:xfrm>
        <a:prstGeom prst="rect">
          <a:avLst/>
        </a:prstGeom>
        <a:sp3d prstMaterial="plastic">
          <a:bevelT w="127000" h="25400" prst="relaxedInset"/>
        </a:sp3d>
      </dsp:spPr>
      <dsp:style>
        <a:lnRef idx="0">
          <a:schemeClr val="lt1"/>
        </a:lnRef>
        <a:fillRef idx="3">
          <a:schemeClr val="accent4">
            <a:hueOff val="1476000"/>
            <a:satOff val="-12077"/>
            <a:lumOff val="157"/>
            <a:alpha val="100000"/>
          </a:schemeClr>
        </a:fillRef>
        <a:effectRef idx="2">
          <a:scrgbClr r="0" g="0" b="0"/>
        </a:effectRef>
        <a:fontRef idx="minor">
          <a:schemeClr val="lt1"/>
        </a:fontRef>
      </dsp:style>
      <dsp:txBody>
        <a:bodyPr lIns="397829"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smtClean="0"/>
            <a:t>Matritsa turini tanlash</a:t>
          </a:r>
          <a:endParaRPr lang="ru-RU" dirty="0"/>
        </a:p>
      </dsp:txBody>
      <dsp:txXfrm>
        <a:off x="861205" y="1002406"/>
        <a:ext cx="6819120" cy="501203"/>
      </dsp:txXfrm>
    </dsp:sp>
    <dsp:sp modelId="{EDB5D77B-619F-4185-8930-B92F23BE3C13}">
      <dsp:nvSpPr>
        <dsp:cNvPr id="10" name="Овал 9"/>
        <dsp:cNvSpPr/>
      </dsp:nvSpPr>
      <dsp:spPr bwMode="white">
        <a:xfrm>
          <a:off x="547953" y="939756"/>
          <a:ext cx="626504" cy="626504"/>
        </a:xfrm>
        <a:prstGeom prst="ellipse">
          <a:avLst/>
        </a:prstGeom>
        <a:sp3d z="152400" extrusionH="63500" prstMaterial="dkEdge">
          <a:bevelT w="120800" h="19050" prst="relaxedInset"/>
          <a:contourClr>
            <a:schemeClr val="bg1"/>
          </a:contourClr>
        </a:sp3d>
      </dsp:spPr>
      <dsp:style>
        <a:lnRef idx="1">
          <a:schemeClr val="accent4">
            <a:hueOff val="1476000"/>
            <a:satOff val="-12077"/>
            <a:lumOff val="157"/>
            <a:alpha val="100000"/>
          </a:schemeClr>
        </a:lnRef>
        <a:fillRef idx="1">
          <a:schemeClr val="lt1"/>
        </a:fillRef>
        <a:effectRef idx="2">
          <a:scrgbClr r="0" g="0" b="0"/>
        </a:effectRef>
        <a:fontRef idx="minor"/>
      </dsp:style>
      <dsp:txXfrm>
        <a:off x="547953" y="939756"/>
        <a:ext cx="626504" cy="626504"/>
      </dsp:txXfrm>
    </dsp:sp>
    <dsp:sp modelId="{14EFE9A2-3C73-4B0F-BEA5-B66C974B777D}">
      <dsp:nvSpPr>
        <dsp:cNvPr id="11" name="Прямоугольник 10"/>
        <dsp:cNvSpPr/>
      </dsp:nvSpPr>
      <dsp:spPr bwMode="white">
        <a:xfrm>
          <a:off x="1049727" y="1754115"/>
          <a:ext cx="6630598" cy="501203"/>
        </a:xfrm>
        <a:prstGeom prst="rect">
          <a:avLst/>
        </a:prstGeom>
        <a:sp3d prstMaterial="plastic">
          <a:bevelT w="127000" h="25400" prst="relaxedInset"/>
        </a:sp3d>
      </dsp:spPr>
      <dsp:style>
        <a:lnRef idx="0">
          <a:schemeClr val="lt1"/>
        </a:lnRef>
        <a:fillRef idx="3">
          <a:schemeClr val="accent4">
            <a:hueOff val="2952000"/>
            <a:satOff val="-24156"/>
            <a:lumOff val="314"/>
            <a:alpha val="100000"/>
          </a:schemeClr>
        </a:fillRef>
        <a:effectRef idx="2">
          <a:scrgbClr r="0" g="0" b="0"/>
        </a:effectRef>
        <a:fontRef idx="minor">
          <a:schemeClr val="lt1"/>
        </a:fontRef>
      </dsp:style>
      <dsp:txBody>
        <a:bodyPr lIns="397829"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smtClean="0"/>
            <a:t>Matritsa parametrlarini aniqlash</a:t>
          </a:r>
          <a:endParaRPr lang="ru-RU" dirty="0"/>
        </a:p>
      </dsp:txBody>
      <dsp:txXfrm>
        <a:off x="1049727" y="1754115"/>
        <a:ext cx="6630598" cy="501203"/>
      </dsp:txXfrm>
    </dsp:sp>
    <dsp:sp modelId="{3D70136E-C6D3-4057-BADC-A5F654EF432F}">
      <dsp:nvSpPr>
        <dsp:cNvPr id="12" name="Овал 11"/>
        <dsp:cNvSpPr/>
      </dsp:nvSpPr>
      <dsp:spPr bwMode="white">
        <a:xfrm>
          <a:off x="736475" y="1691465"/>
          <a:ext cx="626504" cy="626504"/>
        </a:xfrm>
        <a:prstGeom prst="ellipse">
          <a:avLst/>
        </a:prstGeom>
        <a:sp3d z="152400" extrusionH="63500" prstMaterial="dkEdge">
          <a:bevelT w="120800" h="19050" prst="relaxedInset"/>
          <a:contourClr>
            <a:schemeClr val="bg1"/>
          </a:contourClr>
        </a:sp3d>
      </dsp:spPr>
      <dsp:style>
        <a:lnRef idx="1">
          <a:schemeClr val="accent4">
            <a:hueOff val="2952000"/>
            <a:satOff val="-24156"/>
            <a:lumOff val="314"/>
            <a:alpha val="100000"/>
          </a:schemeClr>
        </a:lnRef>
        <a:fillRef idx="1">
          <a:schemeClr val="lt1"/>
        </a:fillRef>
        <a:effectRef idx="2">
          <a:scrgbClr r="0" g="0" b="0"/>
        </a:effectRef>
        <a:fontRef idx="minor"/>
      </dsp:style>
      <dsp:txXfrm>
        <a:off x="736475" y="1691465"/>
        <a:ext cx="626504" cy="626504"/>
      </dsp:txXfrm>
    </dsp:sp>
    <dsp:sp modelId="{2C6559B9-06F2-474A-83F6-0EC1DE33898C}">
      <dsp:nvSpPr>
        <dsp:cNvPr id="13" name="Прямоугольник 12"/>
        <dsp:cNvSpPr/>
      </dsp:nvSpPr>
      <dsp:spPr bwMode="white">
        <a:xfrm>
          <a:off x="1049727" y="2505349"/>
          <a:ext cx="6630598" cy="501203"/>
        </a:xfrm>
        <a:prstGeom prst="rect">
          <a:avLst/>
        </a:prstGeom>
        <a:sp3d prstMaterial="plastic">
          <a:bevelT w="127000" h="25400" prst="relaxedInset"/>
        </a:sp3d>
      </dsp:spPr>
      <dsp:style>
        <a:lnRef idx="0">
          <a:schemeClr val="lt1"/>
        </a:lnRef>
        <a:fillRef idx="3">
          <a:schemeClr val="accent4">
            <a:hueOff val="4428000"/>
            <a:satOff val="-36234"/>
            <a:lumOff val="471"/>
            <a:alpha val="100000"/>
          </a:schemeClr>
        </a:fillRef>
        <a:effectRef idx="2">
          <a:scrgbClr r="0" g="0" b="0"/>
        </a:effectRef>
        <a:fontRef idx="minor">
          <a:schemeClr val="lt1"/>
        </a:fontRef>
      </dsp:style>
      <dsp:txBody>
        <a:bodyPr lIns="397829"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smtClean="0"/>
            <a:t>Axborot yig'ish va tahlil qilish</a:t>
          </a:r>
          <a:endParaRPr lang="ru-RU" dirty="0"/>
        </a:p>
      </dsp:txBody>
      <dsp:txXfrm>
        <a:off x="1049727" y="2505349"/>
        <a:ext cx="6630598" cy="501203"/>
      </dsp:txXfrm>
    </dsp:sp>
    <dsp:sp modelId="{1AD54CE2-94C2-491D-B71D-04A4A1ACC9F4}">
      <dsp:nvSpPr>
        <dsp:cNvPr id="14" name="Овал 13"/>
        <dsp:cNvSpPr/>
      </dsp:nvSpPr>
      <dsp:spPr bwMode="white">
        <a:xfrm>
          <a:off x="736475" y="2442698"/>
          <a:ext cx="626504" cy="626504"/>
        </a:xfrm>
        <a:prstGeom prst="ellipse">
          <a:avLst/>
        </a:prstGeom>
        <a:sp3d z="152400" extrusionH="63500" prstMaterial="dkEdge">
          <a:bevelT w="120800" h="19050" prst="relaxedInset"/>
          <a:contourClr>
            <a:schemeClr val="bg1"/>
          </a:contourClr>
        </a:sp3d>
      </dsp:spPr>
      <dsp:style>
        <a:lnRef idx="1">
          <a:schemeClr val="accent4">
            <a:hueOff val="4428000"/>
            <a:satOff val="-36234"/>
            <a:lumOff val="471"/>
            <a:alpha val="100000"/>
          </a:schemeClr>
        </a:lnRef>
        <a:fillRef idx="1">
          <a:schemeClr val="lt1"/>
        </a:fillRef>
        <a:effectRef idx="2">
          <a:scrgbClr r="0" g="0" b="0"/>
        </a:effectRef>
        <a:fontRef idx="minor"/>
      </dsp:style>
      <dsp:txXfrm>
        <a:off x="736475" y="2442698"/>
        <a:ext cx="626504" cy="626504"/>
      </dsp:txXfrm>
    </dsp:sp>
    <dsp:sp modelId="{7B339093-734D-4C0E-93FE-946E6213E96C}">
      <dsp:nvSpPr>
        <dsp:cNvPr id="15" name="Прямоугольник 14"/>
        <dsp:cNvSpPr/>
      </dsp:nvSpPr>
      <dsp:spPr bwMode="white">
        <a:xfrm>
          <a:off x="861205" y="3257058"/>
          <a:ext cx="6819120" cy="501203"/>
        </a:xfrm>
        <a:prstGeom prst="rect">
          <a:avLst/>
        </a:prstGeom>
        <a:sp3d prstMaterial="plastic">
          <a:bevelT w="127000" h="25400" prst="relaxedInset"/>
        </a:sp3d>
      </dsp:spPr>
      <dsp:style>
        <a:lnRef idx="0">
          <a:schemeClr val="lt1"/>
        </a:lnRef>
        <a:fillRef idx="3">
          <a:schemeClr val="accent4">
            <a:hueOff val="5904000"/>
            <a:satOff val="-48313"/>
            <a:lumOff val="627"/>
            <a:alpha val="100000"/>
          </a:schemeClr>
        </a:fillRef>
        <a:effectRef idx="2">
          <a:scrgbClr r="0" g="0" b="0"/>
        </a:effectRef>
        <a:fontRef idx="minor">
          <a:schemeClr val="lt1"/>
        </a:fontRef>
      </dsp:style>
      <dsp:txBody>
        <a:bodyPr lIns="397829"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smtClean="0"/>
            <a:t>Matritsani qurish va tahlil qilish</a:t>
          </a:r>
          <a:endParaRPr lang="ru-RU" dirty="0"/>
        </a:p>
      </dsp:txBody>
      <dsp:txXfrm>
        <a:off x="861205" y="3257058"/>
        <a:ext cx="6819120" cy="501203"/>
      </dsp:txXfrm>
    </dsp:sp>
    <dsp:sp modelId="{C8427536-FC13-49ED-96F4-863DD3AFB2C5}">
      <dsp:nvSpPr>
        <dsp:cNvPr id="16" name="Овал 15"/>
        <dsp:cNvSpPr/>
      </dsp:nvSpPr>
      <dsp:spPr bwMode="white">
        <a:xfrm>
          <a:off x="547953" y="3194408"/>
          <a:ext cx="626504" cy="626504"/>
        </a:xfrm>
        <a:prstGeom prst="ellipse">
          <a:avLst/>
        </a:prstGeom>
        <a:sp3d z="152400" extrusionH="63500" prstMaterial="dkEdge">
          <a:bevelT w="120800" h="19050" prst="relaxedInset"/>
          <a:contourClr>
            <a:schemeClr val="bg1"/>
          </a:contourClr>
        </a:sp3d>
      </dsp:spPr>
      <dsp:style>
        <a:lnRef idx="1">
          <a:schemeClr val="accent4">
            <a:hueOff val="5904000"/>
            <a:satOff val="-48313"/>
            <a:lumOff val="627"/>
            <a:alpha val="100000"/>
          </a:schemeClr>
        </a:lnRef>
        <a:fillRef idx="1">
          <a:schemeClr val="lt1"/>
        </a:fillRef>
        <a:effectRef idx="2">
          <a:scrgbClr r="0" g="0" b="0"/>
        </a:effectRef>
        <a:fontRef idx="minor"/>
      </dsp:style>
      <dsp:txXfrm>
        <a:off x="547953" y="3194408"/>
        <a:ext cx="626504" cy="626504"/>
      </dsp:txXfrm>
    </dsp:sp>
    <dsp:sp modelId="{2BFEE7C7-48C2-42CB-9E14-8D39ECC56627}">
      <dsp:nvSpPr>
        <dsp:cNvPr id="17" name="Прямоугольник 16"/>
        <dsp:cNvSpPr/>
      </dsp:nvSpPr>
      <dsp:spPr bwMode="white">
        <a:xfrm>
          <a:off x="448931" y="4008767"/>
          <a:ext cx="7231394" cy="501203"/>
        </a:xfrm>
        <a:prstGeom prst="rect">
          <a:avLst/>
        </a:prstGeom>
        <a:sp3d prstMaterial="plastic">
          <a:bevelT w="127000" h="25400" prst="relaxedInset"/>
        </a:sp3d>
      </dsp:spPr>
      <dsp:style>
        <a:lnRef idx="0">
          <a:schemeClr val="lt1"/>
        </a:lnRef>
        <a:fillRef idx="3">
          <a:schemeClr val="accent4">
            <a:hueOff val="7380000"/>
            <a:satOff val="-60391"/>
            <a:lumOff val="784"/>
            <a:alpha val="100000"/>
          </a:schemeClr>
        </a:fillRef>
        <a:effectRef idx="2">
          <a:scrgbClr r="0" g="0" b="0"/>
        </a:effectRef>
        <a:fontRef idx="minor">
          <a:schemeClr val="lt1"/>
        </a:fontRef>
      </dsp:style>
      <dsp:txBody>
        <a:bodyPr lIns="397829"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smtClean="0"/>
            <a:t>Samarali biznes portfelini shakllantirish</a:t>
          </a:r>
          <a:endParaRPr lang="ru-RU" dirty="0"/>
        </a:p>
      </dsp:txBody>
      <dsp:txXfrm>
        <a:off x="448931" y="4008767"/>
        <a:ext cx="7231394" cy="501203"/>
      </dsp:txXfrm>
    </dsp:sp>
    <dsp:sp modelId="{1F496BB7-F872-46E0-AE65-A120F479FFE5}">
      <dsp:nvSpPr>
        <dsp:cNvPr id="18" name="Овал 17"/>
        <dsp:cNvSpPr/>
      </dsp:nvSpPr>
      <dsp:spPr bwMode="white">
        <a:xfrm>
          <a:off x="135679" y="3946117"/>
          <a:ext cx="626504" cy="626504"/>
        </a:xfrm>
        <a:prstGeom prst="ellipse">
          <a:avLst/>
        </a:prstGeom>
        <a:sp3d z="152400" extrusionH="63500" prstMaterial="dkEdge">
          <a:bevelT w="120800" h="19050" prst="relaxedInset"/>
          <a:contourClr>
            <a:schemeClr val="bg1"/>
          </a:contourClr>
        </a:sp3d>
      </dsp:spPr>
      <dsp:style>
        <a:lnRef idx="1">
          <a:schemeClr val="accent4">
            <a:hueOff val="7380000"/>
            <a:satOff val="-60391"/>
            <a:lumOff val="784"/>
            <a:alpha val="100000"/>
          </a:schemeClr>
        </a:lnRef>
        <a:fillRef idx="1">
          <a:schemeClr val="lt1"/>
        </a:fillRef>
        <a:effectRef idx="2">
          <a:scrgbClr r="0" g="0" b="0"/>
        </a:effectRef>
        <a:fontRef idx="minor"/>
      </dsp:style>
      <dsp:txXfrm>
        <a:off x="135679" y="3946117"/>
        <a:ext cx="626504" cy="626504"/>
      </dsp:txXfrm>
    </dsp:sp>
    <dsp:sp modelId="{530F238D-4C21-4095-A82B-34FFE18AB0CF}">
      <dsp:nvSpPr>
        <dsp:cNvPr id="3" name="Прямоугольник 2" hidden="1"/>
        <dsp:cNvSpPr/>
      </dsp:nvSpPr>
      <dsp:spPr bwMode="white">
        <a:xfrm>
          <a:off x="132379" y="100180"/>
          <a:ext cx="36000" cy="36000"/>
        </a:xfrm>
        <a:prstGeom prst="rect">
          <a:avLst/>
        </a:prstGeom>
        <a:sp3d prstMaterial="plastic">
          <a:bevelT w="127000" h="25400" prst="relaxedInset"/>
        </a:sp3d>
      </dsp:spPr>
      <dsp:style>
        <a:lnRef idx="0">
          <a:schemeClr val="lt1"/>
        </a:lnRef>
        <a:fillRef idx="3">
          <a:schemeClr val="accent4">
            <a:hueOff val="0"/>
            <a:satOff val="0"/>
            <a:lumOff val="0"/>
            <a:alpha val="100000"/>
          </a:schemeClr>
        </a:fillRef>
        <a:effectRef idx="2">
          <a:scrgbClr r="0" g="0" b="0"/>
        </a:effectRef>
        <a:fontRef idx="minor">
          <a:schemeClr val="lt1"/>
        </a:fontRef>
      </dsp:style>
      <dsp:txXfrm>
        <a:off x="132379" y="100180"/>
        <a:ext cx="36000" cy="36000"/>
      </dsp:txXfrm>
    </dsp:sp>
    <dsp:sp modelId="{2693EE4B-595B-49A4-9678-75054F39B359}">
      <dsp:nvSpPr>
        <dsp:cNvPr id="5" name="Прямоугольник 4" hidden="1"/>
        <dsp:cNvSpPr/>
      </dsp:nvSpPr>
      <dsp:spPr bwMode="white">
        <a:xfrm>
          <a:off x="1069394" y="2362334"/>
          <a:ext cx="36000" cy="36000"/>
        </a:xfrm>
        <a:prstGeom prst="rect">
          <a:avLst/>
        </a:prstGeom>
        <a:sp3d prstMaterial="plastic">
          <a:bevelT w="127000" h="25400" prst="relaxedInset"/>
        </a:sp3d>
      </dsp:spPr>
      <dsp:style>
        <a:lnRef idx="0">
          <a:schemeClr val="lt1"/>
        </a:lnRef>
        <a:fillRef idx="3">
          <a:schemeClr val="accent4">
            <a:hueOff val="0"/>
            <a:satOff val="0"/>
            <a:lumOff val="0"/>
            <a:alpha val="100000"/>
          </a:schemeClr>
        </a:fillRef>
        <a:effectRef idx="2">
          <a:scrgbClr r="0" g="0" b="0"/>
        </a:effectRef>
        <a:fontRef idx="minor">
          <a:schemeClr val="lt1"/>
        </a:fontRef>
      </dsp:style>
      <dsp:txXfrm>
        <a:off x="1069394" y="2362334"/>
        <a:ext cx="36000" cy="36000"/>
      </dsp:txXfrm>
    </dsp:sp>
    <dsp:sp modelId="{8D73EC6B-B5FC-4443-9BD3-DAE9048364BF}">
      <dsp:nvSpPr>
        <dsp:cNvPr id="6" name="Прямоугольник 5" hidden="1"/>
        <dsp:cNvSpPr/>
      </dsp:nvSpPr>
      <dsp:spPr bwMode="white">
        <a:xfrm>
          <a:off x="132379" y="4624487"/>
          <a:ext cx="36000" cy="36000"/>
        </a:xfrm>
        <a:prstGeom prst="rect">
          <a:avLst/>
        </a:prstGeom>
        <a:sp3d prstMaterial="plastic">
          <a:bevelT w="127000" h="25400" prst="relaxedInset"/>
        </a:sp3d>
      </dsp:spPr>
      <dsp:style>
        <a:lnRef idx="0">
          <a:schemeClr val="lt1"/>
        </a:lnRef>
        <a:fillRef idx="3">
          <a:schemeClr val="accent4">
            <a:hueOff val="0"/>
            <a:satOff val="0"/>
            <a:lumOff val="0"/>
            <a:alpha val="100000"/>
          </a:schemeClr>
        </a:fillRef>
        <a:effectRef idx="2">
          <a:scrgbClr r="0" g="0" b="0"/>
        </a:effectRef>
        <a:fontRef idx="minor">
          <a:schemeClr val="lt1"/>
        </a:fontRef>
      </dsp:style>
      <dsp:txXfrm>
        <a:off x="132379" y="4624487"/>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bg>
      <p:bgRef idx="1001">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ru-RU" smtClean="0"/>
              <a:t>Образец заголовка</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2">
                    <a:lumMod val="75000"/>
                  </a:schemeClr>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ru-RU" smtClean="0"/>
              <a:t>Образец подзаголовка</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rgbClr val="FFFFFF"/>
                </a:solidFill>
                <a:latin typeface="+mn-lt"/>
              </a:defRPr>
            </a:lvl1pPr>
          </a:lstStyle>
          <a:p>
            <a:fld id="{03FCE02C-6EC6-4E09-BC2C-9FDED4DE236E}" type="datetimeFigureOut">
              <a:rPr lang="en-US" smtClean="0"/>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4FAB73BC-B049-4115-A692-8D63A059BFB8}"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B075A7A-4A9A-410F-B848-AB998ACC941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A5F3E88-2D66-4D17-B0FA-EA13CB20B2F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D8F36E1-9596-4E98-8786-4A17C5D29C6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Заголовок раздела">
    <p:bg>
      <p:bgRef idx="1001">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rgbClr val="FFFFFF"/>
                </a:solidFill>
                <a:latin typeface="+mn-lt"/>
                <a:ea typeface="+mn-ea"/>
                <a:cs typeface="+mn-cs"/>
              </a:defRPr>
            </a:lvl1pPr>
          </a:lstStyle>
          <a:p>
            <a:fld id="{EE4D1A55-63BC-4BA2-9538-7DDEADA10621}" type="datetimeFigureOut">
              <a:rPr lang="en-US" smtClean="0"/>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4FAB73BC-B049-4115-A692-8D63A059BFB8}"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6D01ABB-8821-4BF5-97A9-E1A66ACAEAA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0C37B1C-D4A1-4A4F-A470-80868146AFC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D31D1B9-F39E-471E-80A9-595CAA5664AD}"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CEABC-E2B9-4606-A74F-CB06AF59688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Объект с подписью">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chemeClr val="tx1"/>
                </a:solidFill>
                <a:effectLst/>
                <a:latin typeface="+mj-lt"/>
                <a:ea typeface="+mn-ea"/>
                <a:cs typeface="+mn-cs"/>
              </a:defRPr>
            </a:lvl1pPr>
          </a:lstStyle>
          <a:p>
            <a:r>
              <a:rPr lang="ru-RU" smtClean="0"/>
              <a:t>Образец заголовка</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12" name="Rectangle 11"/>
          <p:cNvSpPr/>
          <p:nvPr/>
        </p:nvSpPr>
        <p:spPr>
          <a:xfrm>
            <a:off x="6868160" y="274320"/>
            <a:ext cx="1988820" cy="630936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FA8850A0-01A3-4F4E-AA52-F716A9BFD4E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746008" y="6302326"/>
            <a:ext cx="1097280" cy="274320"/>
          </a:xfrm>
        </p:spPr>
        <p:txBody>
          <a:bodyPr/>
          <a:lstStyle/>
          <a:p>
            <a:fld id="{4FAB73BC-B049-4115-A692-8D63A059BFB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Рисунок с подписью">
    <p:spTree>
      <p:nvGrpSpPr>
        <p:cNvPr id="1" name=""/>
        <p:cNvGrpSpPr/>
        <p:nvPr/>
      </p:nvGrpSpPr>
      <p:grpSpPr>
        <a:xfrm>
          <a:off x="0" y="0"/>
          <a:ext cx="0" cy="0"/>
          <a:chOff x="0" y="0"/>
          <a:chExt cx="0" cy="0"/>
        </a:xfrm>
      </p:grpSpPr>
      <p:sp>
        <p:nvSpPr>
          <p:cNvPr id="10" name="Rectangle 9"/>
          <p:cNvSpPr/>
          <p:nvPr/>
        </p:nvSpPr>
        <p:spPr>
          <a:xfrm>
            <a:off x="6765290" y="173736"/>
            <a:ext cx="2194560"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6868160" y="274320"/>
            <a:ext cx="1988820" cy="630936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chemeClr val="tx1"/>
                </a:solidFill>
                <a:latin typeface="+mj-lt"/>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5811CCA-BB49-46C7-A0E2-F42339750F9A}" type="datetimeFigureOut">
              <a:rPr lang="en-US" smtClean="0"/>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chemeClr val="tx1">
                    <a:lumMod val="75000"/>
                    <a:lumOff val="25000"/>
                  </a:schemeClr>
                </a:solidFill>
              </a:defRPr>
            </a:lvl1pPr>
          </a:lstStyle>
          <a:p>
            <a:fld id="{4FAB73BC-B049-4115-A692-8D63A059BFB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8" name="Rectangle 7"/>
          <p:cNvSpPr/>
          <p:nvPr/>
        </p:nvSpPr>
        <p:spPr>
          <a:xfrm>
            <a:off x="292608" y="292608"/>
            <a:ext cx="8558784" cy="6272784"/>
          </a:xfrm>
          <a:prstGeom prst="rect">
            <a:avLst/>
          </a:prstGeom>
          <a:noFill/>
          <a:ln w="6350" cap="sq" cmpd="sng" algn="ctr">
            <a:solidFill>
              <a:schemeClr val="tx1">
                <a:lumMod val="75000"/>
                <a:lumOff val="25000"/>
              </a:schemeClr>
            </a:solidFill>
            <a:prstDash val="solid"/>
            <a:miter lim="800000"/>
          </a:ln>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a:off x="312142" y="6302326"/>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17205CAA-4E5A-4223-BD55-C5D2841AC9EF}" type="datetimeFigureOut">
              <a:rPr lang="en-US" smtClean="0"/>
            </a:fld>
            <a:endParaRPr lang="en-US" dirty="0"/>
          </a:p>
        </p:txBody>
      </p:sp>
      <p:sp>
        <p:nvSpPr>
          <p:cNvPr id="5" name="Footer Placeholder 4"/>
          <p:cNvSpPr>
            <a:spLocks noGrp="1"/>
          </p:cNvSpPr>
          <p:nvPr>
            <p:ph type="ftr" sz="quarter" idx="3"/>
          </p:nvPr>
        </p:nvSpPr>
        <p:spPr>
          <a:xfrm>
            <a:off x="2596896" y="6302326"/>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753042" y="6302326"/>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170305" y="2813892"/>
            <a:ext cx="6803136" cy="502920"/>
          </a:xfrm>
        </p:spPr>
        <p:txBody>
          <a:bodyPr>
            <a:noAutofit/>
          </a:bodyPr>
          <a:lstStyle/>
          <a:p>
            <a:r>
              <a:rPr lang="sv-SE" sz="4000" b="1" dirty="0" smtClean="0"/>
              <a:t>MAVZU: </a:t>
            </a:r>
            <a:r>
              <a:rPr lang="en-US" sz="4000" b="1" dirty="0" smtClean="0"/>
              <a:t>BKG </a:t>
            </a:r>
            <a:r>
              <a:rPr lang="en-US" sz="4000" b="1" dirty="0" err="1" smtClean="0"/>
              <a:t>matritsasi</a:t>
            </a:r>
            <a:endParaRPr lang="sv-SE" sz="4000"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BCG matritsasining afzalliklari</a:t>
            </a:r>
            <a:endParaRPr lang="ru-RU" b="1" dirty="0">
              <a:solidFill>
                <a:srgbClr val="C00000"/>
              </a:solidFill>
              <a:effectLst>
                <a:outerShdw blurRad="38100" dist="38100" dir="2700000" algn="tl">
                  <a:srgbClr val="000000">
                    <a:alpha val="43137"/>
                  </a:srgbClr>
                </a:outerShdw>
              </a:effectLst>
            </a:endParaRPr>
          </a:p>
        </p:txBody>
      </p:sp>
      <p:sp>
        <p:nvSpPr>
          <p:cNvPr id="3" name="Объект 2"/>
          <p:cNvSpPr>
            <a:spLocks noGrp="1"/>
          </p:cNvSpPr>
          <p:nvPr>
            <p:ph idx="1"/>
          </p:nvPr>
        </p:nvSpPr>
        <p:spPr/>
        <p:txBody>
          <a:bodyPr/>
          <a:lstStyle/>
          <a:p>
            <a:pPr>
              <a:lnSpc>
                <a:spcPct val="90000"/>
              </a:lnSpc>
            </a:pPr>
            <a:r>
              <a:rPr lang="en-US" altLang="ru-RU" sz="2000" dirty="0">
                <a:latin typeface="Times New Roman" panose="02020603050405020304" pitchFamily="18" charset="0"/>
              </a:rPr>
              <a:t>moliyaviy tushumlar va tahlil qilinadigan parametrlar o'rtasidagi bog'liqlikni nazariy o'rganish;</a:t>
            </a:r>
            <a:endParaRPr lang="en-US" altLang="ru-RU" sz="2000" dirty="0">
              <a:latin typeface="Times New Roman" panose="02020603050405020304" pitchFamily="18" charset="0"/>
            </a:endParaRPr>
          </a:p>
          <a:p>
            <a:pPr>
              <a:lnSpc>
                <a:spcPct val="90000"/>
              </a:lnSpc>
            </a:pPr>
            <a:r>
              <a:rPr lang="en-US" altLang="ru-RU" sz="2000" dirty="0">
                <a:latin typeface="Times New Roman" panose="02020603050405020304" pitchFamily="18" charset="0"/>
              </a:rPr>
              <a:t>tahlil qilinadigan parametrlarning ob'ektivligi (bozorning nisbiy ulushi va bozor o'sish sur'ati);</a:t>
            </a:r>
            <a:endParaRPr lang="en-US" altLang="ru-RU" sz="2000" dirty="0">
              <a:latin typeface="Times New Roman" panose="02020603050405020304" pitchFamily="18" charset="0"/>
            </a:endParaRPr>
          </a:p>
          <a:p>
            <a:pPr>
              <a:lnSpc>
                <a:spcPct val="90000"/>
              </a:lnSpc>
            </a:pPr>
            <a:r>
              <a:rPr lang="en-US" altLang="ru-RU" sz="2000" dirty="0">
                <a:latin typeface="Times New Roman" panose="02020603050405020304" pitchFamily="18" charset="0"/>
              </a:rPr>
              <a:t>olingan natijalarning aniqligi va qurilishning qulayligi;</a:t>
            </a:r>
            <a:endParaRPr lang="en-US" altLang="ru-RU" sz="2000" dirty="0">
              <a:latin typeface="Times New Roman" panose="02020603050405020304" pitchFamily="18" charset="0"/>
            </a:endParaRPr>
          </a:p>
          <a:p>
            <a:pPr>
              <a:lnSpc>
                <a:spcPct val="90000"/>
              </a:lnSpc>
            </a:pPr>
            <a:r>
              <a:rPr lang="en-US" altLang="ru-RU" sz="2000" dirty="0">
                <a:latin typeface="Times New Roman" panose="02020603050405020304" pitchFamily="18" charset="0"/>
              </a:rPr>
              <a:t>portfel tahlilini mahsulotning hayot aylanishi modeli bilan birlashtirish imkonini beradi;</a:t>
            </a:r>
            <a:endParaRPr lang="en-US" altLang="ru-RU" sz="2000" dirty="0">
              <a:latin typeface="Times New Roman" panose="02020603050405020304" pitchFamily="18" charset="0"/>
            </a:endParaRPr>
          </a:p>
          <a:p>
            <a:pPr>
              <a:lnSpc>
                <a:spcPct val="90000"/>
              </a:lnSpc>
            </a:pPr>
            <a:r>
              <a:rPr lang="en-US" altLang="ru-RU" sz="2000" dirty="0">
                <a:latin typeface="Times New Roman" panose="02020603050405020304" pitchFamily="18" charset="0"/>
              </a:rPr>
              <a:t>oddiy va tushunarli;</a:t>
            </a:r>
            <a:endParaRPr lang="en-US" altLang="ru-RU" sz="2000" dirty="0">
              <a:latin typeface="Times New Roman" panose="02020603050405020304" pitchFamily="18" charset="0"/>
            </a:endParaRPr>
          </a:p>
          <a:p>
            <a:pPr>
              <a:lnSpc>
                <a:spcPct val="90000"/>
              </a:lnSpc>
            </a:pPr>
            <a:r>
              <a:rPr lang="en-US" altLang="ru-RU" sz="2000" dirty="0">
                <a:latin typeface="Times New Roman" panose="02020603050405020304" pitchFamily="18" charset="0"/>
              </a:rPr>
              <a:t>Biznes bo'linmalari va investitsiya siyosatlari uchun strategiyani ishlab chiqish oson.</a:t>
            </a:r>
            <a:endParaRPr lang="en-US" altLang="ru-RU" sz="2000" dirty="0">
              <a:latin typeface="Times New Roman" panose="02020603050405020304" pitchFamily="18" charset="0"/>
            </a:endParaRP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ctrTitle"/>
          </p:nvPr>
        </p:nvSpPr>
        <p:spPr/>
        <p:txBody>
          <a:bodyPr/>
          <a:lstStyle/>
          <a:p>
            <a:r>
              <a:rPr lang="en-US" b="1" dirty="0" smtClean="0">
                <a:solidFill>
                  <a:schemeClr val="tx1"/>
                </a:solidFill>
                <a:effectLst>
                  <a:outerShdw blurRad="38100" dist="38100" dir="2700000" algn="tl">
                    <a:srgbClr val="000000">
                      <a:alpha val="43137"/>
                    </a:srgbClr>
                  </a:outerShdw>
                </a:effectLst>
              </a:rPr>
              <a:t>E'tiboringiz uchun rahmat!</a:t>
            </a:r>
            <a:endParaRPr lang="ru-RU"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noAutofit/>
          </a:bodyPr>
          <a:lstStyle/>
          <a:p>
            <a:pPr algn="ctr"/>
            <a:r>
              <a:rPr lang="en-US" sz="5400" b="1" dirty="0" smtClean="0">
                <a:solidFill>
                  <a:srgbClr val="FF0000"/>
                </a:solidFill>
              </a:rPr>
              <a:t>Portfel strategiyalarining turlari</a:t>
            </a:r>
            <a:endParaRPr lang="ru-RU" sz="5400" b="1" dirty="0">
              <a:solidFill>
                <a:srgbClr val="FF0000"/>
              </a:solidFill>
            </a:endParaRPr>
          </a:p>
        </p:txBody>
      </p:sp>
      <p:graphicFrame>
        <p:nvGraphicFramePr>
          <p:cNvPr id="9" name="Объект 8"/>
          <p:cNvGraphicFramePr>
            <a:graphicFrameLocks noGrp="1"/>
          </p:cNvGraphicFramePr>
          <p:nvPr>
            <p:ph idx="1"/>
          </p:nvPr>
        </p:nvGraphicFramePr>
        <p:xfrm>
          <a:off x="731838" y="2103438"/>
          <a:ext cx="7680325" cy="39322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solidFill>
                  <a:srgbClr val="0070C0"/>
                </a:solidFill>
              </a:rPr>
              <a:t>Boshqaruv qarorlarini qabul qilish jarayonida portfel tahlilining roli</a:t>
            </a:r>
            <a:endParaRPr lang="ru-RU" b="1" dirty="0">
              <a:solidFill>
                <a:srgbClr val="0070C0"/>
              </a:solidFill>
            </a:endParaRPr>
          </a:p>
        </p:txBody>
      </p:sp>
      <p:sp>
        <p:nvSpPr>
          <p:cNvPr id="3" name="Объект 2"/>
          <p:cNvSpPr>
            <a:spLocks noGrp="1"/>
          </p:cNvSpPr>
          <p:nvPr>
            <p:ph sz="half" idx="1"/>
          </p:nvPr>
        </p:nvSpPr>
        <p:spPr/>
        <p:txBody>
          <a:bodyPr>
            <a:normAutofit/>
          </a:bodyPr>
          <a:lstStyle/>
          <a:p>
            <a:pPr marL="0" indent="0">
              <a:buNone/>
            </a:pPr>
            <a:r>
              <a:rPr lang="en-US" sz="2400" dirty="0" smtClean="0"/>
              <a:t>Menejerga alohida mahsulotlar va SBUlarning rentabelligi va rivojlanish istiqbollarini baholash imkonini beradi.</a:t>
            </a:r>
            <a:endParaRPr lang="en-US" sz="2400" dirty="0" smtClean="0"/>
          </a:p>
        </p:txBody>
      </p:sp>
      <p:sp>
        <p:nvSpPr>
          <p:cNvPr id="4" name="Объект 3"/>
          <p:cNvSpPr>
            <a:spLocks noGrp="1"/>
          </p:cNvSpPr>
          <p:nvPr>
            <p:ph sz="half" idx="2"/>
          </p:nvPr>
        </p:nvSpPr>
        <p:spPr/>
        <p:txBody>
          <a:bodyPr/>
          <a:lstStyle/>
          <a:p>
            <a:pPr marL="0" indent="0">
              <a:buNone/>
            </a:pPr>
            <a:r>
              <a:rPr lang="en-US" sz="2200" dirty="0" err="1" smtClean="0"/>
              <a:t>jozibadorlikni </a:t>
            </a:r>
            <a:r>
              <a:rPr lang="en-US" sz="2200" dirty="0"/>
              <a:t>baholash imkonini beradi</a:t>
            </a:r>
            <a:r>
              <a:rPr lang="en-US" sz="2200" dirty="0" smtClean="0"/>
              <a:t> </a:t>
            </a:r>
            <a:r>
              <a:rPr lang="en-US" sz="2200" dirty="0"/>
              <a:t>bozorlar va ularning har birida kompaniyaning raqobatbardoshlik darajasi </a:t>
            </a:r>
            <a:r>
              <a:rPr lang="en-US" sz="2200" dirty="0" smtClean="0"/>
              <a:t>.</a:t>
            </a:r>
            <a:endParaRPr lang="ru-RU" sz="2200" dirty="0"/>
          </a:p>
          <a:p>
            <a:endParaRPr lang="ru-RU" dirty="0"/>
          </a:p>
        </p:txBody>
      </p:sp>
      <p:pic>
        <p:nvPicPr>
          <p:cNvPr id="5" name="Рисунок 4"/>
          <p:cNvPicPr>
            <a:picLocks noChangeAspect="1"/>
          </p:cNvPicPr>
          <p:nvPr/>
        </p:nvPicPr>
        <p:blipFill>
          <a:blip r:embed="rId1"/>
          <a:stretch>
            <a:fillRect/>
          </a:stretch>
        </p:blipFill>
        <p:spPr>
          <a:xfrm>
            <a:off x="819467" y="4865424"/>
            <a:ext cx="3114675" cy="1466850"/>
          </a:xfrm>
          <a:prstGeom prst="rect">
            <a:avLst/>
          </a:prstGeom>
        </p:spPr>
      </p:pic>
      <p:pic>
        <p:nvPicPr>
          <p:cNvPr id="8" name="Рисунок 7"/>
          <p:cNvPicPr>
            <a:picLocks noChangeAspect="1"/>
          </p:cNvPicPr>
          <p:nvPr/>
        </p:nvPicPr>
        <p:blipFill>
          <a:blip r:embed="rId2"/>
          <a:stretch>
            <a:fillRect/>
          </a:stretch>
        </p:blipFill>
        <p:spPr>
          <a:xfrm>
            <a:off x="5170961" y="4357370"/>
            <a:ext cx="2619375" cy="1743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1520" y="642594"/>
            <a:ext cx="7680960" cy="748324"/>
          </a:xfrm>
        </p:spPr>
        <p:txBody>
          <a:bodyPr>
            <a:normAutofit/>
          </a:bodyPr>
          <a:lstStyle/>
          <a:p>
            <a:r>
              <a:rPr lang="en-US" sz="3200" b="1" dirty="0">
                <a:solidFill>
                  <a:srgbClr val="0070C0"/>
                </a:solidFill>
              </a:rPr>
              <a:t>Portfel tahlilining asosiy bosqichlari</a:t>
            </a:r>
            <a:endParaRPr lang="en-US" sz="3200" b="1" dirty="0">
              <a:solidFill>
                <a:srgbClr val="0070C0"/>
              </a:solidFill>
            </a:endParaRPr>
          </a:p>
        </p:txBody>
      </p:sp>
      <p:graphicFrame>
        <p:nvGraphicFramePr>
          <p:cNvPr id="4" name="Объект 3"/>
          <p:cNvGraphicFramePr>
            <a:graphicFrameLocks noGrp="1"/>
          </p:cNvGraphicFramePr>
          <p:nvPr>
            <p:ph idx="1"/>
          </p:nvPr>
        </p:nvGraphicFramePr>
        <p:xfrm>
          <a:off x="731838" y="1275008"/>
          <a:ext cx="7680325" cy="4760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1520" y="642594"/>
            <a:ext cx="7680960" cy="1371600"/>
          </a:xfrm>
        </p:spPr>
        <p:txBody>
          <a:bodyPr>
            <a:noAutofit/>
          </a:bodyPr>
          <a:lstStyle/>
          <a:p>
            <a:r>
              <a:rPr lang="en-US" sz="4800" b="1" dirty="0" smtClean="0">
                <a:solidFill>
                  <a:srgbClr val="0070C0"/>
                </a:solidFill>
              </a:rPr>
              <a:t>Portfel </a:t>
            </a:r>
            <a:r>
              <a:rPr lang="en-US" sz="4800" b="1" dirty="0" smtClean="0">
                <a:solidFill>
                  <a:srgbClr val="0070C0"/>
                </a:solidFill>
              </a:rPr>
              <a:t>matritsalarining asosiy turlari</a:t>
            </a:r>
            <a:endParaRPr lang="ru-RU" sz="4800" b="1" dirty="0">
              <a:solidFill>
                <a:srgbClr val="0070C0"/>
              </a:solidFill>
            </a:endParaRPr>
          </a:p>
        </p:txBody>
      </p:sp>
      <p:sp>
        <p:nvSpPr>
          <p:cNvPr id="3" name="Объект 2"/>
          <p:cNvSpPr>
            <a:spLocks noGrp="1"/>
          </p:cNvSpPr>
          <p:nvPr>
            <p:ph idx="1"/>
          </p:nvPr>
        </p:nvSpPr>
        <p:spPr/>
        <p:txBody>
          <a:bodyPr/>
          <a:lstStyle/>
          <a:p>
            <a:pPr marL="857250" lvl="1" indent="-457200">
              <a:buFont typeface="+mj-lt"/>
              <a:buAutoNum type="arabicPeriod"/>
            </a:pPr>
            <a:r>
              <a:rPr lang="en-US" altLang="ru-RU" sz="2400" dirty="0"/>
              <a:t>BCG (Boston Consulting Group) </a:t>
            </a:r>
            <a:r>
              <a:rPr lang="en-US" altLang="ru-RU" sz="2400" dirty="0" smtClean="0"/>
              <a:t>modeli </a:t>
            </a:r>
            <a:r>
              <a:rPr lang="en-US" altLang="ru-RU" sz="2400" dirty="0"/>
              <a:t>.</a:t>
            </a:r>
            <a:endParaRPr lang="en-US" altLang="ru-RU" sz="2400" dirty="0"/>
          </a:p>
          <a:p>
            <a:pPr marL="857250" lvl="1" indent="-457200">
              <a:buFont typeface="+mj-lt"/>
              <a:buAutoNum type="arabicPeriod"/>
            </a:pPr>
            <a:r>
              <a:rPr lang="en-US" altLang="ru-RU" sz="2400" dirty="0"/>
              <a:t>GE/McKinsey modeli .</a:t>
            </a:r>
            <a:endParaRPr lang="en-US" altLang="ru-RU" sz="2400" dirty="0"/>
          </a:p>
          <a:p>
            <a:pPr marL="857250" lvl="1" indent="-457200">
              <a:buFont typeface="+mj-lt"/>
              <a:buAutoNum type="arabicPeriod"/>
            </a:pPr>
            <a:r>
              <a:rPr lang="en-US" altLang="ru-RU" sz="2400" dirty="0" smtClean="0"/>
              <a:t>Shell/DPM </a:t>
            </a:r>
            <a:r>
              <a:rPr lang="en-US" altLang="ru-RU" sz="2400" dirty="0"/>
              <a:t>matritsasi </a:t>
            </a:r>
            <a:r>
              <a:rPr lang="en-US" altLang="ru-RU" sz="2400" dirty="0" smtClean="0"/>
              <a:t>.</a:t>
            </a:r>
            <a:endParaRPr lang="ru-RU" altLang="ru-RU" sz="2400" dirty="0"/>
          </a:p>
          <a:p>
            <a:pPr marL="857250" lvl="1" indent="-457200">
              <a:buFont typeface="+mj-lt"/>
              <a:buAutoNum type="arabicPeriod"/>
            </a:pPr>
            <a:r>
              <a:rPr lang="en-US" altLang="ru-RU" sz="2400" dirty="0"/>
              <a:t>ADL / LC matritsa modeli ( Arthur D. Little/Life-Cycle) .</a:t>
            </a:r>
            <a:endParaRPr lang="en-US" altLang="ru-RU" sz="2400" dirty="0"/>
          </a:p>
          <a:p>
            <a:endParaRPr lang="ru-RU" dirty="0"/>
          </a:p>
        </p:txBody>
      </p:sp>
      <p:pic>
        <p:nvPicPr>
          <p:cNvPr id="4" name="Рисунок 3"/>
          <p:cNvPicPr>
            <a:picLocks noChangeAspect="1"/>
          </p:cNvPicPr>
          <p:nvPr/>
        </p:nvPicPr>
        <p:blipFill>
          <a:blip r:embed="rId1"/>
          <a:stretch>
            <a:fillRect/>
          </a:stretch>
        </p:blipFill>
        <p:spPr>
          <a:xfrm>
            <a:off x="5787336" y="4069080"/>
            <a:ext cx="2143801" cy="1874743"/>
          </a:xfrm>
          <a:prstGeom prst="rect">
            <a:avLst/>
          </a:prstGeom>
        </p:spPr>
      </p:pic>
      <p:pic>
        <p:nvPicPr>
          <p:cNvPr id="5" name="Рисунок 4"/>
          <p:cNvPicPr>
            <a:picLocks noChangeAspect="1"/>
          </p:cNvPicPr>
          <p:nvPr/>
        </p:nvPicPr>
        <p:blipFill>
          <a:blip r:embed="rId2"/>
          <a:stretch>
            <a:fillRect/>
          </a:stretch>
        </p:blipFill>
        <p:spPr>
          <a:xfrm>
            <a:off x="2974550" y="4168140"/>
            <a:ext cx="2447925" cy="1866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1" algn="l" rtl="0">
              <a:lnSpc>
                <a:spcPct val="90000"/>
              </a:lnSpc>
              <a:spcBef>
                <a:spcPct val="0"/>
              </a:spcBef>
            </a:pPr>
            <a:r>
              <a:rPr lang="en-US" altLang="ru-RU" sz="4000" b="1" dirty="0" smtClean="0">
                <a:solidFill>
                  <a:srgbClr val="C00000"/>
                </a:solidFill>
                <a:effectLst>
                  <a:outerShdw blurRad="38100" dist="38100" dir="2700000" algn="tl">
                    <a:srgbClr val="000000">
                      <a:alpha val="43137"/>
                    </a:srgbClr>
                  </a:outerShdw>
                </a:effectLst>
              </a:rPr>
              <a:t>modeli (Boston Consulting Group)</a:t>
            </a:r>
            <a:endParaRPr lang="ru-RU" sz="4000" b="1" dirty="0">
              <a:solidFill>
                <a:srgbClr val="C00000"/>
              </a:solidFill>
              <a:effectLst>
                <a:outerShdw blurRad="38100" dist="38100" dir="2700000" algn="tl">
                  <a:srgbClr val="000000">
                    <a:alpha val="43137"/>
                  </a:srgbClr>
                </a:outerShdw>
              </a:effectLst>
            </a:endParaRPr>
          </a:p>
        </p:txBody>
      </p:sp>
      <p:sp>
        <p:nvSpPr>
          <p:cNvPr id="3" name="Объект 2"/>
          <p:cNvSpPr>
            <a:spLocks noGrp="1"/>
          </p:cNvSpPr>
          <p:nvPr>
            <p:ph idx="1"/>
          </p:nvPr>
        </p:nvSpPr>
        <p:spPr/>
        <p:txBody>
          <a:bodyPr>
            <a:normAutofit fontScale="85000" lnSpcReduction="20000"/>
          </a:bodyPr>
          <a:lstStyle/>
          <a:p>
            <a:pPr>
              <a:lnSpc>
                <a:spcPct val="90000"/>
              </a:lnSpc>
            </a:pPr>
            <a:r>
              <a:rPr lang="en-US" altLang="ru-RU" sz="2400" dirty="0">
                <a:latin typeface="Times New Roman" panose="02020603050405020304" pitchFamily="18" charset="0"/>
              </a:rPr>
              <a:t>Kompaniya mahsulotlarining ushbu mahsulotlar bozorining o'sishiga va tahlil qilish uchun tanlangan kompaniya egallagan bozor ulushiga nisbatan bozordagi mavqeiga asoslanib, ularning dolzarbligini tahlil qilish uchun yaratilgan.</a:t>
            </a:r>
            <a:endParaRPr lang="en-US" altLang="ru-RU" sz="2400" dirty="0">
              <a:latin typeface="Times New Roman" panose="02020603050405020304" pitchFamily="18" charset="0"/>
            </a:endParaRPr>
          </a:p>
          <a:p>
            <a:pPr>
              <a:lnSpc>
                <a:spcPct val="90000"/>
              </a:lnSpc>
              <a:buNone/>
            </a:pPr>
            <a:endParaRPr lang="ru-RU" altLang="ru-RU" sz="2400" dirty="0">
              <a:latin typeface="Times New Roman" panose="02020603050405020304" pitchFamily="18" charset="0"/>
            </a:endParaRPr>
          </a:p>
          <a:p>
            <a:pPr>
              <a:lnSpc>
                <a:spcPct val="90000"/>
              </a:lnSpc>
            </a:pPr>
            <a:r>
              <a:rPr lang="en-US" altLang="ru-RU" sz="2400" dirty="0">
                <a:latin typeface="Times New Roman" panose="02020603050405020304" pitchFamily="18" charset="0"/>
              </a:rPr>
              <a:t>U ikkita tushunchaga asoslanadi:</a:t>
            </a:r>
            <a:endParaRPr lang="en-US" altLang="ru-RU" sz="2400" dirty="0">
              <a:latin typeface="Times New Roman" panose="02020603050405020304" pitchFamily="18" charset="0"/>
            </a:endParaRPr>
          </a:p>
          <a:p>
            <a:pPr lvl="1">
              <a:lnSpc>
                <a:spcPct val="90000"/>
              </a:lnSpc>
            </a:pPr>
            <a:r>
              <a:rPr lang="en-US" altLang="ru-RU" sz="2400" dirty="0">
                <a:latin typeface="Times New Roman" panose="02020603050405020304" pitchFamily="18" charset="0"/>
              </a:rPr>
              <a:t>hayot aylanishi </a:t>
            </a:r>
            <a:r>
              <a:rPr lang="en-US" altLang="ru-RU" sz="2400" dirty="0" smtClean="0">
                <a:latin typeface="Times New Roman" panose="02020603050405020304" pitchFamily="18" charset="0"/>
              </a:rPr>
              <a:t>.</a:t>
            </a:r>
            <a:endParaRPr lang="en-US" altLang="ru-RU" sz="2400" dirty="0">
              <a:latin typeface="Times New Roman" panose="02020603050405020304" pitchFamily="18" charset="0"/>
            </a:endParaRPr>
          </a:p>
          <a:p>
            <a:pPr lvl="1">
              <a:lnSpc>
                <a:spcPct val="90000"/>
              </a:lnSpc>
            </a:pPr>
            <a:r>
              <a:rPr lang="en-US" altLang="ru-RU" sz="2400" dirty="0">
                <a:latin typeface="Times New Roman" panose="02020603050405020304" pitchFamily="18" charset="0"/>
              </a:rPr>
              <a:t>miqyos iqtisodlari yoki tajriba egri chizig'i.</a:t>
            </a:r>
            <a:endParaRPr lang="en-US" altLang="ru-RU" sz="2400" dirty="0">
              <a:latin typeface="Times New Roman" panose="02020603050405020304" pitchFamily="18" charset="0"/>
            </a:endParaRPr>
          </a:p>
          <a:p>
            <a:pPr>
              <a:lnSpc>
                <a:spcPct val="90000"/>
              </a:lnSpc>
              <a:buNone/>
            </a:pPr>
            <a:endParaRPr lang="ru-RU" altLang="ru-RU" sz="2400" dirty="0">
              <a:latin typeface="Times New Roman" panose="02020603050405020304" pitchFamily="18" charset="0"/>
            </a:endParaRPr>
          </a:p>
          <a:p>
            <a:pPr>
              <a:lnSpc>
                <a:spcPct val="90000"/>
              </a:lnSpc>
            </a:pPr>
            <a:r>
              <a:rPr lang="en-US" altLang="ru-RU" sz="2400" dirty="0">
                <a:latin typeface="Times New Roman" panose="02020603050405020304" pitchFamily="18" charset="0"/>
              </a:rPr>
              <a:t>Matritsa bozorning o'sish o'qlarini (vertikal o'q) va bozor ulushini (gorizontal o'q) ko'rsatadi.</a:t>
            </a:r>
            <a:endParaRPr lang="en-US" altLang="ru-RU" sz="2400" dirty="0">
              <a:latin typeface="Times New Roman" panose="02020603050405020304" pitchFamily="18" charset="0"/>
            </a:endParaRPr>
          </a:p>
          <a:p>
            <a:pPr>
              <a:lnSpc>
                <a:spcPct val="90000"/>
              </a:lnSpc>
            </a:pPr>
            <a:r>
              <a:rPr lang="en-US" altLang="ru-RU" sz="2400" dirty="0">
                <a:latin typeface="Times New Roman" panose="02020603050405020304" pitchFamily="18" charset="0"/>
              </a:rPr>
              <a:t>Ushbu ikki ko'rsatkichni baholashning kombinatsiyasi mahsulotni ishlab chiqaruvchi yoki sotuvchi kompaniya uchun to'rtta mumkin bo'lgan rolni ajratib ko'rsatib, mahsulotni tasniflash imkonini beradi.</a:t>
            </a:r>
            <a:endParaRPr lang="en-US" altLang="ru-RU" sz="240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effectLst>
                  <a:outerShdw blurRad="38100" dist="38100" dir="2700000" algn="tl">
                    <a:srgbClr val="000000">
                      <a:alpha val="43137"/>
                    </a:srgbClr>
                  </a:outerShdw>
                </a:effectLst>
              </a:rPr>
              <a:t>BCG matritsasiga misol</a:t>
            </a:r>
            <a:endParaRPr lang="ru-RU" dirty="0"/>
          </a:p>
        </p:txBody>
      </p:sp>
      <p:pic>
        <p:nvPicPr>
          <p:cNvPr id="5" name="Объект 4"/>
          <p:cNvPicPr>
            <a:picLocks noGrp="1" noChangeAspect="1"/>
          </p:cNvPicPr>
          <p:nvPr>
            <p:ph idx="1"/>
          </p:nvPr>
        </p:nvPicPr>
        <p:blipFill>
          <a:blip r:embed="rId1"/>
          <a:stretch>
            <a:fillRect/>
          </a:stretch>
        </p:blipFill>
        <p:spPr>
          <a:xfrm>
            <a:off x="1944709" y="1808132"/>
            <a:ext cx="5344733" cy="36932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BCG matritsasini dekodlash</a:t>
            </a:r>
            <a:endParaRPr lang="ru-RU" b="1" dirty="0">
              <a:solidFill>
                <a:srgbClr val="C00000"/>
              </a:solidFill>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731520" y="1661375"/>
            <a:ext cx="7680960" cy="4373665"/>
          </a:xfrm>
        </p:spPr>
        <p:txBody>
          <a:bodyPr>
            <a:normAutofit fontScale="92500" lnSpcReduction="20000"/>
          </a:bodyPr>
          <a:lstStyle/>
          <a:p>
            <a:pPr>
              <a:lnSpc>
                <a:spcPct val="80000"/>
              </a:lnSpc>
              <a:buNone/>
            </a:pPr>
            <a:r>
              <a:rPr lang="en-US" altLang="ru-RU" b="1" dirty="0">
                <a:latin typeface="Times New Roman" panose="02020603050405020304" pitchFamily="18" charset="0"/>
              </a:rPr>
              <a:t>"Yulduzlar"</a:t>
            </a:r>
            <a:endParaRPr lang="en-US" altLang="ru-RU" b="1" dirty="0">
              <a:latin typeface="Times New Roman" panose="02020603050405020304" pitchFamily="18" charset="0"/>
            </a:endParaRPr>
          </a:p>
          <a:p>
            <a:pPr>
              <a:lnSpc>
                <a:spcPct val="80000"/>
              </a:lnSpc>
            </a:pPr>
            <a:r>
              <a:rPr lang="en-US" altLang="ru-RU" i="1" dirty="0">
                <a:latin typeface="Times New Roman" panose="02020603050405020304" pitchFamily="18" charset="0"/>
              </a:rPr>
              <a:t>Yuqori savdo o'sishi va yuqori bozor ulushi </a:t>
            </a:r>
            <a:r>
              <a:rPr lang="en-US" altLang="ru-RU" dirty="0">
                <a:latin typeface="Times New Roman" panose="02020603050405020304" pitchFamily="18" charset="0"/>
              </a:rPr>
              <a:t>. Bozor ulushini saqlab qolish va oshirish kerak. "Yulduzlar" katta daromad keltiradi. Ammo, ushbu mahsulotning jozibadorligiga qaramay, uning sof pul oqimi ancha past, chunki u yuqori o'sish sur'atlarini ta'minlash uchun katta investitsiyalarni talab qiladi.</a:t>
            </a:r>
            <a:endParaRPr lang="ru-RU" altLang="ru-RU" b="1" dirty="0">
              <a:latin typeface="Times New Roman" panose="02020603050405020304" pitchFamily="18" charset="0"/>
            </a:endParaRPr>
          </a:p>
          <a:p>
            <a:pPr>
              <a:lnSpc>
                <a:spcPct val="80000"/>
              </a:lnSpc>
              <a:buNone/>
            </a:pPr>
            <a:r>
              <a:rPr lang="en-US" altLang="ru-RU" b="1" dirty="0">
                <a:latin typeface="Times New Roman" panose="02020603050405020304" pitchFamily="18" charset="0"/>
              </a:rPr>
              <a:t>"Naqd sigirlar" ("Pul qoplari")</a:t>
            </a:r>
            <a:endParaRPr lang="en-US" altLang="ru-RU" b="1" dirty="0">
              <a:latin typeface="Times New Roman" panose="02020603050405020304" pitchFamily="18" charset="0"/>
            </a:endParaRPr>
          </a:p>
          <a:p>
            <a:pPr>
              <a:lnSpc>
                <a:spcPct val="80000"/>
              </a:lnSpc>
            </a:pPr>
            <a:r>
              <a:rPr lang="en-US" altLang="ru-RU" i="1" dirty="0">
                <a:latin typeface="Times New Roman" panose="02020603050405020304" pitchFamily="18" charset="0"/>
              </a:rPr>
              <a:t>Bozor ulushi yuqori, ammo sotishning past o'sish sur'ati </a:t>
            </a:r>
            <a:r>
              <a:rPr lang="en-US" altLang="ru-RU" dirty="0">
                <a:latin typeface="Times New Roman" panose="02020603050405020304" pitchFamily="18" charset="0"/>
              </a:rPr>
              <a:t>. "Naqd sigirlarni" iloji boricha himoya qilish va nazorat qilish kerak. Ularning jozibadorligi qo'shimcha investitsiyalarni talab qilmasligi va shu bilan birga yaxshi pul daromadini ta'minlashi bilan izohlanadi. Savdodan tushgan mablag'lar "Qiyin bolalar" ni rivojlantirish va "Yulduzlarni" qo'llab-quvvatlash uchun ishlatilishi mumkin.</a:t>
            </a:r>
            <a:endParaRPr lang="ru-RU" altLang="ru-RU" b="1" dirty="0">
              <a:latin typeface="Times New Roman" panose="02020603050405020304" pitchFamily="18" charset="0"/>
            </a:endParaRPr>
          </a:p>
          <a:p>
            <a:pPr>
              <a:lnSpc>
                <a:spcPct val="80000"/>
              </a:lnSpc>
              <a:buNone/>
            </a:pPr>
            <a:r>
              <a:rPr lang="en-US" altLang="ru-RU" b="1" dirty="0">
                <a:latin typeface="Times New Roman" panose="02020603050405020304" pitchFamily="18" charset="0"/>
              </a:rPr>
              <a:t>"Itlar" ("Oqsoq o'rdaklar", "O'lik vazn")</a:t>
            </a:r>
            <a:endParaRPr lang="en-US" altLang="ru-RU" b="1" dirty="0">
              <a:latin typeface="Times New Roman" panose="02020603050405020304" pitchFamily="18" charset="0"/>
            </a:endParaRPr>
          </a:p>
          <a:p>
            <a:pPr>
              <a:lnSpc>
                <a:spcPct val="80000"/>
              </a:lnSpc>
            </a:pPr>
            <a:r>
              <a:rPr lang="en-US" altLang="ru-RU" i="1" dirty="0">
                <a:latin typeface="Times New Roman" panose="02020603050405020304" pitchFamily="18" charset="0"/>
              </a:rPr>
              <a:t>O'sish sur'ati past, bozor ulushi past </a:t>
            </a:r>
            <a:r>
              <a:rPr lang="en-US" altLang="ru-RU" dirty="0">
                <a:latin typeface="Times New Roman" panose="02020603050405020304" pitchFamily="18" charset="0"/>
              </a:rPr>
              <a:t>, mahsulot odatda past rentabellikka ega va boshqaruvning katta e'tiborini talab qiladi. Biz "itlar" dan xalos bo'lishimiz kerak.</a:t>
            </a:r>
            <a:endParaRPr lang="ru-RU" altLang="ru-RU" b="1" dirty="0">
              <a:latin typeface="Times New Roman" panose="02020603050405020304" pitchFamily="18" charset="0"/>
            </a:endParaRPr>
          </a:p>
          <a:p>
            <a:pPr>
              <a:lnSpc>
                <a:spcPct val="80000"/>
              </a:lnSpc>
              <a:buNone/>
            </a:pPr>
            <a:r>
              <a:rPr lang="en-US" altLang="ru-RU" b="1" dirty="0">
                <a:latin typeface="Times New Roman" panose="02020603050405020304" pitchFamily="18" charset="0"/>
              </a:rPr>
              <a:t>"Muammo bolalar" ("Yovvoyi mushuklar", "Qorong'u otlar", "Savol belgilari", "Muammo")</a:t>
            </a:r>
            <a:endParaRPr lang="en-US" altLang="ru-RU" b="1" dirty="0">
              <a:latin typeface="Times New Roman" panose="02020603050405020304" pitchFamily="18" charset="0"/>
            </a:endParaRPr>
          </a:p>
          <a:p>
            <a:pPr>
              <a:lnSpc>
                <a:spcPct val="80000"/>
              </a:lnSpc>
            </a:pPr>
            <a:r>
              <a:rPr lang="en-US" altLang="ru-RU" i="1" dirty="0">
                <a:latin typeface="Times New Roman" panose="02020603050405020304" pitchFamily="18" charset="0"/>
              </a:rPr>
              <a:t>Bozor ulushi past, lekin yuqori o'sish sur'ati </a:t>
            </a:r>
            <a:r>
              <a:rPr lang="en-US" altLang="ru-RU" dirty="0">
                <a:latin typeface="Times New Roman" panose="02020603050405020304" pitchFamily="18" charset="0"/>
              </a:rPr>
              <a:t>. "Qiyin bolalar" ni o'rganish kerak. Kelajakda ular ham yulduz, ham itga aylanishi mumkin. Agar yulduzlarga o'tish imkoniyati mavjud bo'lsa, unda siz sarmoya kiritishingiz kerak, aks holda undan qutuling </a:t>
            </a:r>
            <a:r>
              <a:rPr lang="en-US" altLang="ru-RU" dirty="0" smtClean="0">
                <a:latin typeface="Times New Roman" panose="02020603050405020304" pitchFamily="18" charset="0"/>
              </a:rPr>
              <a:t>.</a:t>
            </a:r>
            <a:endParaRPr lang="ru-RU" altLang="ru-RU"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1520" y="731520"/>
            <a:ext cx="7680960" cy="1371600"/>
          </a:xfrm>
        </p:spPr>
        <p:txBody>
          <a:bodyPr>
            <a:normAutofit fontScale="90000"/>
          </a:bodyPr>
          <a:lstStyle/>
          <a:p>
            <a:r>
              <a:rPr lang="en-US" b="1" dirty="0" smtClean="0">
                <a:solidFill>
                  <a:srgbClr val="C00000"/>
                </a:solidFill>
                <a:effectLst>
                  <a:outerShdw blurRad="38100" dist="38100" dir="2700000" algn="tl">
                    <a:srgbClr val="000000">
                      <a:alpha val="43137"/>
                    </a:srgbClr>
                  </a:outerShdw>
                </a:effectLst>
              </a:rPr>
              <a:t>BCG matritsasidan foydalanishning asosiy yo'nalishlari</a:t>
            </a:r>
            <a:endParaRPr lang="ru-RU" b="1" dirty="0">
              <a:solidFill>
                <a:srgbClr val="C00000"/>
              </a:solidFill>
              <a:effectLst>
                <a:outerShdw blurRad="38100" dist="38100" dir="2700000" algn="tl">
                  <a:srgbClr val="000000">
                    <a:alpha val="43137"/>
                  </a:srgbClr>
                </a:outerShdw>
              </a:effectLst>
            </a:endParaRPr>
          </a:p>
        </p:txBody>
      </p:sp>
      <p:sp>
        <p:nvSpPr>
          <p:cNvPr id="3" name="Объект 2"/>
          <p:cNvSpPr>
            <a:spLocks noGrp="1"/>
          </p:cNvSpPr>
          <p:nvPr>
            <p:ph idx="1"/>
          </p:nvPr>
        </p:nvSpPr>
        <p:spPr/>
        <p:txBody>
          <a:bodyPr/>
          <a:lstStyle/>
          <a:p>
            <a:pPr marL="342900" indent="-342900">
              <a:lnSpc>
                <a:spcPct val="90000"/>
              </a:lnSpc>
              <a:buFont typeface="+mj-lt"/>
              <a:buAutoNum type="arabicPeriod"/>
            </a:pPr>
            <a:r>
              <a:rPr lang="en-US" altLang="ru-RU" sz="2000" dirty="0">
                <a:latin typeface="Times New Roman" panose="02020603050405020304" pitchFamily="18" charset="0"/>
              </a:rPr>
              <a:t>Portfel balansi.</a:t>
            </a:r>
            <a:endParaRPr lang="en-US" altLang="ru-RU" sz="2000" dirty="0">
              <a:latin typeface="Times New Roman" panose="02020603050405020304" pitchFamily="18" charset="0"/>
            </a:endParaRPr>
          </a:p>
          <a:p>
            <a:pPr marL="342900" indent="-342900">
              <a:lnSpc>
                <a:spcPct val="90000"/>
              </a:lnSpc>
              <a:buFont typeface="+mj-lt"/>
              <a:buAutoNum type="arabicPeriod"/>
            </a:pPr>
            <a:r>
              <a:rPr lang="en-US" altLang="ru-RU" sz="2000" dirty="0">
                <a:latin typeface="Times New Roman" panose="02020603050405020304" pitchFamily="18" charset="0"/>
              </a:rPr>
              <a:t>Muayyan strategik istiqbolda ma'lum bir biznes uchun ishlab chiqilgan maqsad sifatida ma'lum bir bozor pozitsiyasiga erishish.</a:t>
            </a:r>
            <a:endParaRPr lang="en-US" altLang="ru-RU" sz="2000" dirty="0">
              <a:latin typeface="Times New Roman" panose="02020603050405020304" pitchFamily="18" charset="0"/>
            </a:endParaRPr>
          </a:p>
          <a:p>
            <a:pPr marL="342900" indent="-342900">
              <a:lnSpc>
                <a:spcPct val="90000"/>
              </a:lnSpc>
              <a:buFont typeface="+mj-lt"/>
              <a:buAutoNum type="arabicPeriod"/>
            </a:pPr>
            <a:r>
              <a:rPr lang="en-US" altLang="ru-RU" sz="2000" dirty="0">
                <a:latin typeface="Times New Roman" panose="02020603050405020304" pitchFamily="18" charset="0"/>
              </a:rPr>
              <a:t>Portfeldagi mahsulotlarning rentabellik yoki o'sish sur'ati bo'yicha jozibadorligi.</a:t>
            </a:r>
            <a:endParaRPr lang="en-US" altLang="ru-RU" sz="2000" dirty="0">
              <a:latin typeface="Times New Roman" panose="02020603050405020304" pitchFamily="18" charset="0"/>
            </a:endParaRPr>
          </a:p>
          <a:p>
            <a:pPr marL="342900" indent="-342900">
              <a:lnSpc>
                <a:spcPct val="90000"/>
              </a:lnSpc>
              <a:buFont typeface="+mj-lt"/>
              <a:buAutoNum type="arabicPeriod"/>
            </a:pPr>
            <a:r>
              <a:rPr lang="en-US" altLang="ru-RU" sz="2000" dirty="0">
                <a:latin typeface="Times New Roman" panose="02020603050405020304" pitchFamily="18" charset="0"/>
              </a:rPr>
              <a:t>Ushbu strategik davrda investitsiyalar yoki daromadlar qaysi aniq faoliyat sohalariga yo'naltirilishi kerak?</a:t>
            </a:r>
            <a:endParaRPr lang="en-US" altLang="ru-RU" sz="2000" dirty="0">
              <a:latin typeface="Times New Roman" panose="02020603050405020304" pitchFamily="18" charset="0"/>
            </a:endParaRPr>
          </a:p>
          <a:p>
            <a:pPr marL="342900" indent="-342900">
              <a:lnSpc>
                <a:spcPct val="90000"/>
              </a:lnSpc>
              <a:buFont typeface="+mj-lt"/>
              <a:buAutoNum type="arabicPeriod"/>
            </a:pPr>
            <a:r>
              <a:rPr lang="en-US" altLang="ru-RU" sz="2000" dirty="0">
                <a:latin typeface="Times New Roman" panose="02020603050405020304" pitchFamily="18" charset="0"/>
              </a:rPr>
              <a:t>Sinerji yaratish nuqtai nazaridan boshqa biznes turlari bilan muvofiqlik darajasi.</a:t>
            </a:r>
            <a:endParaRPr lang="en-US" altLang="ru-RU" sz="2000" dirty="0">
              <a:latin typeface="Times New Roman" panose="02020603050405020304" pitchFamily="18" charset="0"/>
            </a:endParaRPr>
          </a:p>
          <a:p>
            <a:endParaRPr lang="ru-R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Капля</Template>
  <TotalTime>0</TotalTime>
  <Words>3524</Words>
  <Application>WPS Presentation</Application>
  <PresentationFormat>Экран (4:3)</PresentationFormat>
  <Paragraphs>66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Garamond</vt:lpstr>
      <vt:lpstr>Segoe Print</vt:lpstr>
      <vt:lpstr>Times New Roman</vt:lpstr>
      <vt:lpstr>Microsoft YaHei</vt:lpstr>
      <vt:lpstr>Arial Unicode MS</vt:lpstr>
      <vt:lpstr>Calibri</vt:lpstr>
      <vt:lpstr>Savon</vt:lpstr>
      <vt:lpstr>MARKETING Fanidan ORALIQ ISHI</vt:lpstr>
      <vt:lpstr>Portfel strategiyalarining turlari</vt:lpstr>
      <vt:lpstr>Boshqaruv qarorlarini qabul qilish jarayonida portfel tahlilining roli</vt:lpstr>
      <vt:lpstr>Portfel tahlilining asosiy bosqichlari</vt:lpstr>
      <vt:lpstr>Portfel matritsalarining asosiy turlari</vt:lpstr>
      <vt:lpstr>modeli (Boston Consulting Group)</vt:lpstr>
      <vt:lpstr>BCG matritsasiga misol</vt:lpstr>
      <vt:lpstr>BCG matritsasini dekodlash</vt:lpstr>
      <vt:lpstr>BCG matritsasidan foydalanishning asosiy yo'nalishlari</vt:lpstr>
      <vt:lpstr>BCG matritsasining afzalliklari</vt:lpstr>
      <vt:lpstr>E'tiboringiz uchun rahmat!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Стратегический менеджмент</dc:title>
  <dc:creator>Анна Чуб</dc:creator>
  <cp:lastModifiedBy>tmame</cp:lastModifiedBy>
  <cp:revision>60</cp:revision>
  <dcterms:created xsi:type="dcterms:W3CDTF">2015-11-05T10:40:00Z</dcterms:created>
  <dcterms:modified xsi:type="dcterms:W3CDTF">2024-02-11T09:28:15Z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3216494D91B144E89B1373186844DB46_13</vt:lpwstr>
  </property>
  <property fmtid="{D5CDD505-2E9C-101B-9397-08002B2CF9AE}" pid="3" name="KSOProductBuildVer">
    <vt:lpwstr>1049-12.2.0.13431</vt:lpwstr>
  </property>
</Properties>
</file>