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 snapToGrid="0">
      <p:cViewPr varScale="1">
        <p:scale>
          <a:sx n="67" d="100"/>
          <a:sy n="67" d="100"/>
        </p:scale>
        <p:origin x="8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3890" y="2698115"/>
            <a:ext cx="8507095" cy="1743075"/>
          </a:xfrm>
        </p:spPr>
        <p:txBody>
          <a:bodyPr>
            <a:normAutofit/>
          </a:bodyPr>
          <a:lstStyle/>
          <a:p>
            <a:r>
              <a:rPr sz="9600" b="1" dirty="0" err="1">
                <a:latin typeface="Algerian" panose="04020705040A02060702" pitchFamily="82" charset="0"/>
              </a:rPr>
              <a:t>Liderlik</a:t>
            </a:r>
            <a:r>
              <a:rPr sz="9600" b="1" dirty="0">
                <a:latin typeface="Algerian" panose="04020705040A02060702" pitchFamily="82" charset="0"/>
              </a:rPr>
              <a:t> </a:t>
            </a:r>
            <a:r>
              <a:rPr sz="9600" b="1" dirty="0" err="1">
                <a:latin typeface="Algerian" panose="04020705040A02060702" pitchFamily="82" charset="0"/>
              </a:rPr>
              <a:t>strategiyasi</a:t>
            </a:r>
            <a:endParaRPr sz="9600" b="1" dirty="0">
              <a:latin typeface="Algerian" panose="04020705040A02060702" pitchFamily="8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 err="1"/>
              <a:t>Liderlikni</a:t>
            </a:r>
            <a:r>
              <a:rPr b="1" dirty="0"/>
              <a:t> </a:t>
            </a:r>
            <a:r>
              <a:rPr b="1" dirty="0" err="1"/>
              <a:t>rivojlantirish</a:t>
            </a:r>
            <a:r>
              <a:rPr b="1" dirty="0"/>
              <a:t> </a:t>
            </a:r>
            <a:r>
              <a:rPr b="1" dirty="0" err="1"/>
              <a:t>va</a:t>
            </a:r>
            <a:r>
              <a:rPr b="1" dirty="0"/>
              <a:t> </a:t>
            </a:r>
            <a:r>
              <a:rPr b="1" dirty="0" err="1"/>
              <a:t>amalga</a:t>
            </a:r>
            <a:r>
              <a:rPr b="1" dirty="0"/>
              <a:t> </a:t>
            </a:r>
            <a:r>
              <a:rPr b="1" dirty="0" err="1"/>
              <a:t>oshirish</a:t>
            </a:r>
            <a:r>
              <a:rPr b="1" dirty="0"/>
              <a:t> </a:t>
            </a:r>
            <a:r>
              <a:rPr b="1" dirty="0" err="1"/>
              <a:t>strategiyasini</a:t>
            </a:r>
            <a:r>
              <a:rPr b="1" dirty="0"/>
              <a:t> </a:t>
            </a:r>
            <a:r>
              <a:rPr b="1" dirty="0" err="1"/>
              <a:t>ishlab</a:t>
            </a:r>
            <a:r>
              <a:rPr b="1" dirty="0"/>
              <a:t> </a:t>
            </a:r>
            <a:r>
              <a:rPr b="1" dirty="0" err="1"/>
              <a:t>chiqish</a:t>
            </a:r>
            <a:endParaRPr b="1" dirty="0"/>
          </a:p>
        </p:txBody>
      </p:sp>
      <p:sp>
        <p:nvSpPr>
          <p:cNvPr id="3" name="Rounded Rectangle 2"/>
          <p:cNvSpPr/>
          <p:nvPr/>
        </p:nvSpPr>
        <p:spPr>
          <a:xfrm>
            <a:off x="1478280" y="2468880"/>
            <a:ext cx="4572000" cy="164592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661160" y="2651760"/>
            <a:ext cx="420624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 b="1"/>
              <a:t>Rahbarlik xususiyatlari aniqlash</a:t>
            </a:r>
            <a:endParaRPr sz="1600" b="1"/>
          </a:p>
        </p:txBody>
      </p:sp>
      <p:sp>
        <p:nvSpPr>
          <p:cNvPr id="5" name="TextBox 4"/>
          <p:cNvSpPr txBox="1"/>
          <p:nvPr/>
        </p:nvSpPr>
        <p:spPr>
          <a:xfrm>
            <a:off x="1661160" y="2926080"/>
            <a:ext cx="4206240" cy="1005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0"/>
              <a:t>Bu, kommunikatsiya, qaror qabul qilish va strategik o'ylash kabi samarali rahbarlik uchun zarur bo'lgan asosiy ko'nikmalar va sifatlar baholashni o'z ichiga oladi.</a:t>
            </a:r>
            <a:endParaRPr sz="1400" b="0"/>
          </a:p>
        </p:txBody>
      </p:sp>
      <p:sp>
        <p:nvSpPr>
          <p:cNvPr id="6" name="Rounded Rectangle 5"/>
          <p:cNvSpPr/>
          <p:nvPr/>
        </p:nvSpPr>
        <p:spPr>
          <a:xfrm>
            <a:off x="6141720" y="2468880"/>
            <a:ext cx="4572000" cy="164592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6324600" y="2619643"/>
            <a:ext cx="42062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 b="1" dirty="0" err="1"/>
              <a:t>Shaxsiy</a:t>
            </a:r>
            <a:r>
              <a:rPr sz="1600" b="1" dirty="0"/>
              <a:t> </a:t>
            </a:r>
            <a:r>
              <a:rPr sz="1600" b="1" dirty="0" err="1"/>
              <a:t>rivojlanish</a:t>
            </a:r>
            <a:r>
              <a:rPr sz="1600" b="1" dirty="0"/>
              <a:t> </a:t>
            </a:r>
            <a:r>
              <a:rPr sz="1600" b="1" dirty="0" err="1"/>
              <a:t>rejalari</a:t>
            </a:r>
            <a:r>
              <a:rPr sz="1600" b="1" dirty="0"/>
              <a:t> </a:t>
            </a:r>
            <a:r>
              <a:rPr sz="1600" b="1" dirty="0" err="1"/>
              <a:t>yaratish</a:t>
            </a:r>
            <a:endParaRPr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324600" y="2899529"/>
            <a:ext cx="420624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0" dirty="0" err="1"/>
              <a:t>Rahbarlar</a:t>
            </a:r>
            <a:r>
              <a:rPr sz="1400" b="0" dirty="0"/>
              <a:t>, </a:t>
            </a:r>
            <a:r>
              <a:rPr sz="1400" b="0" dirty="0" err="1"/>
              <a:t>o'z</a:t>
            </a:r>
            <a:r>
              <a:rPr sz="1400" b="0" dirty="0"/>
              <a:t> </a:t>
            </a:r>
            <a:r>
              <a:rPr sz="1400" b="0" dirty="0" err="1"/>
              <a:t>jamoalari</a:t>
            </a:r>
            <a:r>
              <a:rPr sz="1400" b="0" dirty="0"/>
              <a:t> </a:t>
            </a:r>
            <a:r>
              <a:rPr sz="1400" b="0" dirty="0" err="1"/>
              <a:t>bilan</a:t>
            </a:r>
            <a:r>
              <a:rPr sz="1400" b="0" dirty="0"/>
              <a:t> </a:t>
            </a:r>
            <a:r>
              <a:rPr sz="1400" b="0" dirty="0" err="1"/>
              <a:t>hamkorlik</a:t>
            </a:r>
            <a:r>
              <a:rPr sz="1400" b="0" dirty="0"/>
              <a:t> </a:t>
            </a:r>
            <a:r>
              <a:rPr sz="1400" b="0" dirty="0" err="1"/>
              <a:t>qilib</a:t>
            </a:r>
            <a:r>
              <a:rPr sz="1400" b="0" dirty="0"/>
              <a:t>, </a:t>
            </a:r>
            <a:r>
              <a:rPr sz="1400" b="0" dirty="0" err="1"/>
              <a:t>xususiy</a:t>
            </a:r>
            <a:r>
              <a:rPr sz="1400" b="0" dirty="0"/>
              <a:t> </a:t>
            </a:r>
            <a:r>
              <a:rPr sz="1400" b="0" dirty="0" err="1"/>
              <a:t>maqsadlar</a:t>
            </a:r>
            <a:r>
              <a:rPr sz="1400" b="0" dirty="0"/>
              <a:t> </a:t>
            </a:r>
            <a:r>
              <a:rPr sz="1400" b="0" dirty="0" err="1"/>
              <a:t>va</a:t>
            </a:r>
            <a:r>
              <a:rPr sz="1400" b="0" dirty="0"/>
              <a:t> harakat </a:t>
            </a:r>
            <a:r>
              <a:rPr sz="1400" b="0" dirty="0" err="1"/>
              <a:t>rejalari</a:t>
            </a:r>
            <a:r>
              <a:rPr lang="en-US" sz="1400" b="0" dirty="0" err="1"/>
              <a:t>ni</a:t>
            </a:r>
            <a:r>
              <a:rPr sz="1400" b="0" dirty="0"/>
              <a:t> </a:t>
            </a:r>
            <a:r>
              <a:rPr sz="1400" b="0" dirty="0" err="1"/>
              <a:t>belgilashlari</a:t>
            </a:r>
            <a:r>
              <a:rPr sz="1400" b="0" dirty="0"/>
              <a:t> </a:t>
            </a:r>
            <a:r>
              <a:rPr sz="1400" b="0" dirty="0" err="1"/>
              <a:t>kerak</a:t>
            </a:r>
            <a:r>
              <a:rPr sz="1400" b="0" dirty="0"/>
              <a:t>, </a:t>
            </a:r>
            <a:r>
              <a:rPr sz="1400" b="0" dirty="0" err="1"/>
              <a:t>ularning</a:t>
            </a:r>
            <a:r>
              <a:rPr sz="1400" b="0" dirty="0"/>
              <a:t> </a:t>
            </a:r>
            <a:r>
              <a:rPr sz="1400" b="0" dirty="0" err="1"/>
              <a:t>rahbarlik</a:t>
            </a:r>
            <a:r>
              <a:rPr sz="1400" b="0" dirty="0"/>
              <a:t> </a:t>
            </a:r>
            <a:r>
              <a:rPr sz="1400" b="0" dirty="0" err="1"/>
              <a:t>qobiliyatlarini</a:t>
            </a:r>
            <a:r>
              <a:rPr sz="1400" b="0" dirty="0"/>
              <a:t> </a:t>
            </a:r>
            <a:r>
              <a:rPr sz="1400" b="0" dirty="0" err="1"/>
              <a:t>yaxshilash</a:t>
            </a:r>
            <a:r>
              <a:rPr sz="1400" b="0" dirty="0"/>
              <a:t> </a:t>
            </a:r>
            <a:r>
              <a:rPr sz="1400" b="0" dirty="0" err="1"/>
              <a:t>va</a:t>
            </a:r>
            <a:r>
              <a:rPr sz="1400" b="0" dirty="0"/>
              <a:t> </a:t>
            </a:r>
            <a:r>
              <a:rPr sz="1400" b="0" dirty="0" err="1"/>
              <a:t>mahorat</a:t>
            </a:r>
            <a:r>
              <a:rPr sz="1400" b="0" dirty="0"/>
              <a:t> </a:t>
            </a:r>
            <a:r>
              <a:rPr sz="1400" b="0" dirty="0" err="1"/>
              <a:t>bo'shliqlariga</a:t>
            </a:r>
            <a:r>
              <a:rPr sz="1400" b="0" dirty="0"/>
              <a:t> </a:t>
            </a:r>
            <a:r>
              <a:rPr sz="1400" b="0" dirty="0" err="1"/>
              <a:t>e'tibor</a:t>
            </a:r>
            <a:r>
              <a:rPr sz="1400" b="0" dirty="0"/>
              <a:t> </a:t>
            </a:r>
            <a:r>
              <a:rPr sz="1400" b="0" dirty="0" err="1"/>
              <a:t>q</a:t>
            </a:r>
            <a:r>
              <a:rPr lang="en-US" sz="1400" b="0" dirty="0" err="1"/>
              <a:t>aratishi</a:t>
            </a:r>
            <a:r>
              <a:rPr lang="en-US" sz="1400" b="0" dirty="0"/>
              <a:t> </a:t>
            </a:r>
            <a:r>
              <a:rPr lang="en-US" sz="1400" b="0" dirty="0" err="1"/>
              <a:t>kerak</a:t>
            </a:r>
            <a:r>
              <a:rPr lang="en-US" sz="1400" b="0" dirty="0"/>
              <a:t>.</a:t>
            </a:r>
            <a:endParaRPr sz="1400" b="0" dirty="0"/>
          </a:p>
        </p:txBody>
      </p:sp>
      <p:sp>
        <p:nvSpPr>
          <p:cNvPr id="9" name="Rounded Rectangle 8"/>
          <p:cNvSpPr/>
          <p:nvPr/>
        </p:nvSpPr>
        <p:spPr>
          <a:xfrm>
            <a:off x="1478280" y="4206240"/>
            <a:ext cx="4572000" cy="164592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1661160" y="4343400"/>
            <a:ext cx="42062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 b="1" dirty="0" err="1"/>
              <a:t>Doimiy</a:t>
            </a:r>
            <a:r>
              <a:rPr sz="1600" b="1" dirty="0"/>
              <a:t> </a:t>
            </a:r>
            <a:r>
              <a:rPr sz="1600" b="1" dirty="0" err="1"/>
              <a:t>qo'llab-quvvatlash</a:t>
            </a:r>
            <a:r>
              <a:rPr sz="1600" b="1" dirty="0"/>
              <a:t> </a:t>
            </a:r>
            <a:r>
              <a:rPr sz="1600" b="1" dirty="0" err="1"/>
              <a:t>va</a:t>
            </a:r>
            <a:r>
              <a:rPr sz="1600" b="1" dirty="0"/>
              <a:t> </a:t>
            </a:r>
            <a:r>
              <a:rPr sz="1600" b="1" dirty="0" err="1"/>
              <a:t>alohida</a:t>
            </a:r>
            <a:r>
              <a:rPr sz="1600" b="1" dirty="0"/>
              <a:t> </a:t>
            </a:r>
            <a:r>
              <a:rPr sz="1600" b="1" dirty="0" err="1"/>
              <a:t>fikr</a:t>
            </a:r>
            <a:r>
              <a:rPr sz="1600" b="1" dirty="0"/>
              <a:t> </a:t>
            </a:r>
            <a:r>
              <a:rPr sz="1600" b="1" dirty="0" err="1"/>
              <a:t>bildirish</a:t>
            </a:r>
            <a:endParaRPr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661160" y="4879330"/>
            <a:ext cx="4206240" cy="1005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0" dirty="0" err="1"/>
              <a:t>Odatiy</a:t>
            </a:r>
            <a:r>
              <a:rPr sz="1400" b="0" dirty="0"/>
              <a:t> </a:t>
            </a:r>
            <a:r>
              <a:rPr sz="1400" b="0" dirty="0" err="1"/>
              <a:t>ko'ching</a:t>
            </a:r>
            <a:r>
              <a:rPr sz="1400" b="0" dirty="0"/>
              <a:t>, </a:t>
            </a:r>
            <a:r>
              <a:rPr sz="1400" b="0" dirty="0" err="1"/>
              <a:t>mentorlik</a:t>
            </a:r>
            <a:r>
              <a:rPr sz="1400" b="0" dirty="0"/>
              <a:t> </a:t>
            </a:r>
            <a:r>
              <a:rPr sz="1400" b="0" dirty="0" err="1"/>
              <a:t>va</a:t>
            </a:r>
            <a:r>
              <a:rPr sz="1400" b="0" dirty="0"/>
              <a:t> </a:t>
            </a:r>
            <a:r>
              <a:rPr sz="1400" b="0" dirty="0" err="1"/>
              <a:t>faoliyat</a:t>
            </a:r>
            <a:r>
              <a:rPr sz="1400" b="0" dirty="0"/>
              <a:t> </a:t>
            </a:r>
            <a:r>
              <a:rPr sz="1400" b="0" dirty="0" err="1"/>
              <a:t>baholari</a:t>
            </a:r>
            <a:r>
              <a:rPr sz="1400" b="0" dirty="0"/>
              <a:t> </a:t>
            </a:r>
            <a:r>
              <a:rPr sz="1400" b="0" dirty="0" err="1"/>
              <a:t>liderlik</a:t>
            </a:r>
            <a:r>
              <a:rPr sz="1400" b="0" dirty="0"/>
              <a:t> </a:t>
            </a:r>
            <a:r>
              <a:rPr sz="1400" b="0" dirty="0" err="1"/>
              <a:t>rivojlanish</a:t>
            </a:r>
            <a:r>
              <a:rPr sz="1400" b="0" dirty="0"/>
              <a:t> </a:t>
            </a:r>
            <a:r>
              <a:rPr sz="1400" b="0" dirty="0" err="1"/>
              <a:t>rejasini</a:t>
            </a:r>
            <a:r>
              <a:rPr sz="1400" b="0" dirty="0"/>
              <a:t> </a:t>
            </a:r>
            <a:r>
              <a:rPr sz="1400" b="0" dirty="0" err="1"/>
              <a:t>muvaffaqiyatli</a:t>
            </a:r>
            <a:r>
              <a:rPr sz="1400" b="0" dirty="0"/>
              <a:t> </a:t>
            </a:r>
            <a:r>
              <a:rPr sz="1400" b="0" dirty="0" err="1"/>
              <a:t>amalga</a:t>
            </a:r>
            <a:r>
              <a:rPr sz="1400" b="0" dirty="0"/>
              <a:t> </a:t>
            </a:r>
            <a:r>
              <a:rPr sz="1400" b="0" dirty="0" err="1"/>
              <a:t>oshirish</a:t>
            </a:r>
            <a:r>
              <a:rPr sz="1400" b="0" dirty="0"/>
              <a:t> </a:t>
            </a:r>
            <a:r>
              <a:rPr sz="1400" b="0" dirty="0" err="1"/>
              <a:t>uchun</a:t>
            </a:r>
            <a:r>
              <a:rPr sz="1400" b="0" dirty="0"/>
              <a:t> </a:t>
            </a:r>
            <a:r>
              <a:rPr sz="1400" b="0" dirty="0" err="1"/>
              <a:t>zarurdir</a:t>
            </a:r>
            <a:r>
              <a:rPr sz="1400" b="0" dirty="0"/>
              <a:t>.</a:t>
            </a:r>
            <a:endParaRPr sz="1400" b="0" dirty="0"/>
          </a:p>
        </p:txBody>
      </p:sp>
      <p:sp>
        <p:nvSpPr>
          <p:cNvPr id="12" name="Rounded Rectangle 11"/>
          <p:cNvSpPr/>
          <p:nvPr/>
        </p:nvSpPr>
        <p:spPr>
          <a:xfrm>
            <a:off x="6141720" y="4206240"/>
            <a:ext cx="4572000" cy="164592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6324600" y="4389120"/>
            <a:ext cx="420624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 b="1"/>
              <a:t>Rejani ta'sirini baholash</a:t>
            </a:r>
            <a:endParaRPr sz="1600" b="1"/>
          </a:p>
        </p:txBody>
      </p:sp>
      <p:sp>
        <p:nvSpPr>
          <p:cNvPr id="14" name="TextBox 13"/>
          <p:cNvSpPr txBox="1"/>
          <p:nvPr/>
        </p:nvSpPr>
        <p:spPr>
          <a:xfrm>
            <a:off x="6324600" y="4663440"/>
            <a:ext cx="4206240" cy="1005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0"/>
              <a:t>Liderlik rivojlanish rejasini kengaytirish uchun asosiy ko'rsatkichlar va jamoa a'zolari fikrlari orqali samaradorlikni o'lchash juda muhimdir.</a:t>
            </a:r>
            <a:endParaRPr sz="1400" b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 err="1"/>
              <a:t>Rahbarlik</a:t>
            </a:r>
            <a:r>
              <a:rPr b="1" dirty="0"/>
              <a:t> </a:t>
            </a:r>
            <a:r>
              <a:rPr b="1" dirty="0" err="1"/>
              <a:t>samaradorligini</a:t>
            </a:r>
            <a:r>
              <a:rPr b="1" dirty="0"/>
              <a:t> </a:t>
            </a:r>
            <a:r>
              <a:rPr b="1" dirty="0" err="1"/>
              <a:t>o'lchash</a:t>
            </a:r>
            <a:r>
              <a:rPr b="1" dirty="0"/>
              <a:t> </a:t>
            </a:r>
            <a:r>
              <a:rPr b="1" dirty="0" err="1"/>
              <a:t>va</a:t>
            </a:r>
            <a:r>
              <a:rPr b="1" dirty="0"/>
              <a:t> </a:t>
            </a:r>
            <a:r>
              <a:rPr b="1" dirty="0" err="1"/>
              <a:t>baholash</a:t>
            </a:r>
            <a:endParaRPr b="1" dirty="0"/>
          </a:p>
        </p:txBody>
      </p:sp>
      <p:sp>
        <p:nvSpPr>
          <p:cNvPr id="3" name="TextBox 2"/>
          <p:cNvSpPr txBox="1"/>
          <p:nvPr/>
        </p:nvSpPr>
        <p:spPr>
          <a:xfrm>
            <a:off x="1706880" y="2963227"/>
            <a:ext cx="73152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 b="1" dirty="0"/>
              <a:t>1</a:t>
            </a:r>
            <a:endParaRPr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724400" y="2963227"/>
            <a:ext cx="73152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 b="1" dirty="0"/>
              <a:t>2</a:t>
            </a:r>
            <a:endParaRPr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741920" y="2974657"/>
            <a:ext cx="73152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 b="1" dirty="0"/>
              <a:t>3</a:t>
            </a:r>
            <a:endParaRPr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930717" y="2963227"/>
            <a:ext cx="24688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 b="1" dirty="0" err="1"/>
              <a:t>Rahbarlik</a:t>
            </a:r>
            <a:r>
              <a:rPr sz="1600" b="1" dirty="0"/>
              <a:t> </a:t>
            </a:r>
            <a:r>
              <a:rPr sz="1600" b="1" dirty="0" err="1"/>
              <a:t>uchun</a:t>
            </a:r>
            <a:r>
              <a:rPr sz="1600" b="1" dirty="0"/>
              <a:t> </a:t>
            </a:r>
            <a:r>
              <a:rPr sz="1600" b="1" dirty="0" err="1"/>
              <a:t>Asosiy</a:t>
            </a:r>
            <a:r>
              <a:rPr sz="1600" b="1" dirty="0"/>
              <a:t> </a:t>
            </a:r>
            <a:r>
              <a:rPr sz="1600" b="1" dirty="0" err="1"/>
              <a:t>Bajarilish</a:t>
            </a:r>
            <a:r>
              <a:rPr sz="1600" b="1" dirty="0"/>
              <a:t> </a:t>
            </a:r>
            <a:r>
              <a:rPr sz="1600" b="1" dirty="0" err="1"/>
              <a:t>Koeffitsiyentlari</a:t>
            </a:r>
            <a:r>
              <a:rPr sz="1600" b="1" dirty="0"/>
              <a:t> (ABK)</a:t>
            </a:r>
            <a:endParaRPr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971097" y="2963227"/>
            <a:ext cx="246888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 b="1" dirty="0"/>
              <a:t>360-Daraja </a:t>
            </a:r>
            <a:r>
              <a:rPr sz="1600" b="1" dirty="0" err="1"/>
              <a:t>aloqasi</a:t>
            </a:r>
            <a:r>
              <a:rPr sz="1600" b="1" dirty="0"/>
              <a:t> </a:t>
            </a:r>
            <a:r>
              <a:rPr sz="1600" b="1" dirty="0" err="1"/>
              <a:t>va</a:t>
            </a:r>
            <a:r>
              <a:rPr sz="1600" b="1" dirty="0"/>
              <a:t> </a:t>
            </a:r>
            <a:r>
              <a:rPr sz="1600" b="1" dirty="0" err="1"/>
              <a:t>baholash</a:t>
            </a:r>
            <a:endParaRPr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974330" y="2963227"/>
            <a:ext cx="246888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 b="1" dirty="0" err="1"/>
              <a:t>Liderlik</a:t>
            </a:r>
            <a:r>
              <a:rPr sz="1600" b="1" dirty="0"/>
              <a:t> </a:t>
            </a:r>
            <a:r>
              <a:rPr sz="1600" b="1" dirty="0" err="1"/>
              <a:t>Kompetensiya</a:t>
            </a:r>
            <a:r>
              <a:rPr sz="1600" b="1" dirty="0"/>
              <a:t> </a:t>
            </a:r>
            <a:r>
              <a:rPr sz="1600" b="1" dirty="0" err="1"/>
              <a:t>Kengashi</a:t>
            </a:r>
            <a:endParaRPr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656397" y="3930847"/>
            <a:ext cx="2743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0" dirty="0" err="1"/>
              <a:t>Liderlik</a:t>
            </a:r>
            <a:r>
              <a:rPr sz="1400" b="0" dirty="0"/>
              <a:t> </a:t>
            </a:r>
            <a:r>
              <a:rPr sz="1400" b="0" dirty="0" err="1"/>
              <a:t>samaradorligi</a:t>
            </a:r>
            <a:r>
              <a:rPr sz="1400" b="0" dirty="0"/>
              <a:t> </a:t>
            </a:r>
            <a:r>
              <a:rPr sz="1400" b="0" dirty="0" err="1"/>
              <a:t>uchun</a:t>
            </a:r>
            <a:r>
              <a:rPr sz="1400" b="0" dirty="0"/>
              <a:t> </a:t>
            </a:r>
            <a:r>
              <a:rPr sz="1400" b="0" dirty="0" err="1"/>
              <a:t>KPIlar</a:t>
            </a:r>
            <a:r>
              <a:rPr sz="1400" b="0" dirty="0"/>
              <a:t> </a:t>
            </a:r>
            <a:r>
              <a:rPr sz="1400" b="0" dirty="0" err="1"/>
              <a:t>xodimlarning</a:t>
            </a:r>
            <a:r>
              <a:rPr sz="1400" b="0" dirty="0"/>
              <a:t> </a:t>
            </a:r>
            <a:r>
              <a:rPr sz="1400" b="0" dirty="0" err="1"/>
              <a:t>qatnashish</a:t>
            </a:r>
            <a:r>
              <a:rPr sz="1400" b="0" dirty="0"/>
              <a:t> </a:t>
            </a:r>
            <a:r>
              <a:rPr sz="1400" b="0" dirty="0" err="1"/>
              <a:t>darajasini</a:t>
            </a:r>
            <a:r>
              <a:rPr sz="1400" b="0" dirty="0"/>
              <a:t>, </a:t>
            </a:r>
            <a:r>
              <a:rPr sz="1400" b="0" dirty="0" err="1"/>
              <a:t>jamoa</a:t>
            </a:r>
            <a:r>
              <a:rPr sz="1400" b="0" dirty="0"/>
              <a:t> </a:t>
            </a:r>
            <a:r>
              <a:rPr sz="1400" b="0" dirty="0" err="1"/>
              <a:t>faoliyatini</a:t>
            </a:r>
            <a:r>
              <a:rPr sz="1400" b="0" dirty="0"/>
              <a:t> </a:t>
            </a:r>
            <a:r>
              <a:rPr sz="1400" b="0" dirty="0" err="1"/>
              <a:t>va</a:t>
            </a:r>
            <a:r>
              <a:rPr sz="1400" b="0" dirty="0"/>
              <a:t> </a:t>
            </a:r>
            <a:r>
              <a:rPr sz="1400" b="0" dirty="0" err="1"/>
              <a:t>tashkilotning</a:t>
            </a:r>
            <a:r>
              <a:rPr sz="1400" b="0" dirty="0"/>
              <a:t> </a:t>
            </a:r>
            <a:r>
              <a:rPr sz="1400" b="0" dirty="0" err="1"/>
              <a:t>maqsadlarini</a:t>
            </a:r>
            <a:r>
              <a:rPr sz="1400" b="0" dirty="0"/>
              <a:t> </a:t>
            </a:r>
            <a:r>
              <a:rPr sz="1400" b="0" dirty="0" err="1"/>
              <a:t>amalga</a:t>
            </a:r>
            <a:r>
              <a:rPr sz="1400" b="0" dirty="0"/>
              <a:t> </a:t>
            </a:r>
            <a:r>
              <a:rPr sz="1400" b="0" dirty="0" err="1"/>
              <a:t>oshirishni</a:t>
            </a:r>
            <a:r>
              <a:rPr sz="1400" b="0" dirty="0"/>
              <a:t> </a:t>
            </a:r>
            <a:r>
              <a:rPr sz="1400" b="0" dirty="0" err="1"/>
              <a:t>o'z</a:t>
            </a:r>
            <a:r>
              <a:rPr sz="1400" b="0" dirty="0"/>
              <a:t> </a:t>
            </a:r>
            <a:r>
              <a:rPr sz="1400" b="0" dirty="0" err="1"/>
              <a:t>ichiga</a:t>
            </a:r>
            <a:r>
              <a:rPr sz="1400" b="0" dirty="0"/>
              <a:t> </a:t>
            </a:r>
            <a:r>
              <a:rPr sz="1400" b="0" dirty="0" err="1"/>
              <a:t>olgan</a:t>
            </a:r>
            <a:r>
              <a:rPr sz="1400" b="0" dirty="0"/>
              <a:t> </a:t>
            </a:r>
            <a:r>
              <a:rPr sz="1400" b="0" dirty="0" err="1"/>
              <a:t>bo'lishi</a:t>
            </a:r>
            <a:r>
              <a:rPr sz="1400" b="0" dirty="0"/>
              <a:t> </a:t>
            </a:r>
            <a:r>
              <a:rPr sz="1400" b="0" dirty="0" err="1"/>
              <a:t>mumkin</a:t>
            </a:r>
            <a:r>
              <a:rPr sz="1400" b="0" dirty="0"/>
              <a:t>.</a:t>
            </a:r>
            <a:endParaRPr sz="1400" b="0" dirty="0"/>
          </a:p>
        </p:txBody>
      </p:sp>
      <p:sp>
        <p:nvSpPr>
          <p:cNvPr id="10" name="TextBox 9"/>
          <p:cNvSpPr txBox="1"/>
          <p:nvPr/>
        </p:nvSpPr>
        <p:spPr>
          <a:xfrm>
            <a:off x="4724400" y="3657600"/>
            <a:ext cx="2743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0"/>
              <a:t>360 daraja aloqada qo'shimcha ma'lumotlarni to'plashni o'z ichiga oladi, ya'ni do'stlar, to'g'ri hisobga olingan ma'lumotlar va mudirlar tomonidan rahbarlik samaradorligini umumiy baholash uchun.</a:t>
            </a:r>
            <a:endParaRPr sz="1400" b="0"/>
          </a:p>
        </p:txBody>
      </p:sp>
      <p:sp>
        <p:nvSpPr>
          <p:cNvPr id="11" name="TextBox 10"/>
          <p:cNvSpPr txBox="1"/>
          <p:nvPr/>
        </p:nvSpPr>
        <p:spPr>
          <a:xfrm>
            <a:off x="7741920" y="3657600"/>
            <a:ext cx="27432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0" dirty="0" err="1"/>
              <a:t>Kompetentlik</a:t>
            </a:r>
            <a:r>
              <a:rPr sz="1400" b="0" dirty="0"/>
              <a:t> </a:t>
            </a:r>
            <a:r>
              <a:rPr lang="en-US" sz="1400" dirty="0" err="1"/>
              <a:t>q</a:t>
            </a:r>
            <a:r>
              <a:rPr sz="1400" b="0" dirty="0" err="1"/>
              <a:t>adriyati</a:t>
            </a:r>
            <a:r>
              <a:rPr sz="1400" b="0" dirty="0"/>
              <a:t>, </a:t>
            </a:r>
            <a:r>
              <a:rPr sz="1400" b="0" dirty="0" err="1"/>
              <a:t>rahbarlik</a:t>
            </a:r>
            <a:r>
              <a:rPr sz="1400" b="0" dirty="0"/>
              <a:t> </a:t>
            </a:r>
            <a:r>
              <a:rPr sz="1400" b="0" dirty="0" err="1"/>
              <a:t>vazifasida</a:t>
            </a:r>
            <a:r>
              <a:rPr sz="1400" b="0" dirty="0"/>
              <a:t> </a:t>
            </a:r>
            <a:r>
              <a:rPr sz="1400" b="0" dirty="0" err="1"/>
              <a:t>muvaffaqiyat</a:t>
            </a:r>
            <a:r>
              <a:rPr sz="1400" b="0" dirty="0"/>
              <a:t> </a:t>
            </a:r>
            <a:r>
              <a:rPr sz="1400" b="0" dirty="0" err="1"/>
              <a:t>uchun</a:t>
            </a:r>
            <a:r>
              <a:rPr sz="1400" b="0" dirty="0"/>
              <a:t> </a:t>
            </a:r>
            <a:r>
              <a:rPr sz="1400" b="0" dirty="0" err="1"/>
              <a:t>zarur</a:t>
            </a:r>
            <a:r>
              <a:rPr sz="1400" b="0" dirty="0"/>
              <a:t> </a:t>
            </a:r>
            <a:r>
              <a:rPr sz="1400" b="0" dirty="0" err="1"/>
              <a:t>bo'lgan</a:t>
            </a:r>
            <a:r>
              <a:rPr sz="1400" b="0" dirty="0"/>
              <a:t> </a:t>
            </a:r>
            <a:r>
              <a:rPr sz="1400" b="0" dirty="0" err="1"/>
              <a:t>mahoratlar</a:t>
            </a:r>
            <a:r>
              <a:rPr sz="1400" b="0" dirty="0"/>
              <a:t>, </a:t>
            </a:r>
            <a:r>
              <a:rPr sz="1400" b="0" dirty="0" err="1"/>
              <a:t>xulq</a:t>
            </a:r>
            <a:r>
              <a:rPr sz="1400" b="0" dirty="0"/>
              <a:t>, </a:t>
            </a:r>
            <a:r>
              <a:rPr sz="1400" b="0" dirty="0" err="1"/>
              <a:t>va</a:t>
            </a:r>
            <a:r>
              <a:rPr sz="1400" b="0" dirty="0"/>
              <a:t> </a:t>
            </a:r>
            <a:r>
              <a:rPr sz="1400" b="0" dirty="0" err="1"/>
              <a:t>xususiyatlarga</a:t>
            </a:r>
            <a:r>
              <a:rPr sz="1400" b="0" dirty="0"/>
              <a:t> </a:t>
            </a:r>
            <a:r>
              <a:rPr sz="1400" b="0" dirty="0" err="1"/>
              <a:t>asoslangan</a:t>
            </a:r>
            <a:r>
              <a:rPr sz="1400" b="0" dirty="0"/>
              <a:t> </a:t>
            </a:r>
            <a:r>
              <a:rPr sz="1400" b="0" dirty="0" err="1"/>
              <a:t>rahbarlik</a:t>
            </a:r>
            <a:r>
              <a:rPr sz="1400" b="0" dirty="0"/>
              <a:t> </a:t>
            </a:r>
            <a:r>
              <a:rPr sz="1400" b="0" dirty="0" err="1"/>
              <a:t>samaradorligini</a:t>
            </a:r>
            <a:r>
              <a:rPr sz="1400" b="0" dirty="0"/>
              <a:t> </a:t>
            </a:r>
            <a:r>
              <a:rPr sz="1400" b="0" dirty="0" err="1"/>
              <a:t>baholash</a:t>
            </a:r>
            <a:r>
              <a:rPr sz="1400" b="0" dirty="0"/>
              <a:t> </a:t>
            </a:r>
            <a:r>
              <a:rPr sz="1400" b="0" dirty="0" err="1"/>
              <a:t>uchun</a:t>
            </a:r>
            <a:r>
              <a:rPr sz="1400" b="0" dirty="0"/>
              <a:t> </a:t>
            </a:r>
            <a:r>
              <a:rPr sz="1400" b="0" dirty="0" err="1"/>
              <a:t>ishlatilishi</a:t>
            </a:r>
            <a:r>
              <a:rPr sz="1400" b="0" dirty="0"/>
              <a:t> </a:t>
            </a:r>
            <a:r>
              <a:rPr sz="1400" b="0" dirty="0" err="1"/>
              <a:t>mumkin</a:t>
            </a:r>
            <a:r>
              <a:rPr sz="1400" b="0" dirty="0"/>
              <a:t>.</a:t>
            </a:r>
            <a:endParaRPr sz="1400" b="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 err="1"/>
              <a:t>Mas'uliyat</a:t>
            </a:r>
            <a:r>
              <a:rPr b="1" dirty="0"/>
              <a:t> </a:t>
            </a:r>
            <a:r>
              <a:rPr b="1" dirty="0" err="1"/>
              <a:t>va</a:t>
            </a:r>
            <a:r>
              <a:rPr b="1" dirty="0"/>
              <a:t> </a:t>
            </a:r>
            <a:r>
              <a:rPr b="1" dirty="0" err="1"/>
              <a:t>javobgarlik</a:t>
            </a:r>
            <a:r>
              <a:rPr b="1" dirty="0"/>
              <a:t> </a:t>
            </a:r>
            <a:r>
              <a:rPr b="1" dirty="0" err="1"/>
              <a:t>madaniyati</a:t>
            </a:r>
            <a:r>
              <a:rPr b="1" dirty="0"/>
              <a:t> </a:t>
            </a:r>
            <a:r>
              <a:rPr b="1" dirty="0" err="1"/>
              <a:t>yaratish</a:t>
            </a:r>
            <a:endParaRPr b="1" dirty="0"/>
          </a:p>
        </p:txBody>
      </p:sp>
      <p:sp>
        <p:nvSpPr>
          <p:cNvPr id="3" name="Rounded Rectangle 2"/>
          <p:cNvSpPr/>
          <p:nvPr/>
        </p:nvSpPr>
        <p:spPr>
          <a:xfrm>
            <a:off x="1981200" y="2286000"/>
            <a:ext cx="8229600" cy="118872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2164080" y="2468880"/>
            <a:ext cx="786384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 b="1"/>
              <a:t>Aniq kutilayotgan natijalarni yaratish</a:t>
            </a:r>
            <a:endParaRPr sz="1600" b="1"/>
          </a:p>
        </p:txBody>
      </p:sp>
      <p:sp>
        <p:nvSpPr>
          <p:cNvPr id="5" name="TextBox 4"/>
          <p:cNvSpPr txBox="1"/>
          <p:nvPr/>
        </p:nvSpPr>
        <p:spPr>
          <a:xfrm>
            <a:off x="2164080" y="2743200"/>
            <a:ext cx="786384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0"/>
              <a:t>Ommaviy tashkilotda har bir jamoa a'zosi uchun vazifalarni va kutadiganlarni aniq ko'rsatish, har bir kishining tashkilotdagi o'z vazifasini tushunishini ta'minlash uchun.</a:t>
            </a:r>
            <a:endParaRPr sz="1400" b="0"/>
          </a:p>
        </p:txBody>
      </p:sp>
      <p:sp>
        <p:nvSpPr>
          <p:cNvPr id="6" name="Rounded Rectangle 5"/>
          <p:cNvSpPr/>
          <p:nvPr/>
        </p:nvSpPr>
        <p:spPr>
          <a:xfrm>
            <a:off x="1981200" y="3840480"/>
            <a:ext cx="8229600" cy="122015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2164080" y="3840480"/>
            <a:ext cx="786384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 b="1"/>
              <a:t>Ochiq muloqotni rag'batlantirish</a:t>
            </a:r>
            <a:endParaRPr sz="1600" b="1"/>
          </a:p>
        </p:txBody>
      </p:sp>
      <p:sp>
        <p:nvSpPr>
          <p:cNvPr id="8" name="TextBox 7"/>
          <p:cNvSpPr txBox="1"/>
          <p:nvPr/>
        </p:nvSpPr>
        <p:spPr>
          <a:xfrm>
            <a:off x="2164080" y="4114800"/>
            <a:ext cx="786384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0"/>
              <a:t>Ishchi jamoasi a'zolari muammolarni muzlatgandan qo'rqmaslik va echimlarni taklif qilishlari uchun muhitni rivojlantirish.</a:t>
            </a:r>
            <a:endParaRPr sz="1400" b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 err="1"/>
              <a:t>Rahbarlikda</a:t>
            </a:r>
            <a:r>
              <a:rPr b="1" dirty="0"/>
              <a:t> </a:t>
            </a:r>
            <a:r>
              <a:rPr b="1" dirty="0" err="1"/>
              <a:t>kuchli</a:t>
            </a:r>
            <a:r>
              <a:rPr b="1" dirty="0"/>
              <a:t> </a:t>
            </a:r>
            <a:r>
              <a:rPr b="1" dirty="0" err="1"/>
              <a:t>dinamika</a:t>
            </a:r>
            <a:r>
              <a:rPr b="1" dirty="0"/>
              <a:t> </a:t>
            </a:r>
            <a:r>
              <a:rPr b="1" dirty="0" err="1"/>
              <a:t>yo'lni</a:t>
            </a:r>
            <a:r>
              <a:rPr b="1" dirty="0"/>
              <a:t> </a:t>
            </a:r>
            <a:r>
              <a:rPr b="1" dirty="0" err="1"/>
              <a:t>topish</a:t>
            </a:r>
            <a:endParaRPr b="1" dirty="0"/>
          </a:p>
        </p:txBody>
      </p:sp>
      <p:sp>
        <p:nvSpPr>
          <p:cNvPr id="3" name="TextBox 2"/>
          <p:cNvSpPr txBox="1"/>
          <p:nvPr/>
        </p:nvSpPr>
        <p:spPr>
          <a:xfrm>
            <a:off x="1706880" y="3108960"/>
            <a:ext cx="73152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 b="1"/>
              <a:t>1</a:t>
            </a:r>
            <a:endParaRPr sz="1600" b="1"/>
          </a:p>
        </p:txBody>
      </p:sp>
      <p:sp>
        <p:nvSpPr>
          <p:cNvPr id="4" name="TextBox 3"/>
          <p:cNvSpPr txBox="1"/>
          <p:nvPr/>
        </p:nvSpPr>
        <p:spPr>
          <a:xfrm>
            <a:off x="4724400" y="3108960"/>
            <a:ext cx="73152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 b="1"/>
              <a:t>2</a:t>
            </a:r>
            <a:endParaRPr sz="1600" b="1"/>
          </a:p>
        </p:txBody>
      </p:sp>
      <p:sp>
        <p:nvSpPr>
          <p:cNvPr id="5" name="TextBox 4"/>
          <p:cNvSpPr txBox="1"/>
          <p:nvPr/>
        </p:nvSpPr>
        <p:spPr>
          <a:xfrm>
            <a:off x="7741920" y="3108960"/>
            <a:ext cx="73152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 b="1"/>
              <a:t>3</a:t>
            </a:r>
            <a:endParaRPr sz="1600" b="1"/>
          </a:p>
        </p:txBody>
      </p:sp>
      <p:sp>
        <p:nvSpPr>
          <p:cNvPr id="6" name="TextBox 5"/>
          <p:cNvSpPr txBox="1"/>
          <p:nvPr/>
        </p:nvSpPr>
        <p:spPr>
          <a:xfrm>
            <a:off x="1981200" y="3108960"/>
            <a:ext cx="246888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 b="1"/>
              <a:t>Kuch dinamikasini tushunish</a:t>
            </a:r>
            <a:endParaRPr sz="1600" b="1"/>
          </a:p>
        </p:txBody>
      </p:sp>
      <p:sp>
        <p:nvSpPr>
          <p:cNvPr id="7" name="TextBox 6"/>
          <p:cNvSpPr txBox="1"/>
          <p:nvPr/>
        </p:nvSpPr>
        <p:spPr>
          <a:xfrm>
            <a:off x="4998720" y="3108960"/>
            <a:ext cx="246888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 b="1"/>
              <a:t>Quvvat va ta'sirni saqlash</a:t>
            </a:r>
            <a:endParaRPr sz="1600" b="1"/>
          </a:p>
        </p:txBody>
      </p:sp>
      <p:sp>
        <p:nvSpPr>
          <p:cNvPr id="8" name="TextBox 7"/>
          <p:cNvSpPr txBox="1"/>
          <p:nvPr/>
        </p:nvSpPr>
        <p:spPr>
          <a:xfrm>
            <a:off x="8016240" y="3108960"/>
            <a:ext cx="246888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1"/>
              <a:t>Konfliktlarni boshqarish va qarshi turish</a:t>
            </a:r>
            <a:endParaRPr sz="1400" b="1"/>
          </a:p>
        </p:txBody>
      </p:sp>
      <p:sp>
        <p:nvSpPr>
          <p:cNvPr id="9" name="TextBox 8"/>
          <p:cNvSpPr txBox="1"/>
          <p:nvPr/>
        </p:nvSpPr>
        <p:spPr>
          <a:xfrm>
            <a:off x="1706880" y="3657600"/>
            <a:ext cx="2743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0"/>
              <a:t>Liderlikda, kuch dinamikasi jamoada kuch manbalari, masalan, mutaxassislik, rasmiy hukmronlik yoki shaxsiy aloqalar kabi, kuch manbalari tushunishni o'z ichiga oladi.</a:t>
            </a:r>
            <a:endParaRPr sz="1400" b="0"/>
          </a:p>
        </p:txBody>
      </p:sp>
      <p:sp>
        <p:nvSpPr>
          <p:cNvPr id="10" name="TextBox 9"/>
          <p:cNvSpPr txBox="1"/>
          <p:nvPr/>
        </p:nvSpPr>
        <p:spPr>
          <a:xfrm>
            <a:off x="4724400" y="3657600"/>
            <a:ext cx="27432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0" dirty="0" err="1"/>
              <a:t>Effektiv</a:t>
            </a:r>
            <a:r>
              <a:rPr sz="1400" b="0" dirty="0"/>
              <a:t> </a:t>
            </a:r>
            <a:r>
              <a:rPr sz="1400" b="0" dirty="0" err="1"/>
              <a:t>rahbarlar</a:t>
            </a:r>
            <a:r>
              <a:rPr sz="1400" b="0" dirty="0"/>
              <a:t> </a:t>
            </a:r>
            <a:r>
              <a:rPr sz="1400" b="0" dirty="0" err="1"/>
              <a:t>jamoa</a:t>
            </a:r>
            <a:r>
              <a:rPr sz="1400" b="0" dirty="0"/>
              <a:t> </a:t>
            </a:r>
            <a:r>
              <a:rPr sz="1400" b="0" dirty="0" err="1"/>
              <a:t>a'zolari</a:t>
            </a:r>
            <a:r>
              <a:rPr sz="1400" b="0" dirty="0"/>
              <a:t> </a:t>
            </a:r>
            <a:r>
              <a:rPr sz="1400" b="0" dirty="0" err="1"/>
              <a:t>o'rtasidagi</a:t>
            </a:r>
            <a:r>
              <a:rPr sz="1400" b="0" dirty="0"/>
              <a:t> </a:t>
            </a:r>
            <a:r>
              <a:rPr sz="1400" b="0" dirty="0" err="1"/>
              <a:t>kuch-quvvat</a:t>
            </a:r>
            <a:r>
              <a:rPr sz="1400" b="0" dirty="0"/>
              <a:t> </a:t>
            </a:r>
            <a:r>
              <a:rPr sz="1400" b="0" dirty="0" err="1"/>
              <a:t>dinamikasidan</a:t>
            </a:r>
            <a:r>
              <a:rPr sz="1400" b="0" dirty="0"/>
              <a:t> </a:t>
            </a:r>
            <a:r>
              <a:rPr sz="1400" b="0" dirty="0" err="1"/>
              <a:t>o'tkazib</a:t>
            </a:r>
            <a:r>
              <a:rPr sz="1400" b="0" dirty="0"/>
              <a:t>, </a:t>
            </a:r>
            <a:r>
              <a:rPr sz="1400" b="0" dirty="0" err="1"/>
              <a:t>o'z</a:t>
            </a:r>
            <a:r>
              <a:rPr sz="1400" b="0" dirty="0"/>
              <a:t> </a:t>
            </a:r>
            <a:r>
              <a:rPr sz="1400" b="0" dirty="0" err="1"/>
              <a:t>ta'sirini</a:t>
            </a:r>
            <a:r>
              <a:rPr sz="1400" b="0" dirty="0"/>
              <a:t> </a:t>
            </a:r>
            <a:r>
              <a:rPr sz="1400" b="0" dirty="0" err="1"/>
              <a:t>jamoa</a:t>
            </a:r>
            <a:r>
              <a:rPr sz="1400" b="0" dirty="0"/>
              <a:t> </a:t>
            </a:r>
            <a:r>
              <a:rPr sz="1400" b="0" dirty="0" err="1"/>
              <a:t>a'zolari</a:t>
            </a:r>
            <a:r>
              <a:rPr sz="1400" b="0" dirty="0"/>
              <a:t> </a:t>
            </a:r>
            <a:r>
              <a:rPr sz="1400" b="0" dirty="0" err="1"/>
              <a:t>o'rtasida</a:t>
            </a:r>
            <a:r>
              <a:rPr sz="1400" b="0" dirty="0"/>
              <a:t> </a:t>
            </a:r>
            <a:r>
              <a:rPr sz="1400" b="0" dirty="0" err="1"/>
              <a:t>quvvatni</a:t>
            </a:r>
            <a:r>
              <a:rPr sz="1400" b="0" dirty="0"/>
              <a:t> </a:t>
            </a:r>
            <a:r>
              <a:rPr sz="1400" b="0" dirty="0" err="1"/>
              <a:t>bo'lish</a:t>
            </a:r>
            <a:r>
              <a:rPr sz="1400" b="0" dirty="0"/>
              <a:t> </a:t>
            </a:r>
            <a:r>
              <a:rPr sz="1400" b="0" dirty="0" err="1"/>
              <a:t>bilan</a:t>
            </a:r>
            <a:r>
              <a:rPr sz="1400" b="0" dirty="0"/>
              <a:t> </a:t>
            </a:r>
            <a:r>
              <a:rPr sz="1400" b="0" dirty="0" err="1"/>
              <a:t>muvofiqlashtirib</a:t>
            </a:r>
            <a:r>
              <a:rPr sz="1400" b="0" dirty="0"/>
              <a:t>, </a:t>
            </a:r>
            <a:r>
              <a:rPr sz="1400" b="0" dirty="0" err="1"/>
              <a:t>adolatli</a:t>
            </a:r>
            <a:r>
              <a:rPr sz="1400" b="0" dirty="0"/>
              <a:t> </a:t>
            </a:r>
            <a:r>
              <a:rPr sz="1400" b="0" dirty="0" err="1"/>
              <a:t>qaror</a:t>
            </a:r>
            <a:endParaRPr lang="en-US" sz="1400" b="0" dirty="0"/>
          </a:p>
          <a:p>
            <a:r>
              <a:rPr lang="en-US" sz="1400" dirty="0" err="1"/>
              <a:t>Chiqaradi</a:t>
            </a:r>
            <a:r>
              <a:rPr lang="en-US" sz="1400" dirty="0"/>
              <a:t>.</a:t>
            </a:r>
            <a:endParaRPr sz="1400" b="0" dirty="0"/>
          </a:p>
        </p:txBody>
      </p:sp>
      <p:sp>
        <p:nvSpPr>
          <p:cNvPr id="11" name="TextBox 10"/>
          <p:cNvSpPr txBox="1"/>
          <p:nvPr/>
        </p:nvSpPr>
        <p:spPr>
          <a:xfrm>
            <a:off x="7741920" y="3657600"/>
            <a:ext cx="27432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0" dirty="0" err="1"/>
              <a:t>Rahbarlar</a:t>
            </a:r>
            <a:r>
              <a:rPr sz="1400" b="0" dirty="0"/>
              <a:t> </a:t>
            </a:r>
            <a:r>
              <a:rPr sz="1400" b="0" dirty="0" err="1"/>
              <a:t>kuchi</a:t>
            </a:r>
            <a:r>
              <a:rPr sz="1400" b="0" dirty="0"/>
              <a:t> </a:t>
            </a:r>
            <a:r>
              <a:rPr sz="1400" b="0" dirty="0" err="1"/>
              <a:t>dinamikasidan</a:t>
            </a:r>
            <a:r>
              <a:rPr sz="1400" b="0" dirty="0"/>
              <a:t> </a:t>
            </a:r>
            <a:r>
              <a:rPr sz="1400" b="0" dirty="0" err="1"/>
              <a:t>o'tib</a:t>
            </a:r>
            <a:r>
              <a:rPr sz="1400" b="0" dirty="0"/>
              <a:t>, </a:t>
            </a:r>
            <a:r>
              <a:rPr sz="1400" b="0" dirty="0" err="1"/>
              <a:t>moqaddaslik</a:t>
            </a:r>
            <a:r>
              <a:rPr sz="1400" b="0" dirty="0"/>
              <a:t> </a:t>
            </a:r>
            <a:r>
              <a:rPr sz="1400" b="0" dirty="0" err="1"/>
              <a:t>va</a:t>
            </a:r>
            <a:r>
              <a:rPr sz="1400" b="0" dirty="0"/>
              <a:t> </a:t>
            </a:r>
            <a:r>
              <a:rPr sz="1400" b="0" dirty="0" err="1"/>
              <a:t>qarshi</a:t>
            </a:r>
            <a:r>
              <a:rPr sz="1400" b="0" dirty="0"/>
              <a:t> </a:t>
            </a:r>
            <a:r>
              <a:rPr sz="1400" b="0" dirty="0" err="1"/>
              <a:t>kurashni</a:t>
            </a:r>
            <a:r>
              <a:rPr sz="1400" b="0" dirty="0"/>
              <a:t> </a:t>
            </a:r>
            <a:r>
              <a:rPr sz="1400" b="0" dirty="0" err="1"/>
              <a:t>boshqarish</a:t>
            </a:r>
            <a:r>
              <a:rPr sz="1400" b="0" dirty="0"/>
              <a:t>, </a:t>
            </a:r>
            <a:r>
              <a:rPr sz="1400" b="0" dirty="0" err="1"/>
              <a:t>jamoa</a:t>
            </a:r>
            <a:r>
              <a:rPr sz="1400" b="0" dirty="0"/>
              <a:t> </a:t>
            </a:r>
            <a:r>
              <a:rPr sz="1400" b="0" dirty="0" err="1"/>
              <a:t>ichida</a:t>
            </a:r>
            <a:r>
              <a:rPr sz="1400" b="0" dirty="0"/>
              <a:t> </a:t>
            </a:r>
            <a:r>
              <a:rPr sz="1400" b="0" dirty="0" err="1"/>
              <a:t>kuchi</a:t>
            </a:r>
            <a:r>
              <a:rPr sz="1400" b="0" dirty="0"/>
              <a:t> </a:t>
            </a:r>
            <a:r>
              <a:rPr sz="1400" b="0" dirty="0" err="1"/>
              <a:t>kurashlarni</a:t>
            </a:r>
            <a:r>
              <a:rPr sz="1400" b="0" dirty="0"/>
              <a:t> </a:t>
            </a:r>
            <a:r>
              <a:rPr sz="1400" b="0" dirty="0" err="1"/>
              <a:t>hal</a:t>
            </a:r>
            <a:r>
              <a:rPr sz="1400" b="0" dirty="0"/>
              <a:t> </a:t>
            </a:r>
            <a:r>
              <a:rPr sz="1400" b="0" dirty="0" err="1"/>
              <a:t>qil</a:t>
            </a:r>
            <a:r>
              <a:rPr lang="en-US" sz="1400" b="0" dirty="0" err="1"/>
              <a:t>adi</a:t>
            </a:r>
            <a:r>
              <a:rPr lang="en-US" sz="1400" b="0" dirty="0"/>
              <a:t>.</a:t>
            </a:r>
            <a:endParaRPr sz="1400" b="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 err="1"/>
              <a:t>Rahbarlik</a:t>
            </a:r>
            <a:r>
              <a:rPr b="1" dirty="0"/>
              <a:t> </a:t>
            </a:r>
            <a:r>
              <a:rPr b="1" dirty="0" err="1"/>
              <a:t>va</a:t>
            </a:r>
            <a:r>
              <a:rPr b="1" dirty="0"/>
              <a:t> </a:t>
            </a:r>
            <a:r>
              <a:rPr b="1" dirty="0" err="1"/>
              <a:t>boshqaruv</a:t>
            </a:r>
            <a:r>
              <a:rPr b="1" dirty="0"/>
              <a:t> </a:t>
            </a:r>
            <a:r>
              <a:rPr b="1" dirty="0" err="1"/>
              <a:t>vazifalarini</a:t>
            </a:r>
            <a:r>
              <a:rPr b="1" dirty="0"/>
              <a:t> </a:t>
            </a:r>
            <a:r>
              <a:rPr b="1" dirty="0" err="1"/>
              <a:t>saqlash</a:t>
            </a:r>
            <a:endParaRPr b="1" dirty="0"/>
          </a:p>
        </p:txBody>
      </p:sp>
      <p:sp>
        <p:nvSpPr>
          <p:cNvPr id="3" name="Rounded Rectangle 2"/>
          <p:cNvSpPr/>
          <p:nvPr/>
        </p:nvSpPr>
        <p:spPr>
          <a:xfrm>
            <a:off x="1981200" y="2286000"/>
            <a:ext cx="8229600" cy="118872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2164080" y="2468880"/>
            <a:ext cx="786384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 b="1"/>
              <a:t>Rahbarlik va boshqaruv vazifalarini farqlash</a:t>
            </a:r>
            <a:endParaRPr sz="1600" b="1"/>
          </a:p>
        </p:txBody>
      </p:sp>
      <p:sp>
        <p:nvSpPr>
          <p:cNvPr id="5" name="TextBox 4"/>
          <p:cNvSpPr txBox="1"/>
          <p:nvPr/>
        </p:nvSpPr>
        <p:spPr>
          <a:xfrm>
            <a:off x="2164080" y="2743200"/>
            <a:ext cx="78638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0" dirty="0" err="1"/>
              <a:t>Liderlik</a:t>
            </a:r>
            <a:r>
              <a:rPr sz="1400" b="0" dirty="0"/>
              <a:t> </a:t>
            </a:r>
            <a:r>
              <a:rPr sz="1400" b="0" dirty="0" err="1"/>
              <a:t>xodimlarni</a:t>
            </a:r>
            <a:r>
              <a:rPr sz="1400" b="0" dirty="0"/>
              <a:t> </a:t>
            </a:r>
            <a:r>
              <a:rPr sz="1400" b="0" dirty="0" err="1"/>
              <a:t>ilhomlantirish</a:t>
            </a:r>
            <a:r>
              <a:rPr sz="1400" b="0" dirty="0"/>
              <a:t> </a:t>
            </a:r>
            <a:r>
              <a:rPr sz="1400" b="0" dirty="0" err="1"/>
              <a:t>va</a:t>
            </a:r>
            <a:r>
              <a:rPr sz="1400" b="0" dirty="0"/>
              <a:t> </a:t>
            </a:r>
            <a:r>
              <a:rPr sz="1400" b="0" dirty="0" err="1"/>
              <a:t>yo</a:t>
            </a:r>
            <a:r>
              <a:rPr lang="ru-RU" sz="1400" b="0" dirty="0"/>
              <a:t>’</a:t>
            </a:r>
            <a:r>
              <a:rPr sz="1400" b="0" dirty="0" err="1"/>
              <a:t>n</a:t>
            </a:r>
            <a:r>
              <a:rPr lang="en-US" sz="1400" b="0" dirty="0" err="1"/>
              <a:t>altiri</a:t>
            </a:r>
            <a:r>
              <a:rPr sz="1400" b="0" dirty="0" err="1"/>
              <a:t>shni</a:t>
            </a:r>
            <a:r>
              <a:rPr sz="1400" b="0" dirty="0"/>
              <a:t> </a:t>
            </a:r>
            <a:r>
              <a:rPr sz="1400" b="0" dirty="0" err="1"/>
              <a:t>o'z</a:t>
            </a:r>
            <a:r>
              <a:rPr sz="1400" b="0" dirty="0"/>
              <a:t> </a:t>
            </a:r>
            <a:r>
              <a:rPr sz="1400" b="0" dirty="0" err="1"/>
              <a:t>ichiga</a:t>
            </a:r>
            <a:r>
              <a:rPr sz="1400" b="0" dirty="0"/>
              <a:t> </a:t>
            </a:r>
            <a:r>
              <a:rPr sz="1400" b="0" dirty="0" err="1"/>
              <a:t>oladi</a:t>
            </a:r>
            <a:r>
              <a:rPr sz="1400" b="0" dirty="0"/>
              <a:t>, </a:t>
            </a:r>
            <a:r>
              <a:rPr sz="1400" b="0" dirty="0" err="1"/>
              <a:t>boshqaruv</a:t>
            </a:r>
            <a:r>
              <a:rPr sz="1400" b="0" dirty="0"/>
              <a:t> </a:t>
            </a:r>
            <a:r>
              <a:rPr sz="1400" b="0" dirty="0" err="1"/>
              <a:t>esa</a:t>
            </a:r>
            <a:r>
              <a:rPr sz="1400" b="0" dirty="0"/>
              <a:t> </a:t>
            </a:r>
            <a:r>
              <a:rPr sz="1400" b="0" dirty="0" err="1"/>
              <a:t>rejalashtirish</a:t>
            </a:r>
            <a:r>
              <a:rPr sz="1400" b="0" dirty="0"/>
              <a:t>, </a:t>
            </a:r>
            <a:r>
              <a:rPr sz="1400" b="0" dirty="0" err="1"/>
              <a:t>tashkil</a:t>
            </a:r>
            <a:r>
              <a:rPr sz="1400" b="0" dirty="0"/>
              <a:t> </a:t>
            </a:r>
            <a:r>
              <a:rPr sz="1400" b="0" dirty="0" err="1"/>
              <a:t>etish</a:t>
            </a:r>
            <a:r>
              <a:rPr sz="1400" b="0" dirty="0"/>
              <a:t>  </a:t>
            </a:r>
            <a:r>
              <a:rPr sz="1400" b="0" dirty="0" err="1"/>
              <a:t>vazifalar</a:t>
            </a:r>
            <a:r>
              <a:rPr sz="1400" b="0" dirty="0"/>
              <a:t> </a:t>
            </a:r>
            <a:r>
              <a:rPr sz="1400" b="0" dirty="0" err="1"/>
              <a:t>va</a:t>
            </a:r>
            <a:r>
              <a:rPr sz="1400" b="0" dirty="0"/>
              <a:t> </a:t>
            </a:r>
            <a:r>
              <a:rPr sz="1400" b="0" dirty="0" err="1"/>
              <a:t>resurslarni</a:t>
            </a:r>
            <a:r>
              <a:rPr sz="1400" b="0" dirty="0"/>
              <a:t> </a:t>
            </a:r>
            <a:r>
              <a:rPr sz="1400" b="0" dirty="0" err="1"/>
              <a:t>nazorat</a:t>
            </a:r>
            <a:r>
              <a:rPr sz="1400" b="0" dirty="0"/>
              <a:t> </a:t>
            </a:r>
            <a:r>
              <a:rPr sz="1400" b="0" dirty="0" err="1"/>
              <a:t>qilishga</a:t>
            </a:r>
            <a:r>
              <a:rPr sz="1400" b="0" dirty="0"/>
              <a:t> </a:t>
            </a:r>
            <a:r>
              <a:rPr sz="1400" b="0" dirty="0" err="1"/>
              <a:t>e'tibor</a:t>
            </a:r>
            <a:r>
              <a:rPr sz="1400" b="0" dirty="0"/>
              <a:t> </a:t>
            </a:r>
            <a:r>
              <a:rPr sz="1400" b="0" dirty="0" err="1"/>
              <a:t>qaratadi</a:t>
            </a:r>
            <a:r>
              <a:rPr sz="1400" b="0" dirty="0"/>
              <a:t>.</a:t>
            </a:r>
            <a:endParaRPr sz="1400" b="0" dirty="0"/>
          </a:p>
        </p:txBody>
      </p:sp>
      <p:sp>
        <p:nvSpPr>
          <p:cNvPr id="6" name="Rounded Rectangle 5"/>
          <p:cNvSpPr/>
          <p:nvPr/>
        </p:nvSpPr>
        <p:spPr>
          <a:xfrm>
            <a:off x="1981200" y="3657600"/>
            <a:ext cx="8229600" cy="118872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2164080" y="3840480"/>
            <a:ext cx="786384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 b="1"/>
              <a:t>Tog'ri balansni topish</a:t>
            </a:r>
            <a:endParaRPr sz="1600" b="1"/>
          </a:p>
        </p:txBody>
      </p:sp>
      <p:sp>
        <p:nvSpPr>
          <p:cNvPr id="8" name="TextBox 7"/>
          <p:cNvSpPr txBox="1"/>
          <p:nvPr/>
        </p:nvSpPr>
        <p:spPr>
          <a:xfrm>
            <a:off x="2164080" y="4114800"/>
            <a:ext cx="786384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0" dirty="0" err="1"/>
              <a:t>Samarali</a:t>
            </a:r>
            <a:r>
              <a:rPr sz="1400" b="0" dirty="0"/>
              <a:t> </a:t>
            </a:r>
            <a:r>
              <a:rPr sz="1400" b="0" dirty="0" err="1"/>
              <a:t>rahbarlar</a:t>
            </a:r>
            <a:r>
              <a:rPr sz="1400" b="0" dirty="0"/>
              <a:t> ham </a:t>
            </a:r>
            <a:r>
              <a:rPr sz="1400" b="0" dirty="0" err="1"/>
              <a:t>vazifalarni</a:t>
            </a:r>
            <a:r>
              <a:rPr sz="1400" b="0" dirty="0"/>
              <a:t> </a:t>
            </a:r>
            <a:r>
              <a:rPr sz="1400" b="0" dirty="0" err="1"/>
              <a:t>boshqarishga</a:t>
            </a:r>
            <a:r>
              <a:rPr sz="1400" b="0" dirty="0"/>
              <a:t> </a:t>
            </a:r>
            <a:r>
              <a:rPr sz="1400" b="0" dirty="0" err="1"/>
              <a:t>qodir</a:t>
            </a:r>
            <a:r>
              <a:rPr sz="1400" b="0" dirty="0"/>
              <a:t> </a:t>
            </a:r>
            <a:r>
              <a:rPr sz="1400" b="0" dirty="0" err="1"/>
              <a:t>bo'lishlari</a:t>
            </a:r>
            <a:r>
              <a:rPr sz="1400" b="0" dirty="0"/>
              <a:t> </a:t>
            </a:r>
            <a:r>
              <a:rPr sz="1400" b="0" dirty="0" err="1"/>
              <a:t>kerak</a:t>
            </a:r>
            <a:r>
              <a:rPr sz="1400" b="0" dirty="0"/>
              <a:t>, </a:t>
            </a:r>
            <a:r>
              <a:rPr sz="1400" b="0" dirty="0" err="1"/>
              <a:t>muvaffaqiyatli</a:t>
            </a:r>
            <a:r>
              <a:rPr sz="1400" b="0" dirty="0"/>
              <a:t> </a:t>
            </a:r>
            <a:r>
              <a:rPr sz="1400" b="0" dirty="0" err="1"/>
              <a:t>boshqaruvchilar</a:t>
            </a:r>
            <a:r>
              <a:rPr sz="1400" b="0" dirty="0"/>
              <a:t> </a:t>
            </a:r>
            <a:r>
              <a:rPr sz="1400" b="0" dirty="0" err="1"/>
              <a:t>esa</a:t>
            </a:r>
            <a:r>
              <a:rPr sz="1400" b="0" dirty="0"/>
              <a:t> </a:t>
            </a:r>
            <a:r>
              <a:rPr sz="1400" b="0" dirty="0" err="1"/>
              <a:t>jamoalarini</a:t>
            </a:r>
            <a:r>
              <a:rPr sz="1400" b="0" dirty="0"/>
              <a:t> </a:t>
            </a:r>
            <a:r>
              <a:rPr sz="1400" b="0" dirty="0" err="1"/>
              <a:t>motivatsiyalash</a:t>
            </a:r>
            <a:r>
              <a:rPr sz="1400" b="0" dirty="0"/>
              <a:t> </a:t>
            </a:r>
            <a:r>
              <a:rPr sz="1400" b="0" dirty="0" err="1"/>
              <a:t>va</a:t>
            </a:r>
            <a:r>
              <a:rPr sz="1400" b="0" dirty="0"/>
              <a:t> </a:t>
            </a:r>
            <a:r>
              <a:rPr sz="1400" b="0" dirty="0" err="1"/>
              <a:t>navqirlash</a:t>
            </a:r>
            <a:r>
              <a:rPr sz="1400" b="0" dirty="0"/>
              <a:t> </a:t>
            </a:r>
            <a:r>
              <a:rPr sz="1400" b="0" dirty="0" err="1"/>
              <a:t>uchun</a:t>
            </a:r>
            <a:r>
              <a:rPr sz="1400" b="0" dirty="0"/>
              <a:t> </a:t>
            </a:r>
            <a:r>
              <a:rPr sz="1400" b="0" dirty="0" err="1"/>
              <a:t>rahbarlik</a:t>
            </a:r>
            <a:r>
              <a:rPr sz="1400" b="0" dirty="0"/>
              <a:t> </a:t>
            </a:r>
            <a:r>
              <a:rPr sz="1400" b="0" dirty="0" err="1"/>
              <a:t>xususiyatlarini</a:t>
            </a:r>
            <a:r>
              <a:rPr sz="1400" b="0" dirty="0"/>
              <a:t> </a:t>
            </a:r>
            <a:r>
              <a:rPr lang="en-US" sz="1400" dirty="0" err="1"/>
              <a:t>bajarishadi</a:t>
            </a:r>
            <a:r>
              <a:rPr lang="en-US" sz="1400" dirty="0"/>
              <a:t>.</a:t>
            </a:r>
            <a:endParaRPr sz="1400" b="0" dirty="0"/>
          </a:p>
        </p:txBody>
      </p:sp>
      <p:sp>
        <p:nvSpPr>
          <p:cNvPr id="9" name="Rounded Rectangle 8"/>
          <p:cNvSpPr/>
          <p:nvPr/>
        </p:nvSpPr>
        <p:spPr>
          <a:xfrm>
            <a:off x="1981200" y="5029200"/>
            <a:ext cx="8229600" cy="118872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2164080" y="5212080"/>
            <a:ext cx="786384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 b="1"/>
              <a:t>Liderlik va boshqaruv ko'nikmalarini rivojlantirish</a:t>
            </a:r>
            <a:endParaRPr sz="1600" b="1"/>
          </a:p>
        </p:txBody>
      </p:sp>
      <p:sp>
        <p:nvSpPr>
          <p:cNvPr id="11" name="TextBox 10"/>
          <p:cNvSpPr txBox="1"/>
          <p:nvPr/>
        </p:nvSpPr>
        <p:spPr>
          <a:xfrm>
            <a:off x="2164080" y="5486400"/>
            <a:ext cx="786384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0"/>
              <a:t>O'zlashtirish va rivojlanish imkoniyatlarini liderlik va boshqaruv ko'nikmalarini o'rganish uchun taqdim etish, insonlarga tashkilot ichida o'z vazifalarini samarali ravishda tuzishlariga yordam berishi</a:t>
            </a:r>
            <a:endParaRPr sz="1400" b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 err="1">
                <a:latin typeface="Algerian" panose="04020705040A02060702" pitchFamily="82" charset="0"/>
              </a:rPr>
              <a:t>E'tiboringiz</a:t>
            </a:r>
            <a:r>
              <a:rPr b="1" dirty="0">
                <a:latin typeface="Algerian" panose="04020705040A02060702" pitchFamily="82" charset="0"/>
              </a:rPr>
              <a:t> </a:t>
            </a:r>
            <a:r>
              <a:rPr b="1" dirty="0" err="1">
                <a:latin typeface="Algerian" panose="04020705040A02060702" pitchFamily="82" charset="0"/>
              </a:rPr>
              <a:t>uchun</a:t>
            </a:r>
            <a:r>
              <a:rPr b="1" dirty="0">
                <a:latin typeface="Algerian" panose="04020705040A02060702" pitchFamily="82" charset="0"/>
              </a:rPr>
              <a:t> </a:t>
            </a:r>
            <a:r>
              <a:rPr b="1" dirty="0" err="1">
                <a:latin typeface="Algerian" panose="04020705040A02060702" pitchFamily="82" charset="0"/>
              </a:rPr>
              <a:t>rahmat</a:t>
            </a:r>
            <a:r>
              <a:rPr b="1" dirty="0">
                <a:latin typeface="Algerian" panose="04020705040A02060702" pitchFamily="82" charset="0"/>
              </a:rPr>
              <a:t>!</a:t>
            </a:r>
            <a:endParaRPr b="1" dirty="0">
              <a:latin typeface="Algerian" panose="04020705040A02060702" pitchFamily="8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 err="1"/>
              <a:t>Rahbarlik</a:t>
            </a:r>
            <a:r>
              <a:rPr b="1" dirty="0"/>
              <a:t> </a:t>
            </a:r>
            <a:r>
              <a:rPr b="1" dirty="0" err="1"/>
              <a:t>strategiyasiga</a:t>
            </a:r>
            <a:r>
              <a:rPr b="1" dirty="0"/>
              <a:t> </a:t>
            </a:r>
            <a:r>
              <a:rPr b="1" dirty="0" err="1"/>
              <a:t>kirish</a:t>
            </a:r>
            <a:endParaRPr b="1" dirty="0"/>
          </a:p>
        </p:txBody>
      </p:sp>
      <p:sp>
        <p:nvSpPr>
          <p:cNvPr id="3" name="Rounded Rectangle 2"/>
          <p:cNvSpPr/>
          <p:nvPr/>
        </p:nvSpPr>
        <p:spPr>
          <a:xfrm>
            <a:off x="1066800" y="2286000"/>
            <a:ext cx="10058400" cy="347472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524000" y="2743200"/>
            <a:ext cx="228600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 b="1"/>
              <a:t>Rahbarlik usullarini tushunish</a:t>
            </a:r>
            <a:endParaRPr sz="1600" b="1"/>
          </a:p>
        </p:txBody>
      </p:sp>
      <p:sp>
        <p:nvSpPr>
          <p:cNvPr id="5" name="TextBox 4"/>
          <p:cNvSpPr txBox="1"/>
          <p:nvPr/>
        </p:nvSpPr>
        <p:spPr>
          <a:xfrm>
            <a:off x="1514475" y="3505512"/>
            <a:ext cx="228600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1" dirty="0" err="1"/>
              <a:t>Ko'zni</a:t>
            </a:r>
            <a:r>
              <a:rPr sz="1400" b="1" dirty="0"/>
              <a:t> </a:t>
            </a:r>
            <a:r>
              <a:rPr sz="1400" b="1" dirty="0" err="1"/>
              <a:t>ochish</a:t>
            </a:r>
            <a:r>
              <a:rPr sz="1400" b="1" dirty="0"/>
              <a:t> </a:t>
            </a:r>
            <a:r>
              <a:rPr sz="1400" b="1" dirty="0" err="1"/>
              <a:t>va</a:t>
            </a:r>
            <a:r>
              <a:rPr sz="1400" b="1" dirty="0"/>
              <a:t> </a:t>
            </a:r>
            <a:r>
              <a:rPr sz="1400" b="1" dirty="0" err="1"/>
              <a:t>maqsadlar</a:t>
            </a:r>
            <a:r>
              <a:rPr sz="1400" b="1" dirty="0"/>
              <a:t> </a:t>
            </a:r>
            <a:r>
              <a:rPr sz="1400" b="1" dirty="0" err="1"/>
              <a:t>qo'yishning</a:t>
            </a:r>
            <a:r>
              <a:rPr sz="1400" b="1" dirty="0"/>
              <a:t> </a:t>
            </a:r>
            <a:r>
              <a:rPr sz="1400" b="1" dirty="0" err="1"/>
              <a:t>ahamiyati</a:t>
            </a:r>
            <a:endParaRPr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514475" y="4376410"/>
            <a:ext cx="228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1" dirty="0" err="1"/>
              <a:t>Effektiv</a:t>
            </a:r>
            <a:r>
              <a:rPr sz="1400" b="1" dirty="0"/>
              <a:t> </a:t>
            </a:r>
            <a:r>
              <a:rPr sz="1400" b="1" dirty="0" err="1"/>
              <a:t>kommunikatsiya</a:t>
            </a:r>
            <a:r>
              <a:rPr sz="1400" b="1" dirty="0"/>
              <a:t> </a:t>
            </a:r>
            <a:r>
              <a:rPr sz="1400" b="1" dirty="0" err="1"/>
              <a:t>ko'nikmalarini</a:t>
            </a:r>
            <a:r>
              <a:rPr sz="1400" b="1" dirty="0"/>
              <a:t> </a:t>
            </a:r>
            <a:r>
              <a:rPr sz="1400" b="1" dirty="0" err="1"/>
              <a:t>rivojlantirish</a:t>
            </a:r>
            <a:endParaRPr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419600" y="2728272"/>
            <a:ext cx="64312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0" dirty="0" err="1"/>
              <a:t>Avtoritar</a:t>
            </a:r>
            <a:r>
              <a:rPr sz="1400" b="0" dirty="0"/>
              <a:t>, </a:t>
            </a:r>
            <a:r>
              <a:rPr sz="1400" b="0" dirty="0" err="1"/>
              <a:t>demokratik</a:t>
            </a:r>
            <a:r>
              <a:rPr sz="1400" b="0" dirty="0"/>
              <a:t>  </a:t>
            </a:r>
            <a:r>
              <a:rPr sz="1400" b="0" dirty="0" err="1"/>
              <a:t>kabi</a:t>
            </a:r>
            <a:r>
              <a:rPr sz="1400" b="0" dirty="0"/>
              <a:t> </a:t>
            </a:r>
            <a:r>
              <a:rPr sz="1400" b="0" dirty="0" err="1"/>
              <a:t>rahbarlik</a:t>
            </a:r>
            <a:r>
              <a:rPr sz="1400" b="0" dirty="0"/>
              <a:t> </a:t>
            </a:r>
            <a:r>
              <a:rPr sz="1400" b="0" dirty="0" err="1"/>
              <a:t>usullari</a:t>
            </a:r>
            <a:r>
              <a:rPr sz="1400" b="0" dirty="0"/>
              <a:t> </a:t>
            </a:r>
            <a:r>
              <a:rPr sz="1400" b="0" dirty="0" err="1"/>
              <a:t>jamoa</a:t>
            </a:r>
            <a:r>
              <a:rPr sz="1400" b="0" dirty="0"/>
              <a:t> </a:t>
            </a:r>
            <a:r>
              <a:rPr sz="1400" b="0" dirty="0" err="1"/>
              <a:t>dinamikasini</a:t>
            </a:r>
            <a:r>
              <a:rPr sz="1400" b="0" dirty="0"/>
              <a:t> </a:t>
            </a:r>
            <a:r>
              <a:rPr sz="1400" b="0" dirty="0" err="1"/>
              <a:t>va</a:t>
            </a:r>
            <a:r>
              <a:rPr sz="1400" b="0" dirty="0"/>
              <a:t> </a:t>
            </a:r>
            <a:r>
              <a:rPr sz="1400" b="0" dirty="0" err="1"/>
              <a:t>produktivlikni</a:t>
            </a:r>
            <a:r>
              <a:rPr sz="1400" b="0" dirty="0"/>
              <a:t> </a:t>
            </a:r>
            <a:r>
              <a:rPr sz="1400" b="0" dirty="0" err="1"/>
              <a:t>ta'sir</a:t>
            </a:r>
            <a:r>
              <a:rPr sz="1400" b="0" dirty="0"/>
              <a:t> </a:t>
            </a:r>
            <a:r>
              <a:rPr sz="1400" b="0" dirty="0" err="1"/>
              <a:t>qila</a:t>
            </a:r>
            <a:r>
              <a:rPr sz="1400" b="0" dirty="0"/>
              <a:t> </a:t>
            </a:r>
            <a:r>
              <a:rPr sz="1400" b="0" dirty="0" err="1"/>
              <a:t>oladi</a:t>
            </a:r>
            <a:r>
              <a:rPr sz="1400" b="0" dirty="0"/>
              <a:t>.</a:t>
            </a:r>
            <a:endParaRPr sz="1400" b="0" dirty="0"/>
          </a:p>
        </p:txBody>
      </p:sp>
      <p:sp>
        <p:nvSpPr>
          <p:cNvPr id="8" name="TextBox 7"/>
          <p:cNvSpPr txBox="1"/>
          <p:nvPr/>
        </p:nvSpPr>
        <p:spPr>
          <a:xfrm>
            <a:off x="4419600" y="3660799"/>
            <a:ext cx="64312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0" dirty="0" err="1"/>
              <a:t>Yaxshi</a:t>
            </a:r>
            <a:r>
              <a:rPr sz="1400" b="0" dirty="0"/>
              <a:t> </a:t>
            </a:r>
            <a:r>
              <a:rPr sz="1400" b="0" dirty="0" err="1"/>
              <a:t>rahbarlar</a:t>
            </a:r>
            <a:r>
              <a:rPr sz="1400" b="0" dirty="0"/>
              <a:t>, </a:t>
            </a:r>
            <a:r>
              <a:rPr sz="1400" b="0" dirty="0" err="1"/>
              <a:t>tashkilot</a:t>
            </a:r>
            <a:r>
              <a:rPr sz="1400" b="0" dirty="0"/>
              <a:t> </a:t>
            </a:r>
            <a:r>
              <a:rPr sz="1400" b="0" dirty="0" err="1"/>
              <a:t>uchun</a:t>
            </a:r>
            <a:r>
              <a:rPr sz="1400" b="0" dirty="0"/>
              <a:t> </a:t>
            </a:r>
            <a:r>
              <a:rPr sz="1400" b="0" dirty="0" err="1"/>
              <a:t>aniq</a:t>
            </a:r>
            <a:r>
              <a:rPr sz="1400" b="0" dirty="0"/>
              <a:t> </a:t>
            </a:r>
            <a:r>
              <a:rPr sz="1400" b="0" dirty="0" err="1"/>
              <a:t>maqsadlar</a:t>
            </a:r>
            <a:r>
              <a:rPr sz="1400" b="0" dirty="0"/>
              <a:t> </a:t>
            </a:r>
            <a:r>
              <a:rPr sz="1400" b="0" dirty="0" err="1"/>
              <a:t>va</a:t>
            </a:r>
            <a:r>
              <a:rPr sz="1400" b="0" dirty="0"/>
              <a:t> </a:t>
            </a:r>
            <a:r>
              <a:rPr sz="1400" b="0" dirty="0" err="1"/>
              <a:t>erishiladigan</a:t>
            </a:r>
            <a:r>
              <a:rPr sz="1400" b="0" dirty="0"/>
              <a:t> </a:t>
            </a:r>
            <a:r>
              <a:rPr lang="en-US" sz="1400" dirty="0" err="1"/>
              <a:t>yutuqlarn</a:t>
            </a:r>
            <a:r>
              <a:rPr sz="1400" b="0" dirty="0" err="1"/>
              <a:t>i</a:t>
            </a:r>
            <a:r>
              <a:rPr sz="1400" b="0" dirty="0"/>
              <a:t> </a:t>
            </a:r>
            <a:r>
              <a:rPr sz="1400" b="0" dirty="0" err="1"/>
              <a:t>belgilay</a:t>
            </a:r>
            <a:r>
              <a:rPr lang="en-US" sz="1400" b="0" dirty="0" err="1"/>
              <a:t>di</a:t>
            </a:r>
            <a:r>
              <a:rPr sz="1400" b="0" dirty="0"/>
              <a:t>, </a:t>
            </a:r>
            <a:r>
              <a:rPr sz="1400" b="0" dirty="0" err="1"/>
              <a:t>jamoalarni</a:t>
            </a:r>
            <a:r>
              <a:rPr sz="1400" b="0" dirty="0"/>
              <a:t> </a:t>
            </a:r>
            <a:r>
              <a:rPr sz="1400" b="0" dirty="0" err="1"/>
              <a:t>ilhomlantiradi</a:t>
            </a:r>
            <a:r>
              <a:rPr sz="1400" b="0" dirty="0"/>
              <a:t> </a:t>
            </a:r>
            <a:r>
              <a:rPr sz="1400" b="0" dirty="0" err="1"/>
              <a:t>va</a:t>
            </a:r>
            <a:r>
              <a:rPr sz="1400" b="0" dirty="0"/>
              <a:t> </a:t>
            </a:r>
            <a:r>
              <a:rPr sz="1400" b="0" dirty="0" err="1"/>
              <a:t>motivatsiya</a:t>
            </a:r>
            <a:r>
              <a:rPr sz="1400" b="0" dirty="0"/>
              <a:t> </a:t>
            </a:r>
            <a:r>
              <a:rPr sz="1400" b="0" dirty="0" err="1"/>
              <a:t>qiladi</a:t>
            </a:r>
            <a:r>
              <a:rPr sz="1400" b="0" dirty="0"/>
              <a:t>.</a:t>
            </a:r>
            <a:endParaRPr sz="1400" b="0" dirty="0"/>
          </a:p>
        </p:txBody>
      </p:sp>
      <p:sp>
        <p:nvSpPr>
          <p:cNvPr id="9" name="TextBox 8"/>
          <p:cNvSpPr txBox="1"/>
          <p:nvPr/>
        </p:nvSpPr>
        <p:spPr>
          <a:xfrm>
            <a:off x="4419600" y="4572000"/>
            <a:ext cx="643128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0"/>
              <a:t>Kommunikatsiya liderlarga ularning ko'rsatgan ko'rsatmalari, qayta aloqalar va jamoada chertishlarni hal etish uchun juda muhimdir.</a:t>
            </a:r>
            <a:endParaRPr sz="1400" b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 err="1"/>
              <a:t>Samara</a:t>
            </a:r>
            <a:r>
              <a:rPr lang="en-US" b="1" dirty="0" err="1"/>
              <a:t>li</a:t>
            </a:r>
            <a:r>
              <a:rPr b="1" dirty="0"/>
              <a:t> </a:t>
            </a:r>
            <a:r>
              <a:rPr b="1" dirty="0" err="1"/>
              <a:t>liderlikning</a:t>
            </a:r>
            <a:r>
              <a:rPr b="1" dirty="0"/>
              <a:t> </a:t>
            </a:r>
            <a:r>
              <a:rPr b="1" dirty="0" err="1"/>
              <a:t>muhim</a:t>
            </a:r>
            <a:r>
              <a:rPr b="1" dirty="0"/>
              <a:t> </a:t>
            </a:r>
            <a:r>
              <a:rPr b="1" dirty="0" err="1"/>
              <a:t>qismlari</a:t>
            </a:r>
            <a:endParaRPr b="1" dirty="0"/>
          </a:p>
        </p:txBody>
      </p:sp>
      <p:sp>
        <p:nvSpPr>
          <p:cNvPr id="3" name="Rounded Rectangle 2"/>
          <p:cNvSpPr/>
          <p:nvPr/>
        </p:nvSpPr>
        <p:spPr>
          <a:xfrm>
            <a:off x="1981200" y="2286000"/>
            <a:ext cx="8229600" cy="118872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2164080" y="2468880"/>
            <a:ext cx="78638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/>
              <a:t>Ko’rish</a:t>
            </a:r>
            <a:r>
              <a:rPr sz="1600" b="1" dirty="0"/>
              <a:t> </a:t>
            </a:r>
            <a:r>
              <a:rPr sz="1600" b="1" dirty="0" err="1"/>
              <a:t>va</a:t>
            </a:r>
            <a:r>
              <a:rPr sz="1600" b="1" dirty="0"/>
              <a:t> </a:t>
            </a:r>
            <a:r>
              <a:rPr sz="1600" b="1" dirty="0" err="1"/>
              <a:t>yo'nalish</a:t>
            </a:r>
            <a:endParaRPr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164080" y="2743200"/>
            <a:ext cx="78638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0" dirty="0" err="1"/>
              <a:t>Effektiv</a:t>
            </a:r>
            <a:r>
              <a:rPr sz="1400" b="0" dirty="0"/>
              <a:t> </a:t>
            </a:r>
            <a:r>
              <a:rPr sz="1400" b="0" dirty="0" err="1"/>
              <a:t>rahbarlar</a:t>
            </a:r>
            <a:r>
              <a:rPr sz="1400" b="0" dirty="0"/>
              <a:t> </a:t>
            </a:r>
            <a:r>
              <a:rPr sz="1400" b="0" dirty="0" err="1"/>
              <a:t>o'zlarining</a:t>
            </a:r>
            <a:r>
              <a:rPr sz="1400" b="0" dirty="0"/>
              <a:t> </a:t>
            </a:r>
            <a:r>
              <a:rPr sz="1400" b="0" dirty="0" err="1"/>
              <a:t>jamoasi</a:t>
            </a:r>
            <a:r>
              <a:rPr sz="1400" b="0" dirty="0"/>
              <a:t> </a:t>
            </a:r>
            <a:r>
              <a:rPr sz="1400" b="0" dirty="0" err="1"/>
              <a:t>uchun</a:t>
            </a:r>
            <a:r>
              <a:rPr sz="1400" b="0" dirty="0"/>
              <a:t> </a:t>
            </a:r>
            <a:r>
              <a:rPr sz="1400" b="0" dirty="0" err="1"/>
              <a:t>aniq</a:t>
            </a:r>
            <a:r>
              <a:rPr sz="1400" b="0" dirty="0"/>
              <a:t> </a:t>
            </a:r>
            <a:r>
              <a:rPr sz="1400" b="0" dirty="0" err="1"/>
              <a:t>bir</a:t>
            </a:r>
            <a:r>
              <a:rPr sz="1400" b="0" dirty="0"/>
              <a:t> </a:t>
            </a:r>
            <a:r>
              <a:rPr sz="1400" b="0" dirty="0" err="1"/>
              <a:t>ko'rsatishga</a:t>
            </a:r>
            <a:r>
              <a:rPr sz="1400" b="0" dirty="0"/>
              <a:t> </a:t>
            </a:r>
            <a:r>
              <a:rPr sz="1400" b="0" dirty="0" err="1"/>
              <a:t>ega</a:t>
            </a:r>
            <a:r>
              <a:rPr sz="1400" b="0" dirty="0"/>
              <a:t> </a:t>
            </a:r>
            <a:r>
              <a:rPr sz="1400" b="0" dirty="0" err="1"/>
              <a:t>bo'lib</a:t>
            </a:r>
            <a:r>
              <a:rPr sz="1400" b="0" dirty="0"/>
              <a:t>, </a:t>
            </a:r>
            <a:r>
              <a:rPr sz="1400" b="0" dirty="0" err="1"/>
              <a:t>ularga</a:t>
            </a:r>
            <a:r>
              <a:rPr sz="1400" b="0" dirty="0"/>
              <a:t> </a:t>
            </a:r>
            <a:r>
              <a:rPr sz="1400" b="0" dirty="0" err="1"/>
              <a:t>jamoaviy</a:t>
            </a:r>
            <a:r>
              <a:rPr sz="1400" b="0" dirty="0"/>
              <a:t> </a:t>
            </a:r>
            <a:r>
              <a:rPr sz="1400" b="0" dirty="0" err="1"/>
              <a:t>maqsadlar</a:t>
            </a:r>
            <a:r>
              <a:rPr sz="1400" b="0" dirty="0"/>
              <a:t> </a:t>
            </a:r>
            <a:r>
              <a:rPr sz="1400" b="0" dirty="0" err="1"/>
              <a:t>uchun</a:t>
            </a:r>
            <a:r>
              <a:rPr sz="1400" b="0" dirty="0"/>
              <a:t> </a:t>
            </a:r>
            <a:r>
              <a:rPr sz="1400" b="0" dirty="0" err="1"/>
              <a:t>ishlashga</a:t>
            </a:r>
            <a:r>
              <a:rPr sz="1400" b="0" dirty="0"/>
              <a:t> </a:t>
            </a:r>
            <a:r>
              <a:rPr sz="1400" b="0" dirty="0" err="1"/>
              <a:t>ilhomlantiradigan</a:t>
            </a:r>
            <a:r>
              <a:rPr sz="1400" b="0" dirty="0"/>
              <a:t> </a:t>
            </a:r>
            <a:r>
              <a:rPr sz="1400" b="0" dirty="0" err="1"/>
              <a:t>aniq</a:t>
            </a:r>
            <a:r>
              <a:rPr sz="1400" b="0" dirty="0"/>
              <a:t> </a:t>
            </a:r>
            <a:r>
              <a:rPr sz="1400" b="0" dirty="0" err="1"/>
              <a:t>bir</a:t>
            </a:r>
            <a:r>
              <a:rPr sz="1400" b="0" dirty="0"/>
              <a:t> </a:t>
            </a:r>
            <a:r>
              <a:rPr sz="1400" b="0" dirty="0" err="1"/>
              <a:t>ko'rsatishga</a:t>
            </a:r>
            <a:r>
              <a:rPr sz="1400" b="0" dirty="0"/>
              <a:t> </a:t>
            </a:r>
            <a:r>
              <a:rPr sz="1400" b="0" dirty="0" err="1"/>
              <a:t>ega</a:t>
            </a:r>
            <a:r>
              <a:rPr sz="1400" b="0" dirty="0"/>
              <a:t> </a:t>
            </a:r>
            <a:r>
              <a:rPr sz="1400" b="0" dirty="0" err="1"/>
              <a:t>bo'lish</a:t>
            </a:r>
            <a:r>
              <a:rPr lang="en-US" sz="1400" b="0" dirty="0" err="1"/>
              <a:t>adi</a:t>
            </a:r>
            <a:r>
              <a:rPr lang="en-US" sz="1400" b="0" dirty="0"/>
              <a:t>.</a:t>
            </a:r>
            <a:r>
              <a:rPr sz="1400" b="0" dirty="0"/>
              <a:t> </a:t>
            </a:r>
            <a:endParaRPr sz="1400" b="0" dirty="0"/>
          </a:p>
        </p:txBody>
      </p:sp>
      <p:sp>
        <p:nvSpPr>
          <p:cNvPr id="6" name="Rounded Rectangle 5"/>
          <p:cNvSpPr/>
          <p:nvPr/>
        </p:nvSpPr>
        <p:spPr>
          <a:xfrm>
            <a:off x="1981200" y="3611880"/>
            <a:ext cx="8229600" cy="118872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2164080" y="3794760"/>
            <a:ext cx="786384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 b="1"/>
              <a:t>Kommunikatsiya va Hamkorlik</a:t>
            </a:r>
            <a:endParaRPr sz="1600" b="1"/>
          </a:p>
        </p:txBody>
      </p:sp>
      <p:sp>
        <p:nvSpPr>
          <p:cNvPr id="8" name="TextBox 7"/>
          <p:cNvSpPr txBox="1"/>
          <p:nvPr/>
        </p:nvSpPr>
        <p:spPr>
          <a:xfrm>
            <a:off x="2164080" y="4069080"/>
            <a:ext cx="78638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0" dirty="0" err="1"/>
              <a:t>Muvaffaqiyatli</a:t>
            </a:r>
            <a:r>
              <a:rPr sz="1400" b="0" dirty="0"/>
              <a:t> </a:t>
            </a:r>
            <a:r>
              <a:rPr sz="1400" b="0" dirty="0" err="1"/>
              <a:t>liderlar</a:t>
            </a:r>
            <a:r>
              <a:rPr sz="1400" b="0" dirty="0"/>
              <a:t> </a:t>
            </a:r>
            <a:r>
              <a:rPr sz="1400" b="0" dirty="0" err="1"/>
              <a:t>samarali</a:t>
            </a:r>
            <a:r>
              <a:rPr sz="1400" b="0" dirty="0"/>
              <a:t> </a:t>
            </a:r>
            <a:r>
              <a:rPr sz="1400" b="0" dirty="0" err="1"/>
              <a:t>tarzda</a:t>
            </a:r>
            <a:r>
              <a:rPr sz="1400" b="0" dirty="0"/>
              <a:t> </a:t>
            </a:r>
            <a:r>
              <a:rPr sz="1400" b="0" dirty="0" err="1"/>
              <a:t>kommunikatsiya</a:t>
            </a:r>
            <a:r>
              <a:rPr sz="1400" b="0" dirty="0"/>
              <a:t> </a:t>
            </a:r>
            <a:r>
              <a:rPr sz="1400" b="0" dirty="0" err="1"/>
              <a:t>qilishadi</a:t>
            </a:r>
            <a:r>
              <a:rPr sz="1400" b="0" dirty="0"/>
              <a:t>, </a:t>
            </a:r>
            <a:r>
              <a:rPr sz="1400" b="0" dirty="0" err="1"/>
              <a:t>jamoasi</a:t>
            </a:r>
            <a:r>
              <a:rPr sz="1400" b="0" dirty="0"/>
              <a:t> </a:t>
            </a:r>
            <a:r>
              <a:rPr sz="1400" b="0" dirty="0" err="1"/>
              <a:t>eshitishadi</a:t>
            </a:r>
            <a:r>
              <a:rPr sz="1400" b="0" dirty="0"/>
              <a:t> </a:t>
            </a:r>
            <a:r>
              <a:rPr sz="1400" b="0" dirty="0" err="1"/>
              <a:t>va</a:t>
            </a:r>
            <a:r>
              <a:rPr sz="1400" b="0" dirty="0"/>
              <a:t> </a:t>
            </a:r>
            <a:r>
              <a:rPr sz="1400" b="0" dirty="0" err="1"/>
              <a:t>hamkorlikni</a:t>
            </a:r>
            <a:r>
              <a:rPr sz="1400" b="0" dirty="0"/>
              <a:t> </a:t>
            </a:r>
            <a:r>
              <a:rPr sz="1400" b="0" dirty="0" err="1"/>
              <a:t>rivojlantirishadi</a:t>
            </a:r>
            <a:r>
              <a:rPr lang="en-US" sz="1400" dirty="0"/>
              <a:t>.</a:t>
            </a:r>
            <a:endParaRPr sz="1400" b="0" dirty="0"/>
          </a:p>
        </p:txBody>
      </p:sp>
      <p:sp>
        <p:nvSpPr>
          <p:cNvPr id="9" name="Rounded Rectangle 8"/>
          <p:cNvSpPr/>
          <p:nvPr/>
        </p:nvSpPr>
        <p:spPr>
          <a:xfrm>
            <a:off x="1981200" y="4937760"/>
            <a:ext cx="8229600" cy="118872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2164080" y="5120640"/>
            <a:ext cx="786384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 b="1"/>
              <a:t>Moslashuvchanlik va qayta tiklanish</a:t>
            </a:r>
            <a:endParaRPr sz="1600" b="1"/>
          </a:p>
        </p:txBody>
      </p:sp>
      <p:sp>
        <p:nvSpPr>
          <p:cNvPr id="11" name="TextBox 10"/>
          <p:cNvSpPr txBox="1"/>
          <p:nvPr/>
        </p:nvSpPr>
        <p:spPr>
          <a:xfrm>
            <a:off x="2164080" y="5394960"/>
            <a:ext cx="78638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0" dirty="0" err="1"/>
              <a:t>Uzoqroq</a:t>
            </a:r>
            <a:r>
              <a:rPr sz="1400" b="0" dirty="0"/>
              <a:t> </a:t>
            </a:r>
            <a:r>
              <a:rPr sz="1400" b="0" dirty="0" err="1"/>
              <a:t>rahbarlar</a:t>
            </a:r>
            <a:r>
              <a:rPr sz="1400" b="0" dirty="0"/>
              <a:t> </a:t>
            </a:r>
            <a:r>
              <a:rPr sz="1400" b="0" dirty="0" err="1"/>
              <a:t>moslashuvchan</a:t>
            </a:r>
            <a:r>
              <a:rPr sz="1400" b="0" dirty="0"/>
              <a:t> </a:t>
            </a:r>
            <a:r>
              <a:rPr sz="1400" b="0" dirty="0" err="1"/>
              <a:t>va</a:t>
            </a:r>
            <a:r>
              <a:rPr sz="1400" b="0" dirty="0"/>
              <a:t> </a:t>
            </a:r>
            <a:r>
              <a:rPr sz="1400" b="0" dirty="0" err="1"/>
              <a:t>qayta</a:t>
            </a:r>
            <a:r>
              <a:rPr sz="1400" b="0" dirty="0"/>
              <a:t> </a:t>
            </a:r>
            <a:r>
              <a:rPr sz="1400" b="0" dirty="0" err="1"/>
              <a:t>tiklanadilar</a:t>
            </a:r>
            <a:r>
              <a:rPr sz="1400" b="0" dirty="0"/>
              <a:t>, </a:t>
            </a:r>
            <a:r>
              <a:rPr sz="1400" b="0" dirty="0" err="1"/>
              <a:t>muammo</a:t>
            </a:r>
            <a:r>
              <a:rPr sz="1400" b="0" dirty="0"/>
              <a:t> </a:t>
            </a:r>
            <a:r>
              <a:rPr sz="1400" b="0" dirty="0" err="1"/>
              <a:t>va</a:t>
            </a:r>
            <a:r>
              <a:rPr sz="1400" b="0" dirty="0"/>
              <a:t> </a:t>
            </a:r>
            <a:r>
              <a:rPr sz="1400" b="0" dirty="0" err="1"/>
              <a:t>o'zgarishlar</a:t>
            </a:r>
            <a:r>
              <a:rPr sz="1400" b="0" dirty="0"/>
              <a:t> </a:t>
            </a:r>
            <a:r>
              <a:rPr sz="1400" b="0" dirty="0" err="1"/>
              <a:t>orqali</a:t>
            </a:r>
            <a:r>
              <a:rPr sz="1400" b="0" dirty="0"/>
              <a:t> </a:t>
            </a:r>
            <a:r>
              <a:rPr sz="1400" b="0" dirty="0" err="1"/>
              <a:t>yo'l-yo'riq</a:t>
            </a:r>
            <a:r>
              <a:rPr sz="1400" b="0" dirty="0"/>
              <a:t> </a:t>
            </a:r>
            <a:r>
              <a:rPr sz="1400" b="0" dirty="0" err="1"/>
              <a:t>qila</a:t>
            </a:r>
            <a:r>
              <a:rPr sz="1400" b="0" dirty="0"/>
              <a:t> </a:t>
            </a:r>
            <a:r>
              <a:rPr sz="1400" b="0" dirty="0" err="1"/>
              <a:t>oladilar</a:t>
            </a:r>
            <a:r>
              <a:rPr lang="en-US" sz="1400" b="0" dirty="0"/>
              <a:t>.</a:t>
            </a:r>
            <a:endParaRPr sz="1400" b="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 err="1"/>
              <a:t>Shaxsiy</a:t>
            </a:r>
            <a:r>
              <a:rPr b="1" dirty="0"/>
              <a:t> </a:t>
            </a:r>
            <a:r>
              <a:rPr b="1" dirty="0" err="1"/>
              <a:t>rahbarlik</a:t>
            </a:r>
            <a:r>
              <a:rPr b="1" dirty="0"/>
              <a:t> </a:t>
            </a:r>
            <a:r>
              <a:rPr b="1" dirty="0" err="1"/>
              <a:t>uslubini</a:t>
            </a:r>
            <a:r>
              <a:rPr b="1" dirty="0"/>
              <a:t> </a:t>
            </a:r>
            <a:r>
              <a:rPr b="1" dirty="0" err="1"/>
              <a:t>rivojlantirish</a:t>
            </a:r>
            <a:endParaRPr b="1" dirty="0"/>
          </a:p>
        </p:txBody>
      </p:sp>
      <p:cxnSp>
        <p:nvCxnSpPr>
          <p:cNvPr id="3" name="Connector 2"/>
          <p:cNvCxnSpPr/>
          <p:nvPr/>
        </p:nvCxnSpPr>
        <p:spPr>
          <a:xfrm>
            <a:off x="1371600" y="2743200"/>
            <a:ext cx="0" cy="3291840"/>
          </a:xfrm>
          <a:prstGeom prst="lin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nector 3"/>
          <p:cNvCxnSpPr/>
          <p:nvPr/>
        </p:nvCxnSpPr>
        <p:spPr>
          <a:xfrm>
            <a:off x="1371600" y="3200400"/>
            <a:ext cx="731520" cy="0"/>
          </a:xfrm>
          <a:prstGeom prst="lin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1188720" y="3017520"/>
            <a:ext cx="365760" cy="3657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1242284" y="3071084"/>
            <a:ext cx="258631" cy="258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 b="0"/>
              <a:t>1</a:t>
            </a:r>
            <a:endParaRPr sz="1600" b="0"/>
          </a:p>
        </p:txBody>
      </p:sp>
      <p:sp>
        <p:nvSpPr>
          <p:cNvPr id="7" name="TextBox 6"/>
          <p:cNvSpPr txBox="1"/>
          <p:nvPr/>
        </p:nvSpPr>
        <p:spPr>
          <a:xfrm>
            <a:off x="2103120" y="2926080"/>
            <a:ext cx="640080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 b="0"/>
              <a:t>Qulayliklaringiz va kamchiliklaringizni tushunish</a:t>
            </a:r>
            <a:endParaRPr sz="1600" b="0"/>
          </a:p>
        </p:txBody>
      </p:sp>
      <p:sp>
        <p:nvSpPr>
          <p:cNvPr id="8" name="TextBox 7"/>
          <p:cNvSpPr txBox="1"/>
          <p:nvPr/>
        </p:nvSpPr>
        <p:spPr>
          <a:xfrm>
            <a:off x="2103120" y="3200400"/>
            <a:ext cx="6400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 b="0"/>
              <a:t>Sizning tabiiy rahbarlik xususiyatlaringizni aniqlash va yaxshilash uchun sohalar sizning uslubingizni kuchli va haqiqiy qilishga yordam beradi.</a:t>
            </a:r>
            <a:endParaRPr sz="1200" b="0"/>
          </a:p>
        </p:txBody>
      </p:sp>
      <p:cxnSp>
        <p:nvCxnSpPr>
          <p:cNvPr id="9" name="Connector 8"/>
          <p:cNvCxnSpPr/>
          <p:nvPr/>
        </p:nvCxnSpPr>
        <p:spPr>
          <a:xfrm>
            <a:off x="1371600" y="4389120"/>
            <a:ext cx="731520" cy="0"/>
          </a:xfrm>
          <a:prstGeom prst="lin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188720" y="4206240"/>
            <a:ext cx="365760" cy="3657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1242284" y="4259804"/>
            <a:ext cx="258631" cy="258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 b="0"/>
              <a:t>2</a:t>
            </a:r>
            <a:endParaRPr sz="1600" b="0"/>
          </a:p>
        </p:txBody>
      </p:sp>
      <p:sp>
        <p:nvSpPr>
          <p:cNvPr id="12" name="TextBox 11"/>
          <p:cNvSpPr txBox="1"/>
          <p:nvPr/>
        </p:nvSpPr>
        <p:spPr>
          <a:xfrm>
            <a:off x="2103120" y="4114800"/>
            <a:ext cx="640080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 b="0"/>
              <a:t>O'zgaruvchi rahbarlik modellaridan o'rganish</a:t>
            </a:r>
            <a:endParaRPr sz="1600" b="0"/>
          </a:p>
        </p:txBody>
      </p:sp>
      <p:sp>
        <p:nvSpPr>
          <p:cNvPr id="13" name="TextBox 12"/>
          <p:cNvSpPr txBox="1"/>
          <p:nvPr/>
        </p:nvSpPr>
        <p:spPr>
          <a:xfrm>
            <a:off x="2103120" y="4389120"/>
            <a:ext cx="6400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 b="0"/>
              <a:t>O'zining o'ziga xos usulini rivojlantirish uchun, o'zgaruvchan, xizmatkor yoki demokratik kabi turli rahbarlik usullarini o'rganish, qadrli fikrlar berishi mumkin.</a:t>
            </a:r>
            <a:endParaRPr sz="1200" b="0"/>
          </a:p>
        </p:txBody>
      </p:sp>
      <p:cxnSp>
        <p:nvCxnSpPr>
          <p:cNvPr id="14" name="Connector 13"/>
          <p:cNvCxnSpPr/>
          <p:nvPr/>
        </p:nvCxnSpPr>
        <p:spPr>
          <a:xfrm>
            <a:off x="1371600" y="5577840"/>
            <a:ext cx="731520" cy="0"/>
          </a:xfrm>
          <a:prstGeom prst="lin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188720" y="5394960"/>
            <a:ext cx="365760" cy="3657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1242284" y="5448524"/>
            <a:ext cx="258631" cy="258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 b="0"/>
              <a:t>3</a:t>
            </a:r>
            <a:endParaRPr sz="1600" b="0"/>
          </a:p>
        </p:txBody>
      </p:sp>
      <p:sp>
        <p:nvSpPr>
          <p:cNvPr id="17" name="TextBox 16"/>
          <p:cNvSpPr txBox="1"/>
          <p:nvPr/>
        </p:nvSpPr>
        <p:spPr>
          <a:xfrm>
            <a:off x="2103120" y="5303520"/>
            <a:ext cx="640080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 b="0"/>
              <a:t>Qayta fikr va izoh so'raymiz</a:t>
            </a:r>
            <a:endParaRPr sz="1800" b="0"/>
          </a:p>
        </p:txBody>
      </p:sp>
      <p:sp>
        <p:nvSpPr>
          <p:cNvPr id="18" name="TextBox 17"/>
          <p:cNvSpPr txBox="1"/>
          <p:nvPr/>
        </p:nvSpPr>
        <p:spPr>
          <a:xfrm>
            <a:off x="2103120" y="5577840"/>
            <a:ext cx="6400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 b="0" dirty="0" err="1"/>
              <a:t>Kollejlardan</a:t>
            </a:r>
            <a:r>
              <a:rPr sz="1200" b="0" dirty="0"/>
              <a:t> </a:t>
            </a:r>
            <a:r>
              <a:rPr sz="1200" b="0" dirty="0" err="1"/>
              <a:t>faol</a:t>
            </a:r>
            <a:r>
              <a:rPr sz="1200" b="0" dirty="0"/>
              <a:t> </a:t>
            </a:r>
            <a:r>
              <a:rPr sz="1200" b="0" dirty="0" err="1"/>
              <a:t>ravishda</a:t>
            </a:r>
            <a:r>
              <a:rPr sz="1200" b="0" dirty="0"/>
              <a:t> </a:t>
            </a:r>
            <a:r>
              <a:rPr sz="1200" b="0" dirty="0" err="1"/>
              <a:t>fikr</a:t>
            </a:r>
            <a:r>
              <a:rPr sz="1200" b="0" dirty="0"/>
              <a:t> </a:t>
            </a:r>
            <a:r>
              <a:rPr sz="1200" b="0" dirty="0" err="1"/>
              <a:t>olish</a:t>
            </a:r>
            <a:r>
              <a:rPr sz="1200" b="0" dirty="0"/>
              <a:t> </a:t>
            </a:r>
            <a:r>
              <a:rPr sz="1200" b="0" dirty="0" err="1"/>
              <a:t>va</a:t>
            </a:r>
            <a:r>
              <a:rPr sz="1200" b="0" dirty="0"/>
              <a:t> </a:t>
            </a:r>
            <a:r>
              <a:rPr sz="1200" b="0" dirty="0" err="1"/>
              <a:t>o'z</a:t>
            </a:r>
            <a:r>
              <a:rPr sz="1200" b="0" dirty="0"/>
              <a:t> </a:t>
            </a:r>
            <a:r>
              <a:rPr sz="1200" b="0" dirty="0" err="1"/>
              <a:t>rahbarlik</a:t>
            </a:r>
            <a:r>
              <a:rPr sz="1200" b="0" dirty="0"/>
              <a:t> </a:t>
            </a:r>
            <a:r>
              <a:rPr sz="1200" b="0" dirty="0" err="1"/>
              <a:t>tajribalaringizni</a:t>
            </a:r>
            <a:r>
              <a:rPr sz="1200" b="0" dirty="0"/>
              <a:t> </a:t>
            </a:r>
            <a:r>
              <a:rPr sz="1200" b="0" dirty="0" err="1"/>
              <a:t>ko'rib</a:t>
            </a:r>
            <a:r>
              <a:rPr sz="1200" b="0" dirty="0"/>
              <a:t> </a:t>
            </a:r>
            <a:r>
              <a:rPr sz="1200" b="0" dirty="0" err="1"/>
              <a:t>chiqish</a:t>
            </a:r>
            <a:r>
              <a:rPr sz="1200" b="0" dirty="0"/>
              <a:t>, </a:t>
            </a:r>
            <a:r>
              <a:rPr sz="1200" b="0" dirty="0" err="1"/>
              <a:t>vaqt</a:t>
            </a:r>
            <a:r>
              <a:rPr sz="1200" b="0" dirty="0"/>
              <a:t> </a:t>
            </a:r>
            <a:r>
              <a:rPr sz="1200" b="0" dirty="0" err="1"/>
              <a:t>o'tganda</a:t>
            </a:r>
            <a:r>
              <a:rPr sz="1200" b="0" dirty="0"/>
              <a:t> </a:t>
            </a:r>
            <a:r>
              <a:rPr sz="1200" b="0" dirty="0" err="1"/>
              <a:t>shaxsiy</a:t>
            </a:r>
            <a:r>
              <a:rPr sz="1200" b="0" dirty="0"/>
              <a:t> </a:t>
            </a:r>
            <a:r>
              <a:rPr sz="1200" b="0" dirty="0" err="1"/>
              <a:t>rahbarlik</a:t>
            </a:r>
            <a:r>
              <a:rPr sz="1200" b="0" dirty="0"/>
              <a:t> </a:t>
            </a:r>
            <a:r>
              <a:rPr sz="1200" b="0" dirty="0" err="1"/>
              <a:t>uslubingizni</a:t>
            </a:r>
            <a:r>
              <a:rPr sz="1200" b="0" dirty="0"/>
              <a:t> </a:t>
            </a:r>
            <a:r>
              <a:rPr sz="1200" b="0" dirty="0" err="1"/>
              <a:t>rivojlantirish</a:t>
            </a:r>
            <a:r>
              <a:rPr sz="1200" b="0" dirty="0"/>
              <a:t> </a:t>
            </a:r>
            <a:r>
              <a:rPr sz="1200" b="0" dirty="0" err="1"/>
              <a:t>va</a:t>
            </a:r>
            <a:r>
              <a:rPr sz="1200" b="0" dirty="0"/>
              <a:t> </a:t>
            </a:r>
            <a:r>
              <a:rPr sz="1200" b="0" dirty="0" err="1"/>
              <a:t>moslashishga</a:t>
            </a:r>
            <a:r>
              <a:rPr sz="1200" b="0" dirty="0"/>
              <a:t> </a:t>
            </a:r>
            <a:r>
              <a:rPr sz="1200" b="0" dirty="0" err="1"/>
              <a:t>yordam</a:t>
            </a:r>
            <a:r>
              <a:rPr sz="1200" b="0" dirty="0"/>
              <a:t> </a:t>
            </a:r>
            <a:r>
              <a:rPr sz="1200" b="0" dirty="0" err="1"/>
              <a:t>beradi</a:t>
            </a:r>
            <a:r>
              <a:rPr sz="1200" b="0" dirty="0"/>
              <a:t>.</a:t>
            </a:r>
            <a:endParaRPr sz="1200" b="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O’zgaruvchan</a:t>
            </a:r>
            <a:r>
              <a:rPr b="1" dirty="0"/>
              <a:t> </a:t>
            </a:r>
            <a:r>
              <a:rPr b="1" dirty="0" err="1"/>
              <a:t>Liderlik</a:t>
            </a:r>
            <a:r>
              <a:rPr b="1" dirty="0"/>
              <a:t> </a:t>
            </a:r>
            <a:r>
              <a:rPr b="1" dirty="0" err="1"/>
              <a:t>Usullarini</a:t>
            </a:r>
            <a:r>
              <a:rPr b="1" dirty="0"/>
              <a:t> </a:t>
            </a:r>
            <a:r>
              <a:rPr b="1" dirty="0" err="1"/>
              <a:t>Tushunish</a:t>
            </a:r>
            <a:endParaRPr b="1" dirty="0"/>
          </a:p>
        </p:txBody>
      </p:sp>
      <p:cxnSp>
        <p:nvCxnSpPr>
          <p:cNvPr id="3" name="Connector 2"/>
          <p:cNvCxnSpPr/>
          <p:nvPr/>
        </p:nvCxnSpPr>
        <p:spPr>
          <a:xfrm>
            <a:off x="1371600" y="2743200"/>
            <a:ext cx="0" cy="3291840"/>
          </a:xfrm>
          <a:prstGeom prst="lin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nector 3"/>
          <p:cNvCxnSpPr/>
          <p:nvPr/>
        </p:nvCxnSpPr>
        <p:spPr>
          <a:xfrm>
            <a:off x="1371600" y="3200400"/>
            <a:ext cx="731520" cy="0"/>
          </a:xfrm>
          <a:prstGeom prst="lin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1188720" y="3017520"/>
            <a:ext cx="365760" cy="3657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1242284" y="3071084"/>
            <a:ext cx="258631" cy="258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 b="0"/>
              <a:t>1</a:t>
            </a:r>
            <a:endParaRPr sz="1600" b="0"/>
          </a:p>
        </p:txBody>
      </p:sp>
      <p:sp>
        <p:nvSpPr>
          <p:cNvPr id="7" name="TextBox 6"/>
          <p:cNvSpPr txBox="1"/>
          <p:nvPr/>
        </p:nvSpPr>
        <p:spPr>
          <a:xfrm>
            <a:off x="2103120" y="2926080"/>
            <a:ext cx="640080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 b="0"/>
              <a:t>O'zgaruvchi rahbarlik</a:t>
            </a:r>
            <a:endParaRPr sz="1800" b="0"/>
          </a:p>
        </p:txBody>
      </p:sp>
      <p:sp>
        <p:nvSpPr>
          <p:cNvPr id="8" name="TextBox 7"/>
          <p:cNvSpPr txBox="1"/>
          <p:nvPr/>
        </p:nvSpPr>
        <p:spPr>
          <a:xfrm>
            <a:off x="2103120" y="3200400"/>
            <a:ext cx="64008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0" dirty="0" err="1"/>
              <a:t>O'zgaruvchi</a:t>
            </a:r>
            <a:r>
              <a:rPr sz="1400" b="0" dirty="0"/>
              <a:t> </a:t>
            </a:r>
            <a:r>
              <a:rPr sz="1400" b="0" dirty="0" err="1"/>
              <a:t>rahbarlar</a:t>
            </a:r>
            <a:r>
              <a:rPr sz="1400" b="0" dirty="0"/>
              <a:t> </a:t>
            </a:r>
            <a:r>
              <a:rPr sz="1400" b="0" dirty="0" err="1"/>
              <a:t>jamoalarini</a:t>
            </a:r>
            <a:r>
              <a:rPr sz="1400" b="0" dirty="0"/>
              <a:t> </a:t>
            </a:r>
            <a:r>
              <a:rPr sz="1400" b="0" dirty="0" err="1"/>
              <a:t>ilg'or</a:t>
            </a:r>
            <a:r>
              <a:rPr sz="1400" b="0" dirty="0"/>
              <a:t> </a:t>
            </a:r>
            <a:r>
              <a:rPr sz="1400" b="0" dirty="0" err="1"/>
              <a:t>va</a:t>
            </a:r>
            <a:r>
              <a:rPr sz="1400" b="0" dirty="0"/>
              <a:t> </a:t>
            </a:r>
            <a:r>
              <a:rPr sz="1400" b="0" dirty="0" err="1"/>
              <a:t>motivatsiyalash</a:t>
            </a:r>
            <a:r>
              <a:rPr sz="1400" b="0" dirty="0"/>
              <a:t>, </a:t>
            </a:r>
            <a:r>
              <a:rPr sz="1400" b="0" dirty="0" err="1"/>
              <a:t>ularga</a:t>
            </a:r>
            <a:r>
              <a:rPr sz="1400" b="0" dirty="0"/>
              <a:t> </a:t>
            </a:r>
            <a:r>
              <a:rPr sz="1400" b="0" dirty="0" err="1"/>
              <a:t>o'zining</a:t>
            </a:r>
            <a:r>
              <a:rPr sz="1400" b="0" dirty="0"/>
              <a:t> </a:t>
            </a:r>
            <a:r>
              <a:rPr sz="1400" b="0" dirty="0" err="1"/>
              <a:t>to'liq</a:t>
            </a:r>
            <a:r>
              <a:rPr sz="1400" b="0" dirty="0"/>
              <a:t> </a:t>
            </a:r>
            <a:r>
              <a:rPr sz="1400" b="0" dirty="0" err="1"/>
              <a:t>potentsialiga</a:t>
            </a:r>
            <a:r>
              <a:rPr sz="1400" b="0" dirty="0"/>
              <a:t> </a:t>
            </a:r>
            <a:r>
              <a:rPr sz="1400" b="0" dirty="0" err="1"/>
              <a:t>erishishlari</a:t>
            </a:r>
            <a:r>
              <a:rPr sz="1400" b="0" dirty="0"/>
              <a:t> </a:t>
            </a:r>
            <a:r>
              <a:rPr sz="1400" b="0" dirty="0" err="1"/>
              <a:t>uchun</a:t>
            </a:r>
            <a:r>
              <a:rPr sz="1400" b="0" dirty="0"/>
              <a:t> </a:t>
            </a:r>
            <a:r>
              <a:rPr sz="1400" b="0" dirty="0" err="1"/>
              <a:t>ko'p</a:t>
            </a:r>
            <a:r>
              <a:rPr sz="1400" b="0" dirty="0"/>
              <a:t> </a:t>
            </a:r>
            <a:r>
              <a:rPr sz="1400" b="0" dirty="0" err="1"/>
              <a:t>mamlakatli</a:t>
            </a:r>
            <a:r>
              <a:rPr sz="1400" b="0" dirty="0"/>
              <a:t> </a:t>
            </a:r>
            <a:r>
              <a:rPr sz="1400" b="0" dirty="0" err="1"/>
              <a:t>vizion</a:t>
            </a:r>
            <a:r>
              <a:rPr sz="1400" b="0" dirty="0"/>
              <a:t> </a:t>
            </a:r>
            <a:r>
              <a:rPr sz="1400" b="0" dirty="0" err="1"/>
              <a:t>va</a:t>
            </a:r>
            <a:r>
              <a:rPr sz="1400" b="0" dirty="0"/>
              <a:t> </a:t>
            </a:r>
            <a:r>
              <a:rPr sz="1400" b="0" dirty="0" err="1"/>
              <a:t>kuchli</a:t>
            </a:r>
            <a:r>
              <a:rPr sz="1400" b="0" dirty="0"/>
              <a:t> </a:t>
            </a:r>
            <a:r>
              <a:rPr sz="1400" b="0" dirty="0" err="1"/>
              <a:t>kommunikatsiya</a:t>
            </a:r>
            <a:r>
              <a:rPr sz="1400" b="0" dirty="0"/>
              <a:t> </a:t>
            </a:r>
            <a:r>
              <a:rPr sz="1400" b="0" dirty="0" err="1"/>
              <a:t>orqali</a:t>
            </a:r>
            <a:r>
              <a:rPr sz="1400" b="0" dirty="0"/>
              <a:t> </a:t>
            </a:r>
            <a:r>
              <a:rPr sz="1400" b="0" dirty="0" err="1"/>
              <a:t>ko'rsatishadi</a:t>
            </a:r>
            <a:r>
              <a:rPr sz="1400" b="0" dirty="0"/>
              <a:t>.</a:t>
            </a:r>
            <a:endParaRPr sz="1400" b="0" dirty="0"/>
          </a:p>
        </p:txBody>
      </p:sp>
      <p:cxnSp>
        <p:nvCxnSpPr>
          <p:cNvPr id="9" name="Connector 8"/>
          <p:cNvCxnSpPr/>
          <p:nvPr/>
        </p:nvCxnSpPr>
        <p:spPr>
          <a:xfrm>
            <a:off x="1371600" y="4389120"/>
            <a:ext cx="731520" cy="0"/>
          </a:xfrm>
          <a:prstGeom prst="lin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188720" y="4206240"/>
            <a:ext cx="365760" cy="3657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1242284" y="4259804"/>
            <a:ext cx="258631" cy="258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 b="0"/>
              <a:t>2</a:t>
            </a:r>
            <a:endParaRPr sz="1600" b="0"/>
          </a:p>
        </p:txBody>
      </p:sp>
      <p:sp>
        <p:nvSpPr>
          <p:cNvPr id="12" name="TextBox 11"/>
          <p:cNvSpPr txBox="1"/>
          <p:nvPr/>
        </p:nvSpPr>
        <p:spPr>
          <a:xfrm>
            <a:off x="2103120" y="4114800"/>
            <a:ext cx="640080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 b="0"/>
              <a:t>Transaksiya rahbariyati</a:t>
            </a:r>
            <a:endParaRPr sz="1800" b="0"/>
          </a:p>
        </p:txBody>
      </p:sp>
      <p:sp>
        <p:nvSpPr>
          <p:cNvPr id="13" name="TextBox 12"/>
          <p:cNvSpPr txBox="1"/>
          <p:nvPr/>
        </p:nvSpPr>
        <p:spPr>
          <a:xfrm>
            <a:off x="2103120" y="4389120"/>
            <a:ext cx="6400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0" dirty="0" err="1"/>
              <a:t>Transaksiya</a:t>
            </a:r>
            <a:r>
              <a:rPr sz="1400" b="0" dirty="0"/>
              <a:t> </a:t>
            </a:r>
            <a:r>
              <a:rPr sz="1400" b="0" dirty="0" err="1"/>
              <a:t>rahbarlari</a:t>
            </a:r>
            <a:r>
              <a:rPr sz="1400" b="0" dirty="0"/>
              <a:t> </a:t>
            </a:r>
            <a:r>
              <a:rPr sz="1400" b="0" dirty="0" err="1"/>
              <a:t>o'zgaruvchan</a:t>
            </a:r>
            <a:r>
              <a:rPr sz="1400" b="0" dirty="0"/>
              <a:t> </a:t>
            </a:r>
            <a:r>
              <a:rPr sz="1400" b="0" dirty="0" err="1"/>
              <a:t>kutib</a:t>
            </a:r>
            <a:r>
              <a:rPr sz="1400" b="0" dirty="0"/>
              <a:t> </a:t>
            </a:r>
            <a:r>
              <a:rPr sz="1400" b="0" dirty="0" err="1"/>
              <a:t>turgan</a:t>
            </a:r>
            <a:r>
              <a:rPr sz="1400" b="0" dirty="0"/>
              <a:t> </a:t>
            </a:r>
            <a:r>
              <a:rPr sz="1400" b="0" dirty="0" err="1"/>
              <a:t>kutilgan</a:t>
            </a:r>
            <a:r>
              <a:rPr sz="1400" b="0" dirty="0"/>
              <a:t> </a:t>
            </a:r>
            <a:r>
              <a:rPr sz="1400" b="0" dirty="0" err="1"/>
              <a:t>natijalarga</a:t>
            </a:r>
            <a:r>
              <a:rPr sz="1400" b="0" dirty="0"/>
              <a:t> </a:t>
            </a:r>
            <a:r>
              <a:rPr sz="1400" b="0" dirty="0" err="1"/>
              <a:t>qarab</a:t>
            </a:r>
            <a:r>
              <a:rPr sz="1400" b="0" dirty="0"/>
              <a:t> </a:t>
            </a:r>
            <a:r>
              <a:rPr sz="1400" b="0" dirty="0" err="1"/>
              <a:t>jamoa</a:t>
            </a:r>
            <a:r>
              <a:rPr sz="1400" b="0" dirty="0"/>
              <a:t> </a:t>
            </a:r>
            <a:r>
              <a:rPr sz="1400" b="0" dirty="0" err="1"/>
              <a:t>a'zolarini</a:t>
            </a:r>
            <a:r>
              <a:rPr sz="1400" b="0" dirty="0"/>
              <a:t> </a:t>
            </a:r>
            <a:r>
              <a:rPr sz="1400" b="0" dirty="0" err="1"/>
              <a:t>mukofotla</a:t>
            </a:r>
            <a:r>
              <a:rPr lang="en-US" sz="1400" b="0" dirty="0" err="1"/>
              <a:t>ydi</a:t>
            </a:r>
            <a:r>
              <a:rPr lang="en-US" sz="1400" b="0" dirty="0"/>
              <a:t>.</a:t>
            </a:r>
            <a:endParaRPr sz="1400" b="0" dirty="0"/>
          </a:p>
        </p:txBody>
      </p:sp>
      <p:cxnSp>
        <p:nvCxnSpPr>
          <p:cNvPr id="14" name="Connector 13"/>
          <p:cNvCxnSpPr/>
          <p:nvPr/>
        </p:nvCxnSpPr>
        <p:spPr>
          <a:xfrm>
            <a:off x="1371600" y="5577840"/>
            <a:ext cx="731520" cy="0"/>
          </a:xfrm>
          <a:prstGeom prst="lin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188720" y="5394960"/>
            <a:ext cx="365760" cy="3657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1242284" y="5448524"/>
            <a:ext cx="258631" cy="258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 b="0"/>
              <a:t>3</a:t>
            </a:r>
            <a:endParaRPr sz="1600" b="0"/>
          </a:p>
        </p:txBody>
      </p:sp>
      <p:sp>
        <p:nvSpPr>
          <p:cNvPr id="17" name="TextBox 16"/>
          <p:cNvSpPr txBox="1"/>
          <p:nvPr/>
        </p:nvSpPr>
        <p:spPr>
          <a:xfrm>
            <a:off x="2103120" y="5127783"/>
            <a:ext cx="640080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 b="0" dirty="0" err="1"/>
              <a:t>Xizmatkor</a:t>
            </a:r>
            <a:r>
              <a:rPr sz="1800" b="0" dirty="0"/>
              <a:t> </a:t>
            </a:r>
            <a:r>
              <a:rPr sz="1800" b="0" dirty="0" err="1"/>
              <a:t>rahbarlik</a:t>
            </a:r>
            <a:endParaRPr sz="1800" b="0" dirty="0"/>
          </a:p>
        </p:txBody>
      </p:sp>
      <p:sp>
        <p:nvSpPr>
          <p:cNvPr id="18" name="TextBox 17"/>
          <p:cNvSpPr txBox="1"/>
          <p:nvPr/>
        </p:nvSpPr>
        <p:spPr>
          <a:xfrm>
            <a:off x="2103120" y="5448524"/>
            <a:ext cx="64008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0" dirty="0" err="1"/>
              <a:t>Xizmatkor</a:t>
            </a:r>
            <a:r>
              <a:rPr sz="1400" b="0" dirty="0"/>
              <a:t> </a:t>
            </a:r>
            <a:r>
              <a:rPr sz="1400" b="0" dirty="0" err="1"/>
              <a:t>rahbarlar</a:t>
            </a:r>
            <a:r>
              <a:rPr sz="1400" b="0" dirty="0"/>
              <a:t>, </a:t>
            </a:r>
            <a:r>
              <a:rPr sz="1400" b="0" dirty="0" err="1"/>
              <a:t>odatda</a:t>
            </a:r>
            <a:r>
              <a:rPr sz="1400" b="0" dirty="0"/>
              <a:t>, </a:t>
            </a:r>
            <a:r>
              <a:rPr sz="1400" b="0" dirty="0" err="1"/>
              <a:t>o'z</a:t>
            </a:r>
            <a:r>
              <a:rPr sz="1400" b="0" dirty="0"/>
              <a:t> </a:t>
            </a:r>
            <a:r>
              <a:rPr sz="1400" b="0" dirty="0" err="1"/>
              <a:t>jamoasi</a:t>
            </a:r>
            <a:r>
              <a:rPr sz="1400" b="0" dirty="0"/>
              <a:t> </a:t>
            </a:r>
            <a:r>
              <a:rPr sz="1400" b="0" dirty="0" err="1"/>
              <a:t>a'zolarining</a:t>
            </a:r>
            <a:r>
              <a:rPr sz="1400" b="0" dirty="0"/>
              <a:t> </a:t>
            </a:r>
            <a:r>
              <a:rPr sz="1400" b="0" dirty="0" err="1"/>
              <a:t>yaxshilik</a:t>
            </a:r>
            <a:r>
              <a:rPr sz="1400" b="0" dirty="0"/>
              <a:t> </a:t>
            </a:r>
            <a:r>
              <a:rPr sz="1400" b="0" dirty="0" err="1"/>
              <a:t>va</a:t>
            </a:r>
            <a:r>
              <a:rPr sz="1400" b="0" dirty="0"/>
              <a:t> </a:t>
            </a:r>
            <a:r>
              <a:rPr sz="1400" b="0" dirty="0" err="1"/>
              <a:t>rivojlanishini</a:t>
            </a:r>
            <a:r>
              <a:rPr sz="1400" b="0" dirty="0"/>
              <a:t> </a:t>
            </a:r>
            <a:r>
              <a:rPr sz="1400" b="0" dirty="0" err="1"/>
              <a:t>prioritet</a:t>
            </a:r>
            <a:r>
              <a:rPr sz="1400" b="0" dirty="0"/>
              <a:t> </a:t>
            </a:r>
            <a:r>
              <a:rPr sz="1400" b="0" dirty="0" err="1"/>
              <a:t>qilishadi</a:t>
            </a:r>
            <a:r>
              <a:rPr sz="1400" b="0" dirty="0"/>
              <a:t>, </a:t>
            </a:r>
            <a:r>
              <a:rPr sz="1400" b="0" dirty="0" err="1"/>
              <a:t>ko'proq</a:t>
            </a:r>
            <a:r>
              <a:rPr sz="1400" b="0" dirty="0"/>
              <a:t> </a:t>
            </a:r>
            <a:r>
              <a:rPr sz="1400" b="0" dirty="0" err="1"/>
              <a:t>qo'llab-quvvatlashuvchi</a:t>
            </a:r>
            <a:r>
              <a:rPr sz="1400" b="0" dirty="0"/>
              <a:t> </a:t>
            </a:r>
            <a:r>
              <a:rPr sz="1400" b="0" dirty="0" err="1"/>
              <a:t>va</a:t>
            </a:r>
            <a:r>
              <a:rPr sz="1400" b="0" dirty="0"/>
              <a:t> </a:t>
            </a:r>
            <a:r>
              <a:rPr sz="1400" b="0" dirty="0" err="1"/>
              <a:t>tarbiyalovchi</a:t>
            </a:r>
            <a:r>
              <a:rPr sz="1400" b="0" dirty="0"/>
              <a:t> </a:t>
            </a:r>
            <a:r>
              <a:rPr sz="1400" b="0" dirty="0" err="1"/>
              <a:t>liderlik</a:t>
            </a:r>
            <a:r>
              <a:rPr sz="1400" b="0" dirty="0"/>
              <a:t> </a:t>
            </a:r>
            <a:r>
              <a:rPr sz="1400" b="0" dirty="0" err="1"/>
              <a:t>yo'li</a:t>
            </a:r>
            <a:r>
              <a:rPr sz="1400" b="0" dirty="0"/>
              <a:t> </a:t>
            </a:r>
            <a:r>
              <a:rPr sz="1400" b="0" dirty="0" err="1"/>
              <a:t>bilan</a:t>
            </a:r>
            <a:r>
              <a:rPr sz="1400" b="0" dirty="0"/>
              <a:t> </a:t>
            </a:r>
            <a:r>
              <a:rPr sz="1400" b="0" dirty="0" err="1"/>
              <a:t>yaqinlashishadi</a:t>
            </a:r>
            <a:r>
              <a:rPr sz="1400" b="0" dirty="0"/>
              <a:t>.</a:t>
            </a:r>
            <a:endParaRPr sz="1400" b="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 err="1"/>
              <a:t>Rahbarlikda</a:t>
            </a:r>
            <a:r>
              <a:rPr b="1" dirty="0"/>
              <a:t> his-</a:t>
            </a:r>
            <a:r>
              <a:rPr b="1" dirty="0" err="1"/>
              <a:t>tuyg'ular</a:t>
            </a:r>
            <a:r>
              <a:rPr b="1" dirty="0"/>
              <a:t> </a:t>
            </a:r>
            <a:r>
              <a:rPr b="1" dirty="0" err="1"/>
              <a:t>mohiyati</a:t>
            </a:r>
            <a:endParaRPr b="1" dirty="0"/>
          </a:p>
        </p:txBody>
      </p:sp>
      <p:sp>
        <p:nvSpPr>
          <p:cNvPr id="3" name="Rounded Rectangle 2"/>
          <p:cNvSpPr/>
          <p:nvPr/>
        </p:nvSpPr>
        <p:spPr>
          <a:xfrm>
            <a:off x="1981200" y="2286000"/>
            <a:ext cx="8229600" cy="118872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2164080" y="2468880"/>
            <a:ext cx="786384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 b="1"/>
              <a:t>Emotsiyalarni tushunish va boshqarish</a:t>
            </a:r>
            <a:endParaRPr sz="1600" b="1"/>
          </a:p>
        </p:txBody>
      </p:sp>
      <p:sp>
        <p:nvSpPr>
          <p:cNvPr id="5" name="TextBox 4"/>
          <p:cNvSpPr txBox="1"/>
          <p:nvPr/>
        </p:nvSpPr>
        <p:spPr>
          <a:xfrm>
            <a:off x="2164080" y="2743200"/>
            <a:ext cx="786384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0"/>
              <a:t>Oliy emotsional aqlli liderlar o'z emotsiyalarini samarali tushunish va boshqalarining emotsiyalarini boshqarish orqali, qaror qabul qilish va munosabatlar hal qilishda yaxshi natijalarga erishishadi.</a:t>
            </a:r>
            <a:endParaRPr sz="1400" b="0"/>
          </a:p>
        </p:txBody>
      </p:sp>
      <p:sp>
        <p:nvSpPr>
          <p:cNvPr id="6" name="Rounded Rectangle 5"/>
          <p:cNvSpPr/>
          <p:nvPr/>
        </p:nvSpPr>
        <p:spPr>
          <a:xfrm>
            <a:off x="1981200" y="3657600"/>
            <a:ext cx="8229600" cy="118872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2164080" y="3840480"/>
            <a:ext cx="786384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 b="1"/>
              <a:t>Kuchli aloqalar yaratish</a:t>
            </a:r>
            <a:endParaRPr sz="1600" b="1"/>
          </a:p>
        </p:txBody>
      </p:sp>
      <p:sp>
        <p:nvSpPr>
          <p:cNvPr id="8" name="TextBox 7"/>
          <p:cNvSpPr txBox="1"/>
          <p:nvPr/>
        </p:nvSpPr>
        <p:spPr>
          <a:xfrm>
            <a:off x="2164080" y="4114800"/>
            <a:ext cx="78638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0" dirty="0" err="1"/>
              <a:t>Emotsional</a:t>
            </a:r>
            <a:r>
              <a:rPr sz="1400" b="0" dirty="0"/>
              <a:t> </a:t>
            </a:r>
            <a:r>
              <a:rPr sz="1400" b="0" dirty="0" err="1"/>
              <a:t>ma'naviyat</a:t>
            </a:r>
            <a:r>
              <a:rPr sz="1400" b="0" dirty="0"/>
              <a:t> </a:t>
            </a:r>
            <a:r>
              <a:rPr sz="1400" b="0" dirty="0" err="1"/>
              <a:t>liderlarni</a:t>
            </a:r>
            <a:r>
              <a:rPr sz="1400" b="0" dirty="0"/>
              <a:t> </a:t>
            </a:r>
            <a:r>
              <a:rPr sz="1400" b="0" dirty="0" err="1"/>
              <a:t>jamoa</a:t>
            </a:r>
            <a:r>
              <a:rPr sz="1400" b="0" dirty="0"/>
              <a:t> </a:t>
            </a:r>
            <a:r>
              <a:rPr sz="1400" b="0" dirty="0" err="1"/>
              <a:t>a'zolari</a:t>
            </a:r>
            <a:r>
              <a:rPr sz="1400" b="0" dirty="0"/>
              <a:t> </a:t>
            </a:r>
            <a:r>
              <a:rPr sz="1400" b="0" dirty="0" err="1"/>
              <a:t>bilan</a:t>
            </a:r>
            <a:r>
              <a:rPr sz="1400" b="0" dirty="0"/>
              <a:t> </a:t>
            </a:r>
            <a:r>
              <a:rPr sz="1400" b="0" dirty="0" err="1"/>
              <a:t>kuchli</a:t>
            </a:r>
            <a:r>
              <a:rPr sz="1400" b="0" dirty="0"/>
              <a:t>, </a:t>
            </a:r>
            <a:r>
              <a:rPr sz="1400" b="0" dirty="0" err="1"/>
              <a:t>ishonchli</a:t>
            </a:r>
            <a:r>
              <a:rPr sz="1400" b="0" dirty="0"/>
              <a:t> </a:t>
            </a:r>
            <a:r>
              <a:rPr sz="1400" b="0" dirty="0" err="1"/>
              <a:t>aloqalar</a:t>
            </a:r>
            <a:r>
              <a:rPr sz="1400" b="0" dirty="0"/>
              <a:t> </a:t>
            </a:r>
            <a:r>
              <a:rPr sz="1400" b="0" dirty="0" err="1"/>
              <a:t>qurishga</a:t>
            </a:r>
            <a:r>
              <a:rPr sz="1400" b="0" dirty="0"/>
              <a:t> </a:t>
            </a:r>
            <a:r>
              <a:rPr sz="1400" b="0" dirty="0" err="1"/>
              <a:t>qodir</a:t>
            </a:r>
            <a:r>
              <a:rPr sz="1400" b="0" dirty="0"/>
              <a:t> </a:t>
            </a:r>
            <a:r>
              <a:rPr sz="1400" b="0" dirty="0" err="1"/>
              <a:t>qiladi</a:t>
            </a:r>
            <a:r>
              <a:rPr sz="1400" b="0" dirty="0"/>
              <a:t>, </a:t>
            </a:r>
            <a:r>
              <a:rPr sz="1400" b="0" dirty="0" err="1"/>
              <a:t>hamkorlik</a:t>
            </a:r>
            <a:r>
              <a:rPr sz="1400" b="0" dirty="0"/>
              <a:t>, </a:t>
            </a:r>
            <a:r>
              <a:rPr sz="1400" b="0" dirty="0" err="1"/>
              <a:t>muhabbatni</a:t>
            </a:r>
            <a:r>
              <a:rPr sz="1400" b="0" dirty="0"/>
              <a:t> </a:t>
            </a:r>
            <a:r>
              <a:rPr sz="1400" b="0" dirty="0" err="1"/>
              <a:t>rivojlantiradi</a:t>
            </a:r>
            <a:r>
              <a:rPr sz="1400" b="0" dirty="0"/>
              <a:t> </a:t>
            </a:r>
            <a:r>
              <a:rPr lang="en-US" sz="1400" b="0" dirty="0"/>
              <a:t>.</a:t>
            </a:r>
            <a:endParaRPr sz="1400" b="0" dirty="0"/>
          </a:p>
        </p:txBody>
      </p:sp>
      <p:sp>
        <p:nvSpPr>
          <p:cNvPr id="9" name="Rounded Rectangle 8"/>
          <p:cNvSpPr/>
          <p:nvPr/>
        </p:nvSpPr>
        <p:spPr>
          <a:xfrm>
            <a:off x="1981200" y="5029200"/>
            <a:ext cx="8229600" cy="118872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2164080" y="5120640"/>
            <a:ext cx="786384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 b="1"/>
              <a:t>Qo'llab-quvvatlash va boshqalarini ilhomlantirish</a:t>
            </a:r>
            <a:endParaRPr sz="1600" b="1"/>
          </a:p>
        </p:txBody>
      </p:sp>
      <p:sp>
        <p:nvSpPr>
          <p:cNvPr id="11" name="TextBox 10"/>
          <p:cNvSpPr txBox="1"/>
          <p:nvPr/>
        </p:nvSpPr>
        <p:spPr>
          <a:xfrm>
            <a:off x="2164080" y="5486400"/>
            <a:ext cx="786384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0" dirty="0" err="1"/>
              <a:t>Rahbarlikda</a:t>
            </a:r>
            <a:r>
              <a:rPr sz="1400" b="0" dirty="0"/>
              <a:t> </a:t>
            </a:r>
            <a:r>
              <a:rPr sz="1400" b="0" dirty="0" err="1"/>
              <a:t>yuqori</a:t>
            </a:r>
            <a:r>
              <a:rPr sz="1400" b="0" dirty="0"/>
              <a:t> his-</a:t>
            </a:r>
            <a:r>
              <a:rPr sz="1400" b="0" dirty="0" err="1"/>
              <a:t>tuyg'ulikga</a:t>
            </a:r>
            <a:r>
              <a:rPr sz="1400" b="0" dirty="0"/>
              <a:t> </a:t>
            </a:r>
            <a:r>
              <a:rPr sz="1400" b="0" dirty="0" err="1"/>
              <a:t>ega</a:t>
            </a:r>
            <a:r>
              <a:rPr sz="1400" b="0" dirty="0"/>
              <a:t> </a:t>
            </a:r>
            <a:r>
              <a:rPr sz="1400" b="0" dirty="0" err="1"/>
              <a:t>bo'lgan</a:t>
            </a:r>
            <a:r>
              <a:rPr sz="1400" b="0" dirty="0"/>
              <a:t> </a:t>
            </a:r>
            <a:r>
              <a:rPr sz="1400" b="0" dirty="0" err="1"/>
              <a:t>liderlar</a:t>
            </a:r>
            <a:r>
              <a:rPr sz="1400" b="0" dirty="0"/>
              <a:t>, </a:t>
            </a:r>
            <a:r>
              <a:rPr sz="1400" b="0" dirty="0" err="1"/>
              <a:t>o'zlarining</a:t>
            </a:r>
            <a:r>
              <a:rPr sz="1400" b="0" dirty="0"/>
              <a:t> </a:t>
            </a:r>
            <a:r>
              <a:rPr sz="1400" b="0" dirty="0" err="1"/>
              <a:t>ko'rsatgan</a:t>
            </a:r>
            <a:r>
              <a:rPr sz="1400" b="0" dirty="0"/>
              <a:t> </a:t>
            </a:r>
            <a:r>
              <a:rPr sz="1400" b="0" dirty="0" err="1"/>
              <a:t>maqsadlarini</a:t>
            </a:r>
            <a:r>
              <a:rPr sz="1400" b="0" dirty="0"/>
              <a:t> </a:t>
            </a:r>
            <a:r>
              <a:rPr sz="1400" b="0" dirty="0" err="1"/>
              <a:t>samarali</a:t>
            </a:r>
            <a:r>
              <a:rPr sz="1400" b="0" dirty="0"/>
              <a:t> </a:t>
            </a:r>
            <a:r>
              <a:rPr sz="1400" b="0" dirty="0" err="1"/>
              <a:t>tarzda</a:t>
            </a:r>
            <a:r>
              <a:rPr sz="1400" b="0" dirty="0"/>
              <a:t> </a:t>
            </a:r>
            <a:r>
              <a:rPr sz="1400" b="0" dirty="0" err="1"/>
              <a:t>yetkazib</a:t>
            </a:r>
            <a:r>
              <a:rPr sz="1400" b="0" dirty="0"/>
              <a:t> </a:t>
            </a:r>
            <a:r>
              <a:rPr sz="1400" b="0" dirty="0" err="1"/>
              <a:t>berish</a:t>
            </a:r>
            <a:r>
              <a:rPr sz="1400" b="0" dirty="0"/>
              <a:t>, </a:t>
            </a:r>
            <a:r>
              <a:rPr sz="1400" b="0" dirty="0" err="1"/>
              <a:t>quruvchi</a:t>
            </a:r>
            <a:r>
              <a:rPr sz="1400" b="0" dirty="0"/>
              <a:t> </a:t>
            </a:r>
            <a:r>
              <a:rPr sz="1400" b="0" dirty="0" err="1"/>
              <a:t>aloqani</a:t>
            </a:r>
            <a:r>
              <a:rPr sz="1400" b="0" dirty="0"/>
              <a:t> </a:t>
            </a:r>
            <a:r>
              <a:rPr sz="1400" b="0" dirty="0" err="1"/>
              <a:t>ta'minlash</a:t>
            </a:r>
            <a:r>
              <a:rPr sz="1400" b="0" dirty="0"/>
              <a:t>, </a:t>
            </a:r>
            <a:r>
              <a:rPr sz="1400" b="0" dirty="0" err="1"/>
              <a:t>va</a:t>
            </a:r>
            <a:r>
              <a:rPr sz="1400" b="0" dirty="0"/>
              <a:t> </a:t>
            </a:r>
            <a:r>
              <a:rPr sz="1400" b="0" dirty="0" err="1"/>
              <a:t>jamoasining</a:t>
            </a:r>
            <a:r>
              <a:rPr sz="1400" b="0" dirty="0"/>
              <a:t> </a:t>
            </a:r>
            <a:r>
              <a:rPr sz="1400" b="0" dirty="0" err="1"/>
              <a:t>ehtiyojlariga</a:t>
            </a:r>
            <a:r>
              <a:rPr sz="1400" b="0" dirty="0"/>
              <a:t> </a:t>
            </a:r>
            <a:r>
              <a:rPr sz="1400" b="0" dirty="0" err="1"/>
              <a:t>va</a:t>
            </a:r>
            <a:r>
              <a:rPr sz="1400" b="0" dirty="0"/>
              <a:t> </a:t>
            </a:r>
            <a:r>
              <a:rPr sz="1400" b="0" dirty="0" err="1"/>
              <a:t>muamm</a:t>
            </a:r>
            <a:r>
              <a:rPr lang="en-US" sz="1400" b="0" dirty="0" err="1"/>
              <a:t>olariga</a:t>
            </a:r>
            <a:r>
              <a:rPr lang="en-US" sz="1400" b="0" dirty="0"/>
              <a:t> </a:t>
            </a:r>
            <a:r>
              <a:rPr lang="en-US" sz="1400" b="0" dirty="0" err="1"/>
              <a:t>yechim</a:t>
            </a:r>
            <a:r>
              <a:rPr lang="en-US" sz="1400" b="0" dirty="0"/>
              <a:t> </a:t>
            </a:r>
            <a:r>
              <a:rPr lang="en-US" sz="1400" b="0" dirty="0" err="1"/>
              <a:t>topishda</a:t>
            </a:r>
            <a:r>
              <a:rPr lang="en-US" sz="1400" b="0" dirty="0"/>
              <a:t> </a:t>
            </a:r>
            <a:r>
              <a:rPr lang="en-US" sz="1400" b="0" dirty="0" err="1"/>
              <a:t>yordam</a:t>
            </a:r>
            <a:r>
              <a:rPr lang="en-US" sz="1400" b="0" dirty="0"/>
              <a:t> </a:t>
            </a:r>
            <a:r>
              <a:rPr lang="en-US" sz="1400" b="0" dirty="0" err="1"/>
              <a:t>beradi</a:t>
            </a:r>
            <a:r>
              <a:rPr lang="en-US" sz="1400" b="0" dirty="0"/>
              <a:t>.</a:t>
            </a:r>
            <a:endParaRPr sz="1400" b="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 err="1"/>
              <a:t>Liderlar</a:t>
            </a:r>
            <a:r>
              <a:rPr b="1" dirty="0"/>
              <a:t> </a:t>
            </a:r>
            <a:r>
              <a:rPr b="1" dirty="0" err="1"/>
              <a:t>uchun</a:t>
            </a:r>
            <a:r>
              <a:rPr b="1" dirty="0"/>
              <a:t> </a:t>
            </a:r>
            <a:r>
              <a:rPr b="1" dirty="0" err="1"/>
              <a:t>samarali</a:t>
            </a:r>
            <a:r>
              <a:rPr b="1" dirty="0"/>
              <a:t> </a:t>
            </a:r>
            <a:r>
              <a:rPr b="1" dirty="0" err="1"/>
              <a:t>kommunikatsiya</a:t>
            </a:r>
            <a:endParaRPr b="1" dirty="0"/>
          </a:p>
        </p:txBody>
      </p:sp>
      <p:sp>
        <p:nvSpPr>
          <p:cNvPr id="3" name="TextBox 2"/>
          <p:cNvSpPr txBox="1"/>
          <p:nvPr/>
        </p:nvSpPr>
        <p:spPr>
          <a:xfrm>
            <a:off x="1706880" y="3108960"/>
            <a:ext cx="73152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 b="1"/>
              <a:t>1</a:t>
            </a:r>
            <a:endParaRPr sz="1600" b="1"/>
          </a:p>
        </p:txBody>
      </p:sp>
      <p:sp>
        <p:nvSpPr>
          <p:cNvPr id="4" name="TextBox 3"/>
          <p:cNvSpPr txBox="1"/>
          <p:nvPr/>
        </p:nvSpPr>
        <p:spPr>
          <a:xfrm>
            <a:off x="4724400" y="3108960"/>
            <a:ext cx="73152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 b="1"/>
              <a:t>2</a:t>
            </a:r>
            <a:endParaRPr sz="1600" b="1"/>
          </a:p>
        </p:txBody>
      </p:sp>
      <p:sp>
        <p:nvSpPr>
          <p:cNvPr id="5" name="TextBox 4"/>
          <p:cNvSpPr txBox="1"/>
          <p:nvPr/>
        </p:nvSpPr>
        <p:spPr>
          <a:xfrm>
            <a:off x="7741920" y="3108960"/>
            <a:ext cx="73152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 b="1"/>
              <a:t>3</a:t>
            </a:r>
            <a:endParaRPr sz="1600" b="1"/>
          </a:p>
        </p:txBody>
      </p:sp>
      <p:sp>
        <p:nvSpPr>
          <p:cNvPr id="6" name="TextBox 5"/>
          <p:cNvSpPr txBox="1"/>
          <p:nvPr/>
        </p:nvSpPr>
        <p:spPr>
          <a:xfrm>
            <a:off x="1981200" y="3108960"/>
            <a:ext cx="246888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 b="1"/>
              <a:t>Aniq va qisqa xabarlar</a:t>
            </a:r>
            <a:endParaRPr sz="1600" b="1"/>
          </a:p>
        </p:txBody>
      </p:sp>
      <p:sp>
        <p:nvSpPr>
          <p:cNvPr id="7" name="TextBox 6"/>
          <p:cNvSpPr txBox="1"/>
          <p:nvPr/>
        </p:nvSpPr>
        <p:spPr>
          <a:xfrm>
            <a:off x="4998720" y="3108960"/>
            <a:ext cx="246888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 b="1"/>
              <a:t>Aktiv eshitish va qayta aloqa</a:t>
            </a:r>
            <a:endParaRPr sz="1600" b="1"/>
          </a:p>
        </p:txBody>
      </p:sp>
      <p:sp>
        <p:nvSpPr>
          <p:cNvPr id="8" name="TextBox 7"/>
          <p:cNvSpPr txBox="1"/>
          <p:nvPr/>
        </p:nvSpPr>
        <p:spPr>
          <a:xfrm>
            <a:off x="8016240" y="3108960"/>
            <a:ext cx="24688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 b="1" dirty="0"/>
              <a:t>So</a:t>
            </a:r>
            <a:r>
              <a:rPr lang="ru-RU" sz="1600" b="1" dirty="0"/>
              <a:t>’</a:t>
            </a:r>
            <a:r>
              <a:rPr sz="1600" b="1" dirty="0" err="1"/>
              <a:t>zl</a:t>
            </a:r>
            <a:r>
              <a:rPr lang="en-US" sz="1600" b="1" dirty="0" err="1"/>
              <a:t>ay</a:t>
            </a:r>
            <a:r>
              <a:rPr sz="1600" b="1" dirty="0"/>
              <a:t> </a:t>
            </a:r>
            <a:r>
              <a:rPr sz="1600" b="1" dirty="0" err="1"/>
              <a:t>olmaydigan</a:t>
            </a:r>
            <a:r>
              <a:rPr sz="1600" b="1" dirty="0"/>
              <a:t> </a:t>
            </a:r>
            <a:r>
              <a:rPr sz="1600" b="1" dirty="0" err="1"/>
              <a:t>kommunikatsiya</a:t>
            </a:r>
            <a:endParaRPr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706880" y="3657600"/>
            <a:ext cx="2743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0"/>
              <a:t>Effektiv rahbarlar o'zlarini oson va oddiy so'zlar bilan to'g'ri va qisqa tarzda ifoda qilishadi, jargon so'zlaridan saqlanib, jamoa a'zolari tomonidan tushunarli bo'lishini ta'minlash uchun.</a:t>
            </a:r>
            <a:endParaRPr sz="1400" b="0"/>
          </a:p>
        </p:txBody>
      </p:sp>
      <p:sp>
        <p:nvSpPr>
          <p:cNvPr id="10" name="TextBox 9"/>
          <p:cNvSpPr txBox="1"/>
          <p:nvPr/>
        </p:nvSpPr>
        <p:spPr>
          <a:xfrm>
            <a:off x="4724400" y="3657600"/>
            <a:ext cx="2743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0"/>
              <a:t>Ommaviy rahbarlar jamoa a'zolari bilan faol ravishda tinglov qilishadi, foydali qayta fikr bildirishlarni taqdim etadi va ishonch va hamkorlik muhitini yaratish uchun ochiq muloqotni rag'batlantir</a:t>
            </a:r>
            <a:endParaRPr sz="1400" b="0"/>
          </a:p>
        </p:txBody>
      </p:sp>
      <p:sp>
        <p:nvSpPr>
          <p:cNvPr id="11" name="TextBox 10"/>
          <p:cNvSpPr txBox="1"/>
          <p:nvPr/>
        </p:nvSpPr>
        <p:spPr>
          <a:xfrm>
            <a:off x="7741920" y="3657600"/>
            <a:ext cx="2743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0"/>
              <a:t>Ommaviy kommunikatsiya, masalan, jismoniy til va ko'z bilan ishlatiladigan, liderlarning ulush, empatiya va munosabatlari bilan ishlanganligini tushunishadi.</a:t>
            </a:r>
            <a:endParaRPr sz="1400" b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 err="1"/>
              <a:t>O'zgarish</a:t>
            </a:r>
            <a:r>
              <a:rPr b="1" dirty="0"/>
              <a:t> </a:t>
            </a:r>
            <a:r>
              <a:rPr b="1" dirty="0" err="1"/>
              <a:t>va</a:t>
            </a:r>
            <a:r>
              <a:rPr b="1" dirty="0"/>
              <a:t> </a:t>
            </a:r>
            <a:r>
              <a:rPr b="1" dirty="0" err="1"/>
              <a:t>noma'lumlik</a:t>
            </a:r>
            <a:r>
              <a:rPr b="1" dirty="0"/>
              <a:t> </a:t>
            </a:r>
            <a:r>
              <a:rPr b="1" dirty="0" err="1"/>
              <a:t>orqali</a:t>
            </a:r>
            <a:r>
              <a:rPr b="1" dirty="0"/>
              <a:t> </a:t>
            </a:r>
            <a:r>
              <a:rPr b="1" dirty="0" err="1"/>
              <a:t>rahbarlik</a:t>
            </a:r>
            <a:r>
              <a:rPr b="1" dirty="0"/>
              <a:t> </a:t>
            </a:r>
            <a:r>
              <a:rPr b="1" dirty="0" err="1"/>
              <a:t>qilish</a:t>
            </a:r>
            <a:endParaRPr b="1" dirty="0"/>
          </a:p>
        </p:txBody>
      </p:sp>
      <p:sp>
        <p:nvSpPr>
          <p:cNvPr id="3" name="Rounded Rectangle 2"/>
          <p:cNvSpPr/>
          <p:nvPr/>
        </p:nvSpPr>
        <p:spPr>
          <a:xfrm>
            <a:off x="1478280" y="2468880"/>
            <a:ext cx="4572000" cy="164592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661160" y="2635031"/>
            <a:ext cx="420624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1" dirty="0" err="1"/>
              <a:t>O'zgarish</a:t>
            </a:r>
            <a:r>
              <a:rPr sz="1400" b="1" dirty="0"/>
              <a:t> </a:t>
            </a:r>
            <a:r>
              <a:rPr sz="1400" b="1" dirty="0" err="1"/>
              <a:t>va</a:t>
            </a:r>
            <a:r>
              <a:rPr sz="1400" b="1" dirty="0"/>
              <a:t> </a:t>
            </a:r>
            <a:r>
              <a:rPr sz="1400" b="1" dirty="0" err="1"/>
              <a:t>noma'lumlikni</a:t>
            </a:r>
            <a:r>
              <a:rPr sz="1400" b="1" dirty="0"/>
              <a:t> </a:t>
            </a:r>
            <a:r>
              <a:rPr sz="1400" b="1" dirty="0" err="1"/>
              <a:t>qabul</a:t>
            </a:r>
            <a:r>
              <a:rPr sz="1400" b="1" dirty="0"/>
              <a:t> </a:t>
            </a:r>
            <a:r>
              <a:rPr sz="1400" b="1" dirty="0" err="1"/>
              <a:t>qilish</a:t>
            </a:r>
            <a:endParaRPr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61160" y="2926080"/>
            <a:ext cx="4206240" cy="1005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0"/>
              <a:t>Effektiv rahbarlar o'zgarishga moslashish va qabul qilish zarurati haqida tushunishadi, jamoalarida moslashuvchanlik va qayta tiklanish madaniyati yaratishni tushunishadi.</a:t>
            </a:r>
            <a:endParaRPr sz="1400" b="0"/>
          </a:p>
        </p:txBody>
      </p:sp>
      <p:sp>
        <p:nvSpPr>
          <p:cNvPr id="6" name="Rounded Rectangle 5"/>
          <p:cNvSpPr/>
          <p:nvPr/>
        </p:nvSpPr>
        <p:spPr>
          <a:xfrm>
            <a:off x="6141720" y="2468880"/>
            <a:ext cx="4572000" cy="164592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6324600" y="2635031"/>
            <a:ext cx="42062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1" dirty="0" err="1"/>
              <a:t>Ochi</a:t>
            </a:r>
            <a:r>
              <a:rPr lang="en-US" sz="1400" b="1" dirty="0" err="1"/>
              <a:t>q</a:t>
            </a:r>
            <a:r>
              <a:rPr sz="1400" b="1" dirty="0" err="1"/>
              <a:t>lik</a:t>
            </a:r>
            <a:r>
              <a:rPr sz="1400" b="1" dirty="0"/>
              <a:t> </a:t>
            </a:r>
            <a:r>
              <a:rPr sz="1400" b="1" dirty="0" err="1"/>
              <a:t>bilan</a:t>
            </a:r>
            <a:r>
              <a:rPr sz="1400" b="1" dirty="0"/>
              <a:t> </a:t>
            </a:r>
            <a:r>
              <a:rPr sz="1400" b="1" dirty="0" err="1"/>
              <a:t>kommunikatsiya</a:t>
            </a:r>
            <a:r>
              <a:rPr sz="1400" b="1" dirty="0"/>
              <a:t> </a:t>
            </a:r>
            <a:r>
              <a:rPr sz="1400" b="1" dirty="0" err="1"/>
              <a:t>qilish</a:t>
            </a:r>
            <a:endParaRPr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324600" y="2926080"/>
            <a:ext cx="4206240" cy="1005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0" dirty="0" err="1"/>
              <a:t>Ochiq</a:t>
            </a:r>
            <a:r>
              <a:rPr sz="1400" b="0" dirty="0"/>
              <a:t> </a:t>
            </a:r>
            <a:r>
              <a:rPr sz="1400" b="0" dirty="0" err="1"/>
              <a:t>va</a:t>
            </a:r>
            <a:r>
              <a:rPr sz="1400" b="0" dirty="0"/>
              <a:t> </a:t>
            </a:r>
            <a:r>
              <a:rPr sz="1400" b="0" dirty="0" err="1"/>
              <a:t>ishonchli</a:t>
            </a:r>
            <a:r>
              <a:rPr sz="1400" b="0" dirty="0"/>
              <a:t> </a:t>
            </a:r>
            <a:r>
              <a:rPr sz="1400" b="0" dirty="0" err="1"/>
              <a:t>kommunikatsiya</a:t>
            </a:r>
            <a:r>
              <a:rPr sz="1400" b="0" dirty="0"/>
              <a:t> </a:t>
            </a:r>
            <a:r>
              <a:rPr sz="1400" b="0" dirty="0" err="1"/>
              <a:t>noaniq</a:t>
            </a:r>
            <a:r>
              <a:rPr sz="1400" b="0" dirty="0"/>
              <a:t> </a:t>
            </a:r>
            <a:r>
              <a:rPr sz="1400" b="0" dirty="0" err="1"/>
              <a:t>vaqt</a:t>
            </a:r>
            <a:r>
              <a:rPr sz="1400" b="0" dirty="0"/>
              <a:t> </a:t>
            </a:r>
            <a:r>
              <a:rPr sz="1400" b="0" dirty="0" err="1"/>
              <a:t>davrida</a:t>
            </a:r>
            <a:r>
              <a:rPr sz="1400" b="0" dirty="0"/>
              <a:t> </a:t>
            </a:r>
            <a:r>
              <a:rPr sz="1400" b="0" dirty="0" err="1"/>
              <a:t>ahamiyatga</a:t>
            </a:r>
            <a:r>
              <a:rPr sz="1400" b="0" dirty="0"/>
              <a:t> </a:t>
            </a:r>
            <a:r>
              <a:rPr sz="1400" b="0" dirty="0" err="1"/>
              <a:t>ega</a:t>
            </a:r>
            <a:r>
              <a:rPr sz="1400" b="0" dirty="0"/>
              <a:t>, </a:t>
            </a:r>
            <a:r>
              <a:rPr sz="1400" b="0" dirty="0" err="1"/>
              <a:t>xodimlarga</a:t>
            </a:r>
            <a:r>
              <a:rPr sz="1400" b="0" dirty="0"/>
              <a:t> </a:t>
            </a:r>
            <a:r>
              <a:rPr sz="1400" b="0" dirty="0" err="1"/>
              <a:t>o'zgarishlarni</a:t>
            </a:r>
            <a:r>
              <a:rPr sz="1400" b="0" dirty="0"/>
              <a:t> </a:t>
            </a:r>
            <a:r>
              <a:rPr sz="1400" b="0" dirty="0" err="1"/>
              <a:t>yo'lni</a:t>
            </a:r>
            <a:r>
              <a:rPr sz="1400" b="0" dirty="0"/>
              <a:t> </a:t>
            </a:r>
            <a:r>
              <a:rPr sz="1400" b="0" dirty="0" err="1"/>
              <a:t>tutishlari</a:t>
            </a:r>
            <a:r>
              <a:rPr sz="1400" b="0" dirty="0"/>
              <a:t> </a:t>
            </a:r>
            <a:r>
              <a:rPr sz="1400" b="0" dirty="0" err="1"/>
              <a:t>davomida</a:t>
            </a:r>
            <a:r>
              <a:rPr sz="1400" b="0" dirty="0"/>
              <a:t> </a:t>
            </a:r>
            <a:r>
              <a:rPr sz="1400" b="0" dirty="0" err="1"/>
              <a:t>aniqlik</a:t>
            </a:r>
            <a:r>
              <a:rPr sz="1400" b="0" dirty="0"/>
              <a:t> </a:t>
            </a:r>
            <a:r>
              <a:rPr sz="1400" b="0" dirty="0" err="1"/>
              <a:t>va</a:t>
            </a:r>
            <a:r>
              <a:rPr sz="1400" b="0" dirty="0"/>
              <a:t> </a:t>
            </a:r>
            <a:r>
              <a:rPr sz="1400" b="0" dirty="0" err="1"/>
              <a:t>ishonch</a:t>
            </a:r>
            <a:r>
              <a:rPr sz="1400" b="0" dirty="0"/>
              <a:t> </a:t>
            </a:r>
            <a:r>
              <a:rPr sz="1400" b="0" dirty="0" err="1"/>
              <a:t>hosil</a:t>
            </a:r>
            <a:r>
              <a:rPr sz="1400" b="0" dirty="0"/>
              <a:t> </a:t>
            </a:r>
            <a:r>
              <a:rPr sz="1400" b="0" dirty="0" err="1"/>
              <a:t>qilish</a:t>
            </a:r>
            <a:r>
              <a:rPr sz="1400" b="0" dirty="0"/>
              <a:t> </a:t>
            </a:r>
            <a:r>
              <a:rPr sz="1400" b="0" dirty="0" err="1"/>
              <a:t>uchun</a:t>
            </a:r>
            <a:r>
              <a:rPr sz="1400" b="0" dirty="0"/>
              <a:t>.</a:t>
            </a:r>
            <a:endParaRPr sz="1400" b="0" dirty="0"/>
          </a:p>
        </p:txBody>
      </p:sp>
      <p:sp>
        <p:nvSpPr>
          <p:cNvPr id="9" name="Rounded Rectangle 8"/>
          <p:cNvSpPr/>
          <p:nvPr/>
        </p:nvSpPr>
        <p:spPr>
          <a:xfrm>
            <a:off x="1478280" y="4206240"/>
            <a:ext cx="4572000" cy="164592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1661160" y="4389120"/>
            <a:ext cx="420624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 b="1"/>
              <a:t>Misol bilan oldindan boshqarish</a:t>
            </a:r>
            <a:endParaRPr sz="1600" b="1"/>
          </a:p>
        </p:txBody>
      </p:sp>
      <p:sp>
        <p:nvSpPr>
          <p:cNvPr id="11" name="TextBox 10"/>
          <p:cNvSpPr txBox="1"/>
          <p:nvPr/>
        </p:nvSpPr>
        <p:spPr>
          <a:xfrm>
            <a:off x="1661160" y="4663440"/>
            <a:ext cx="4206240" cy="1005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0"/>
              <a:t>Musbat mantiq va faol yondashuv bilan o'zgarishlarga qaramay, liderlik qiladigan rahbarlar, ularga qo'shimcha ravishda qo'llab-quvvatlovchi, innovatsiya va o'sish madaniyatini rivojlantirishadi.</a:t>
            </a:r>
            <a:endParaRPr sz="1400" b="0"/>
          </a:p>
        </p:txBody>
      </p:sp>
      <p:sp>
        <p:nvSpPr>
          <p:cNvPr id="12" name="Rounded Rectangle 11"/>
          <p:cNvSpPr/>
          <p:nvPr/>
        </p:nvSpPr>
        <p:spPr>
          <a:xfrm>
            <a:off x="6141720" y="4206240"/>
            <a:ext cx="4572000" cy="164592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6324600" y="4264670"/>
            <a:ext cx="4206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1" dirty="0" err="1"/>
              <a:t>Qo'llab-quvvatlash</a:t>
            </a:r>
            <a:r>
              <a:rPr sz="1400" b="1" dirty="0"/>
              <a:t> </a:t>
            </a:r>
            <a:r>
              <a:rPr sz="1400" b="1" dirty="0" err="1"/>
              <a:t>va</a:t>
            </a:r>
            <a:r>
              <a:rPr sz="1400" b="1" dirty="0"/>
              <a:t> </a:t>
            </a:r>
            <a:r>
              <a:rPr sz="1400" b="1" dirty="0" err="1"/>
              <a:t>yo'riqnomani</a:t>
            </a:r>
            <a:r>
              <a:rPr sz="1400" b="1" dirty="0"/>
              <a:t> </a:t>
            </a:r>
            <a:r>
              <a:rPr sz="1400" b="1" dirty="0" err="1"/>
              <a:t>taqdim</a:t>
            </a:r>
            <a:r>
              <a:rPr sz="1400" b="1" dirty="0"/>
              <a:t> </a:t>
            </a:r>
            <a:r>
              <a:rPr sz="1400" b="1" dirty="0" err="1"/>
              <a:t>etish</a:t>
            </a:r>
            <a:endParaRPr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324600" y="4663440"/>
            <a:ext cx="420624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0" dirty="0" err="1"/>
              <a:t>Nazar</a:t>
            </a:r>
            <a:r>
              <a:rPr sz="1400" b="0" dirty="0"/>
              <a:t> </a:t>
            </a:r>
            <a:r>
              <a:rPr sz="1400" b="0" dirty="0" err="1"/>
              <a:t>ostida</a:t>
            </a:r>
            <a:r>
              <a:rPr sz="1400" b="0" dirty="0"/>
              <a:t> </a:t>
            </a:r>
            <a:r>
              <a:rPr sz="1400" b="0" dirty="0" err="1"/>
              <a:t>bo'lgan</a:t>
            </a:r>
            <a:r>
              <a:rPr sz="1400" b="0" dirty="0"/>
              <a:t> </a:t>
            </a:r>
            <a:r>
              <a:rPr sz="1400" b="0" dirty="0" err="1"/>
              <a:t>davrlarda</a:t>
            </a:r>
            <a:r>
              <a:rPr sz="1400" b="0" dirty="0"/>
              <a:t>, </a:t>
            </a:r>
            <a:r>
              <a:rPr sz="1400" b="0" dirty="0" err="1"/>
              <a:t>rahbarlar</a:t>
            </a:r>
            <a:r>
              <a:rPr sz="1400" b="0" dirty="0"/>
              <a:t> </a:t>
            </a:r>
            <a:r>
              <a:rPr sz="1400" b="0" dirty="0" err="1"/>
              <a:t>jamoalari</a:t>
            </a:r>
            <a:r>
              <a:rPr sz="1400" b="0" dirty="0"/>
              <a:t> </a:t>
            </a:r>
            <a:r>
              <a:rPr sz="1400" b="0" dirty="0" err="1"/>
              <a:t>uchun</a:t>
            </a:r>
            <a:r>
              <a:rPr sz="1400" b="0" dirty="0"/>
              <a:t> </a:t>
            </a:r>
            <a:r>
              <a:rPr sz="1400" b="0" dirty="0" err="1"/>
              <a:t>qo'llab-quvvatlash</a:t>
            </a:r>
            <a:r>
              <a:rPr sz="1400" b="0" dirty="0"/>
              <a:t>, </a:t>
            </a:r>
            <a:r>
              <a:rPr sz="1400" b="0" dirty="0" err="1"/>
              <a:t>yo'riqnomaviy</a:t>
            </a:r>
            <a:r>
              <a:rPr sz="1400" b="0" dirty="0"/>
              <a:t> </a:t>
            </a:r>
            <a:r>
              <a:rPr sz="1400" b="0" dirty="0" err="1"/>
              <a:t>yordam</a:t>
            </a:r>
            <a:r>
              <a:rPr sz="1400" b="0" dirty="0"/>
              <a:t> </a:t>
            </a:r>
            <a:r>
              <a:rPr sz="1400" b="0" dirty="0" err="1"/>
              <a:t>va</a:t>
            </a:r>
            <a:r>
              <a:rPr sz="1400" b="0" dirty="0"/>
              <a:t> </a:t>
            </a:r>
            <a:r>
              <a:rPr sz="1400" b="0" dirty="0" err="1"/>
              <a:t>resurslarni</a:t>
            </a:r>
            <a:r>
              <a:rPr sz="1400" b="0" dirty="0"/>
              <a:t> </a:t>
            </a:r>
            <a:r>
              <a:rPr sz="1400" b="0" dirty="0" err="1"/>
              <a:t>taklif</a:t>
            </a:r>
            <a:r>
              <a:rPr sz="1400" b="0" dirty="0"/>
              <a:t> </a:t>
            </a:r>
            <a:r>
              <a:rPr sz="1400" b="0" dirty="0" err="1"/>
              <a:t>qilishi</a:t>
            </a:r>
            <a:r>
              <a:rPr sz="1400" b="0" dirty="0"/>
              <a:t> </a:t>
            </a:r>
            <a:r>
              <a:rPr sz="1400" b="0" dirty="0" err="1"/>
              <a:t>kerak</a:t>
            </a:r>
            <a:r>
              <a:rPr sz="1400" b="0" dirty="0"/>
              <a:t>, </a:t>
            </a:r>
            <a:r>
              <a:rPr sz="1400" b="0" dirty="0" err="1"/>
              <a:t>ularni</a:t>
            </a:r>
            <a:r>
              <a:rPr sz="1400" b="0" dirty="0"/>
              <a:t> </a:t>
            </a:r>
            <a:r>
              <a:rPr sz="1400" b="0" dirty="0" err="1"/>
              <a:t>muammolarni</a:t>
            </a:r>
            <a:r>
              <a:rPr sz="1400" b="0" dirty="0"/>
              <a:t> </a:t>
            </a:r>
            <a:r>
              <a:rPr sz="1400" b="0" dirty="0" err="1"/>
              <a:t>hal</a:t>
            </a:r>
            <a:r>
              <a:rPr sz="1400" b="0" dirty="0"/>
              <a:t> </a:t>
            </a:r>
            <a:r>
              <a:rPr sz="1400" b="0" dirty="0" err="1"/>
              <a:t>qilish</a:t>
            </a:r>
            <a:r>
              <a:rPr sz="1400" b="0" dirty="0"/>
              <a:t> </a:t>
            </a:r>
            <a:r>
              <a:rPr sz="1400" b="0" dirty="0" err="1"/>
              <a:t>va</a:t>
            </a:r>
            <a:r>
              <a:rPr sz="1400" b="0" dirty="0"/>
              <a:t> </a:t>
            </a:r>
            <a:r>
              <a:rPr sz="1400" b="0" dirty="0" err="1"/>
              <a:t>muvaffaqiyatga</a:t>
            </a:r>
            <a:r>
              <a:rPr sz="1400" b="0" dirty="0"/>
              <a:t> </a:t>
            </a:r>
            <a:r>
              <a:rPr sz="1400" b="0" dirty="0" err="1"/>
              <a:t>erishish</a:t>
            </a:r>
            <a:r>
              <a:rPr lang="en-US" sz="1400" b="0" dirty="0"/>
              <a:t>.</a:t>
            </a:r>
            <a:endParaRPr sz="1400" b="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 err="1"/>
              <a:t>Etik</a:t>
            </a:r>
            <a:r>
              <a:rPr b="1" dirty="0"/>
              <a:t> </a:t>
            </a:r>
            <a:r>
              <a:rPr b="1" dirty="0" err="1"/>
              <a:t>rahbarlik</a:t>
            </a:r>
            <a:r>
              <a:rPr b="1" dirty="0"/>
              <a:t> </a:t>
            </a:r>
            <a:r>
              <a:rPr b="1" dirty="0" err="1"/>
              <a:t>va</a:t>
            </a:r>
            <a:r>
              <a:rPr b="1" dirty="0"/>
              <a:t> </a:t>
            </a:r>
            <a:r>
              <a:rPr b="1" dirty="0" err="1"/>
              <a:t>qaror</a:t>
            </a:r>
            <a:r>
              <a:rPr b="1" dirty="0"/>
              <a:t> </a:t>
            </a:r>
            <a:r>
              <a:rPr b="1" dirty="0" err="1"/>
              <a:t>qabul</a:t>
            </a:r>
            <a:r>
              <a:rPr b="1" dirty="0"/>
              <a:t> </a:t>
            </a:r>
            <a:r>
              <a:rPr b="1" dirty="0" err="1"/>
              <a:t>qilish</a:t>
            </a:r>
            <a:endParaRPr b="1" dirty="0"/>
          </a:p>
        </p:txBody>
      </p:sp>
      <p:sp>
        <p:nvSpPr>
          <p:cNvPr id="3" name="TextBox 2"/>
          <p:cNvSpPr txBox="1"/>
          <p:nvPr/>
        </p:nvSpPr>
        <p:spPr>
          <a:xfrm>
            <a:off x="1478280" y="2468880"/>
            <a:ext cx="457200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661160" y="2651760"/>
            <a:ext cx="420624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 b="1"/>
              <a:t>Etik rahbarlikning ahamiyati</a:t>
            </a:r>
            <a:endParaRPr sz="1600" b="1"/>
          </a:p>
        </p:txBody>
      </p:sp>
      <p:sp>
        <p:nvSpPr>
          <p:cNvPr id="5" name="TextBox 4"/>
          <p:cNvSpPr txBox="1"/>
          <p:nvPr/>
        </p:nvSpPr>
        <p:spPr>
          <a:xfrm>
            <a:off x="1661160" y="2926080"/>
            <a:ext cx="420624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0" dirty="0" err="1"/>
              <a:t>Etik</a:t>
            </a:r>
            <a:r>
              <a:rPr sz="1400" b="0" dirty="0"/>
              <a:t> </a:t>
            </a:r>
            <a:r>
              <a:rPr sz="1400" b="0" dirty="0" err="1"/>
              <a:t>liderlik</a:t>
            </a:r>
            <a:r>
              <a:rPr sz="1400" b="0" dirty="0"/>
              <a:t> </a:t>
            </a:r>
            <a:r>
              <a:rPr sz="1400" b="0" dirty="0" err="1"/>
              <a:t>ishonch</a:t>
            </a:r>
            <a:r>
              <a:rPr sz="1400" b="0" dirty="0"/>
              <a:t> </a:t>
            </a:r>
            <a:r>
              <a:rPr sz="1400" b="0" dirty="0" err="1"/>
              <a:t>va</a:t>
            </a:r>
            <a:r>
              <a:rPr sz="1400" b="0" dirty="0"/>
              <a:t> </a:t>
            </a:r>
            <a:r>
              <a:rPr sz="1400" b="0" dirty="0" err="1"/>
              <a:t>hurmat</a:t>
            </a:r>
            <a:r>
              <a:rPr sz="1400" b="0" dirty="0"/>
              <a:t> </a:t>
            </a:r>
            <a:r>
              <a:rPr sz="1400" b="0" dirty="0" err="1"/>
              <a:t>madaniyati</a:t>
            </a:r>
            <a:r>
              <a:rPr sz="1400" b="0" dirty="0"/>
              <a:t> </a:t>
            </a:r>
            <a:r>
              <a:rPr sz="1400" b="0" dirty="0" err="1"/>
              <a:t>yaratadi</a:t>
            </a:r>
            <a:r>
              <a:rPr sz="1400" b="0" dirty="0"/>
              <a:t>, </a:t>
            </a:r>
            <a:r>
              <a:rPr sz="1400" b="0" dirty="0" err="1"/>
              <a:t>bu</a:t>
            </a:r>
            <a:r>
              <a:rPr sz="1400" b="0" dirty="0"/>
              <a:t> </a:t>
            </a:r>
            <a:r>
              <a:rPr sz="1400" b="0" dirty="0" err="1"/>
              <a:t>xodimlar</a:t>
            </a:r>
            <a:r>
              <a:rPr sz="1400" b="0" dirty="0"/>
              <a:t> ma</a:t>
            </a:r>
            <a:r>
              <a:rPr lang="ru-RU" sz="1400" b="0" dirty="0"/>
              <a:t>’</a:t>
            </a:r>
            <a:r>
              <a:rPr lang="en-US" sz="1400" b="0" dirty="0" err="1"/>
              <a:t>da</a:t>
            </a:r>
            <a:r>
              <a:rPr sz="1400" b="0" dirty="0" err="1"/>
              <a:t>niyati</a:t>
            </a:r>
            <a:r>
              <a:rPr sz="1400" b="0" dirty="0"/>
              <a:t> </a:t>
            </a:r>
            <a:r>
              <a:rPr sz="1400" b="0" dirty="0" err="1"/>
              <a:t>va</a:t>
            </a:r>
            <a:r>
              <a:rPr sz="1400" b="0" dirty="0"/>
              <a:t> </a:t>
            </a:r>
            <a:r>
              <a:rPr sz="1400" b="0" dirty="0" err="1"/>
              <a:t>faoliyatini</a:t>
            </a:r>
            <a:r>
              <a:rPr sz="1400" b="0" dirty="0"/>
              <a:t> </a:t>
            </a:r>
            <a:r>
              <a:rPr sz="1400" b="0" dirty="0" err="1"/>
              <a:t>oshiradi</a:t>
            </a:r>
            <a:r>
              <a:rPr sz="1400" b="0" dirty="0"/>
              <a:t>.</a:t>
            </a:r>
            <a:endParaRPr sz="1400" b="0" dirty="0"/>
          </a:p>
        </p:txBody>
      </p:sp>
      <p:sp>
        <p:nvSpPr>
          <p:cNvPr id="6" name="TextBox 5"/>
          <p:cNvSpPr txBox="1"/>
          <p:nvPr/>
        </p:nvSpPr>
        <p:spPr>
          <a:xfrm>
            <a:off x="6141720" y="2468880"/>
            <a:ext cx="457200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7" name="TextBox 6"/>
          <p:cNvSpPr txBox="1"/>
          <p:nvPr/>
        </p:nvSpPr>
        <p:spPr>
          <a:xfrm>
            <a:off x="6324600" y="2651760"/>
            <a:ext cx="420624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 b="1"/>
              <a:t>Etik qaror qabul qilish jarayoni</a:t>
            </a:r>
            <a:endParaRPr sz="1600" b="1"/>
          </a:p>
        </p:txBody>
      </p:sp>
      <p:sp>
        <p:nvSpPr>
          <p:cNvPr id="8" name="TextBox 7"/>
          <p:cNvSpPr txBox="1"/>
          <p:nvPr/>
        </p:nvSpPr>
        <p:spPr>
          <a:xfrm>
            <a:off x="6324600" y="2926080"/>
            <a:ext cx="4206240" cy="1005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0"/>
              <a:t>Etik qaror qabul qilish, barcha qatnashchilarga ta'sirini ko'rib chiqish, shaffoflik va etik printsipga rioya qilishni o'z ichiga oladi.</a:t>
            </a:r>
            <a:endParaRPr sz="1400" b="0"/>
          </a:p>
        </p:txBody>
      </p:sp>
      <p:sp>
        <p:nvSpPr>
          <p:cNvPr id="9" name="TextBox 8"/>
          <p:cNvSpPr txBox="1"/>
          <p:nvPr/>
        </p:nvSpPr>
        <p:spPr>
          <a:xfrm>
            <a:off x="1478280" y="4206240"/>
            <a:ext cx="457200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0" name="TextBox 9"/>
          <p:cNvSpPr txBox="1"/>
          <p:nvPr/>
        </p:nvSpPr>
        <p:spPr>
          <a:xfrm>
            <a:off x="1661160" y="4389120"/>
            <a:ext cx="420624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 b="1"/>
              <a:t>Ethical liderlikning misolları</a:t>
            </a:r>
            <a:endParaRPr sz="1600" b="1"/>
          </a:p>
        </p:txBody>
      </p:sp>
      <p:sp>
        <p:nvSpPr>
          <p:cNvPr id="11" name="TextBox 10"/>
          <p:cNvSpPr txBox="1"/>
          <p:nvPr/>
        </p:nvSpPr>
        <p:spPr>
          <a:xfrm>
            <a:off x="1661160" y="4663440"/>
            <a:ext cx="4206240" cy="1005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0"/>
              <a:t>Ommaviy qarorlarni etik tarzda qabul qilishni tanlagan liderlar xodimlarni qaror qabul qilish jarayoniga jalb qilishi mumkin va o'z harakatlari uchun mas'uliyat oladi.</a:t>
            </a:r>
            <a:endParaRPr sz="1400" b="0"/>
          </a:p>
        </p:txBody>
      </p:sp>
      <p:sp>
        <p:nvSpPr>
          <p:cNvPr id="12" name="TextBox 11"/>
          <p:cNvSpPr txBox="1"/>
          <p:nvPr/>
        </p:nvSpPr>
        <p:spPr>
          <a:xfrm>
            <a:off x="6141720" y="4206240"/>
            <a:ext cx="457200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3" name="TextBox 12"/>
          <p:cNvSpPr txBox="1"/>
          <p:nvPr/>
        </p:nvSpPr>
        <p:spPr>
          <a:xfrm>
            <a:off x="6324600" y="4389120"/>
            <a:ext cx="420624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1"/>
              <a:t>Etik liderlikning foydali taraflari</a:t>
            </a:r>
            <a:endParaRPr sz="1400" b="1"/>
          </a:p>
        </p:txBody>
      </p:sp>
      <p:sp>
        <p:nvSpPr>
          <p:cNvPr id="14" name="TextBox 13"/>
          <p:cNvSpPr txBox="1"/>
          <p:nvPr/>
        </p:nvSpPr>
        <p:spPr>
          <a:xfrm>
            <a:off x="6324600" y="4663440"/>
            <a:ext cx="4206240" cy="1005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0"/>
              <a:t>Etik rahbarlik, o'zaro doimiy mijozlarning muhabbatini oshirish, musbat brend tasvirlash va uzun muddatli tadbirkorlik muvaffaqiyatiga olib kelishi mumkin.</a:t>
            </a:r>
            <a:endParaRPr sz="1400" b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RegularSeedLeftStep">
      <a:dk1>
        <a:srgbClr val="000000"/>
      </a:dk1>
      <a:lt1>
        <a:srgbClr val="FFFFFF"/>
      </a:lt1>
      <a:dk2>
        <a:srgbClr val="1B2830"/>
      </a:dk2>
      <a:lt2>
        <a:srgbClr val="F0F3F1"/>
      </a:lt2>
      <a:accent1>
        <a:srgbClr val="E32D9B"/>
      </a:accent1>
      <a:accent2>
        <a:srgbClr val="CD1BD1"/>
      </a:accent2>
      <a:accent3>
        <a:srgbClr val="932DE3"/>
      </a:accent3>
      <a:accent4>
        <a:srgbClr val="4E36D6"/>
      </a:accent4>
      <a:accent5>
        <a:srgbClr val="2D5EE3"/>
      </a:accent5>
      <a:accent6>
        <a:srgbClr val="1B98D1"/>
      </a:accent6>
      <a:hlink>
        <a:srgbClr val="349C5D"/>
      </a:hlink>
      <a:folHlink>
        <a:srgbClr val="7F7F7F"/>
      </a:folHlink>
    </a:clrScheme>
    <a:fontScheme name="Retrospect">
      <a:majorFont>
        <a:latin typeface="Avenir Next LT Pro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8692</Words>
  <Application>WPS Presentation</Application>
  <PresentationFormat>Широкоэкранный</PresentationFormat>
  <Paragraphs>225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SimSun</vt:lpstr>
      <vt:lpstr>Wingdings</vt:lpstr>
      <vt:lpstr>Calibri</vt:lpstr>
      <vt:lpstr>Algerian</vt:lpstr>
      <vt:lpstr>Gabriola</vt:lpstr>
      <vt:lpstr>Avenir Next LT Pro</vt:lpstr>
      <vt:lpstr>Segoe Print</vt:lpstr>
      <vt:lpstr>Microsoft YaHei</vt:lpstr>
      <vt:lpstr>Arial Unicode MS</vt:lpstr>
      <vt:lpstr>Avenir Next LT Pro Light</vt:lpstr>
      <vt:lpstr>RetrospectVTI</vt:lpstr>
      <vt:lpstr>Liderlik strategiyasi</vt:lpstr>
      <vt:lpstr>Rahbarlik strategiyasiga kirish</vt:lpstr>
      <vt:lpstr>Samarali liderlikning muhim qismlari</vt:lpstr>
      <vt:lpstr>Shaxsiy rahbarlik uslubini rivojlantirish</vt:lpstr>
      <vt:lpstr>O’zgaruvchan Liderlik Usullarini Tushunish</vt:lpstr>
      <vt:lpstr>Rahbarlikda his-tuyg'ular mohiyati</vt:lpstr>
      <vt:lpstr>Liderlar uchun samarali kommunikatsiya</vt:lpstr>
      <vt:lpstr>O'zgarish va noma'lumlik orqali rahbarlik qilish</vt:lpstr>
      <vt:lpstr>Etik rahbarlik va qaror qabul qilish</vt:lpstr>
      <vt:lpstr>Liderlikni rivojlantirish va amalga oshirish strategiyasini ishlab chiqish</vt:lpstr>
      <vt:lpstr>Rahbarlik samaradorligini o'lchash va baholash</vt:lpstr>
      <vt:lpstr>Mas'uliyat va javobgarlik madaniyati yaratish</vt:lpstr>
      <vt:lpstr>Rahbarlikda kuchli dinamika yo'lni topish</vt:lpstr>
      <vt:lpstr>Rahbarlik va boshqaruv vazifalarini saqlash</vt:lpstr>
      <vt:lpstr>E'tiboringiz uchun rahmat!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Liderlik strategiyasi</dc:title>
  <dc:creator>쇼흐조드</dc:creator>
  <cp:lastModifiedBy>tmame</cp:lastModifiedBy>
  <cp:revision>8</cp:revision>
  <dcterms:created xsi:type="dcterms:W3CDTF">2023-10-19T02:20:00Z</dcterms:created>
  <dcterms:modified xsi:type="dcterms:W3CDTF">2024-02-11T09:49:28Z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188BD968F3A34C698FA8D079B736BC58_13</vt:lpwstr>
  </property>
  <property fmtid="{D5CDD505-2E9C-101B-9397-08002B2CF9AE}" pid="3" name="KSOProductBuildVer">
    <vt:lpwstr>1049-12.2.0.13431</vt:lpwstr>
  </property>
</Properties>
</file>