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68" r:id="rId4"/>
    <p:sldId id="258" r:id="rId5"/>
    <p:sldId id="272" r:id="rId6"/>
    <p:sldId id="273" r:id="rId7"/>
    <p:sldId id="259" r:id="rId8"/>
    <p:sldId id="269" r:id="rId9"/>
    <p:sldId id="274" r:id="rId10"/>
    <p:sldId id="271" r:id="rId11"/>
    <p:sldId id="261" r:id="rId12"/>
    <p:sldId id="270" r:id="rId13"/>
    <p:sldId id="279" r:id="rId14"/>
    <p:sldId id="284" r:id="rId15"/>
    <p:sldId id="281" r:id="rId16"/>
    <p:sldId id="275" r:id="rId17"/>
    <p:sldId id="285" r:id="rId18"/>
    <p:sldId id="282" r:id="rId19"/>
    <p:sldId id="287" r:id="rId20"/>
    <p:sldId id="288" r:id="rId21"/>
    <p:sldId id="289" r:id="rId22"/>
    <p:sldId id="290" r:id="rId23"/>
    <p:sldId id="291" r:id="rId24"/>
    <p:sldId id="283" r:id="rId25"/>
    <p:sldId id="292" r:id="rId26"/>
    <p:sldId id="294" r:id="rId27"/>
    <p:sldId id="296" r:id="rId28"/>
    <p:sldId id="297" r:id="rId29"/>
    <p:sldId id="298" r:id="rId30"/>
    <p:sldId id="264" r:id="rId31"/>
    <p:sldId id="301" r:id="rId32"/>
    <p:sldId id="302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FD914-F6EC-B240-BB63-50704DE18D09}" v="15" dt="2024-08-15T01:02:02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2F26E-4A4C-4EB6-8624-02B4E50E57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AAF737-9B16-475C-9124-85D04103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Definition</a:t>
          </a:r>
        </a:p>
      </dgm:t>
    </dgm:pt>
    <dgm:pt modelId="{343B48DF-9B0C-42DD-ABE3-F499F057947E}" type="parTrans" cxnId="{C69BAF38-B385-49DA-B001-B674C5105E3C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A50B5F45-3D83-4305-9786-613366331E82}" type="sibTrans" cxnId="{C69BAF38-B385-49DA-B001-B674C5105E3C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DF23C2F5-3080-407E-920F-47113D9B7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Why Large?</a:t>
          </a:r>
        </a:p>
      </dgm:t>
    </dgm:pt>
    <dgm:pt modelId="{23B6D1EC-52E9-4D28-BBE9-4FE3AB7355B8}" type="parTrans" cxnId="{CFB4CE79-246F-4E7D-8F3C-FB49CA3D9F9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F598569F-51FE-488B-9F52-C97B5FC0122A}" type="sibTrans" cxnId="{CFB4CE79-246F-4E7D-8F3C-FB49CA3D9F9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D387E61D-9CFC-49D0-B444-32BFA95F3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It refers to the size of the models in terms of number of training parameters, the architecture, and size and scope of the training data</a:t>
          </a:r>
        </a:p>
      </dgm:t>
    </dgm:pt>
    <dgm:pt modelId="{5A6CECC5-2BE3-45D7-9EE2-67E742E9206F}" type="parTrans" cxnId="{290DE101-887A-4905-BC16-4AD77FBCDBAC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2EDFB6AF-087D-461E-8FF9-ED69CDC22240}" type="sibTrans" cxnId="{290DE101-887A-4905-BC16-4AD77FBCDBAC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8185585A-9EF1-4835-80CC-7BD8267B9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Examples</a:t>
          </a:r>
        </a:p>
      </dgm:t>
    </dgm:pt>
    <dgm:pt modelId="{1BFB9D83-F258-41A2-B2DC-BAB5A4796537}" type="parTrans" cxnId="{463C067E-3355-4225-AFEF-65F3A5E266F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749ACB35-21EF-4219-9280-376F3F2F0744}" type="sibTrans" cxnId="{463C067E-3355-4225-AFEF-65F3A5E266F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362C3006-8BB9-3949-B747-0890410C1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AI Models that are designed to process and generate natural language.</a:t>
          </a:r>
        </a:p>
      </dgm:t>
    </dgm:pt>
    <dgm:pt modelId="{B2ACB397-C695-5141-9251-D349BD3DF44F}" type="parTrans" cxnId="{CA4D801C-BF4F-8046-BCAF-C957FC57630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B160451D-F027-1B4C-BD14-5C31ADB6825B}" type="sibTrans" cxnId="{CA4D801C-BF4F-8046-BCAF-C957FC576300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783CEFB6-73B6-C040-A6B9-A06196F7B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GPT, BERT, BART</a:t>
          </a:r>
        </a:p>
      </dgm:t>
    </dgm:pt>
    <dgm:pt modelId="{4AA951AF-39AB-2A45-936E-86638F27D25D}" type="parTrans" cxnId="{D406C52C-2B6B-A440-8C87-9D8DA94541D8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BADBFE76-4772-F541-A0C3-B62AC74F7BFC}" type="sibTrans" cxnId="{D406C52C-2B6B-A440-8C87-9D8DA94541D8}">
      <dgm:prSet/>
      <dgm:spPr/>
      <dgm:t>
        <a:bodyPr/>
        <a:lstStyle/>
        <a:p>
          <a:endParaRPr lang="en-US">
            <a:solidFill>
              <a:schemeClr val="tx2"/>
            </a:solidFill>
            <a:latin typeface="Walbaum Text" panose="02070503080703020303" pitchFamily="18" charset="0"/>
          </a:endParaRPr>
        </a:p>
      </dgm:t>
    </dgm:pt>
    <dgm:pt modelId="{2CA19901-DB4D-4E5A-B80C-16EC927B328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  <a:cs typeface="Arial"/>
            </a:rPr>
            <a:t>Knowledge base answering, Text Classification, Code Generation, Text Generation</a:t>
          </a:r>
          <a:endParaRPr lang="en-US">
            <a:solidFill>
              <a:schemeClr val="tx1"/>
            </a:solidFill>
            <a:latin typeface="Walbaum Text"/>
          </a:endParaRPr>
        </a:p>
      </dgm:t>
    </dgm:pt>
    <dgm:pt modelId="{4532CF96-DDB9-4019-A746-C791F9073B73}" type="parTrans" cxnId="{6DDA1DD1-6A87-4820-8DA1-10F4974525D2}">
      <dgm:prSet/>
      <dgm:spPr/>
      <dgm:t>
        <a:bodyPr/>
        <a:lstStyle/>
        <a:p>
          <a:endParaRPr lang="en-US"/>
        </a:p>
      </dgm:t>
    </dgm:pt>
    <dgm:pt modelId="{8404F145-1B4E-4A03-A21F-9E6787F42E67}" type="sibTrans" cxnId="{6DDA1DD1-6A87-4820-8DA1-10F4974525D2}">
      <dgm:prSet/>
      <dgm:spPr/>
      <dgm:t>
        <a:bodyPr/>
        <a:lstStyle/>
        <a:p>
          <a:endParaRPr lang="en-US"/>
        </a:p>
      </dgm:t>
    </dgm:pt>
    <dgm:pt modelId="{437CAA81-7417-47CE-A174-F57FF2787C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  <a:cs typeface="Arial"/>
            </a:rPr>
            <a:t>Applications</a:t>
          </a:r>
        </a:p>
      </dgm:t>
    </dgm:pt>
    <dgm:pt modelId="{8ACFD3FF-F43F-4003-9791-94FE77B9EF7A}" type="parTrans" cxnId="{AA2C00B6-72C9-4199-A5BD-4A05FF5107B7}">
      <dgm:prSet/>
      <dgm:spPr/>
      <dgm:t>
        <a:bodyPr/>
        <a:lstStyle/>
        <a:p>
          <a:endParaRPr lang="en-US"/>
        </a:p>
      </dgm:t>
    </dgm:pt>
    <dgm:pt modelId="{7B05442F-788B-4051-964A-0DFD758A655B}" type="sibTrans" cxnId="{AA2C00B6-72C9-4199-A5BD-4A05FF5107B7}">
      <dgm:prSet/>
      <dgm:spPr/>
      <dgm:t>
        <a:bodyPr/>
        <a:lstStyle/>
        <a:p>
          <a:endParaRPr lang="en-US"/>
        </a:p>
      </dgm:t>
    </dgm:pt>
    <dgm:pt modelId="{ED1CF6E0-FA3C-4930-8471-FE7986EDC28C}" type="pres">
      <dgm:prSet presAssocID="{C412F26E-4A4C-4EB6-8624-02B4E50E5742}" presName="root" presStyleCnt="0">
        <dgm:presLayoutVars>
          <dgm:dir/>
          <dgm:resizeHandles val="exact"/>
        </dgm:presLayoutVars>
      </dgm:prSet>
      <dgm:spPr/>
    </dgm:pt>
    <dgm:pt modelId="{4A2AD228-54D3-496D-B022-251E91B22376}" type="pres">
      <dgm:prSet presAssocID="{D4AAF737-9B16-475C-9124-85D0410380B9}" presName="compNode" presStyleCnt="0"/>
      <dgm:spPr/>
    </dgm:pt>
    <dgm:pt modelId="{6A3E1F64-1732-4836-9727-C7E2A2859F2A}" type="pres">
      <dgm:prSet presAssocID="{D4AAF737-9B16-475C-9124-85D0410380B9}" presName="bgRect" presStyleLbl="bgShp" presStyleIdx="0" presStyleCnt="4"/>
      <dgm:spPr/>
    </dgm:pt>
    <dgm:pt modelId="{EC6EDF6E-8028-46D6-8872-035F3E0A315A}" type="pres">
      <dgm:prSet presAssocID="{D4AAF737-9B16-475C-9124-85D0410380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CA8E71-5ABA-4192-AEAD-F216A93A2A56}" type="pres">
      <dgm:prSet presAssocID="{D4AAF737-9B16-475C-9124-85D0410380B9}" presName="spaceRect" presStyleCnt="0"/>
      <dgm:spPr/>
    </dgm:pt>
    <dgm:pt modelId="{6DA670D6-4180-4D22-AA15-8E61597D644B}" type="pres">
      <dgm:prSet presAssocID="{D4AAF737-9B16-475C-9124-85D0410380B9}" presName="parTx" presStyleLbl="revTx" presStyleIdx="0" presStyleCnt="8">
        <dgm:presLayoutVars>
          <dgm:chMax val="0"/>
          <dgm:chPref val="0"/>
        </dgm:presLayoutVars>
      </dgm:prSet>
      <dgm:spPr/>
    </dgm:pt>
    <dgm:pt modelId="{872CF6C2-7B3B-49A6-8828-3F60ACDB793E}" type="pres">
      <dgm:prSet presAssocID="{D4AAF737-9B16-475C-9124-85D0410380B9}" presName="desTx" presStyleLbl="revTx" presStyleIdx="1" presStyleCnt="8">
        <dgm:presLayoutVars/>
      </dgm:prSet>
      <dgm:spPr/>
    </dgm:pt>
    <dgm:pt modelId="{402221B0-82A8-4B9B-AB9B-30CDD9A2BC59}" type="pres">
      <dgm:prSet presAssocID="{A50B5F45-3D83-4305-9786-613366331E82}" presName="sibTrans" presStyleCnt="0"/>
      <dgm:spPr/>
    </dgm:pt>
    <dgm:pt modelId="{A5601136-C6A0-4D21-A492-6A74D648682A}" type="pres">
      <dgm:prSet presAssocID="{DF23C2F5-3080-407E-920F-47113D9B7CA6}" presName="compNode" presStyleCnt="0"/>
      <dgm:spPr/>
    </dgm:pt>
    <dgm:pt modelId="{98F2CB03-D7A4-463A-A90E-EC22C171F659}" type="pres">
      <dgm:prSet presAssocID="{DF23C2F5-3080-407E-920F-47113D9B7CA6}" presName="bgRect" presStyleLbl="bgShp" presStyleIdx="1" presStyleCnt="4"/>
      <dgm:spPr/>
    </dgm:pt>
    <dgm:pt modelId="{2E11972B-79E3-482C-B676-0F188935CF8C}" type="pres">
      <dgm:prSet presAssocID="{DF23C2F5-3080-407E-920F-47113D9B7C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ABC19D-3DC7-4662-A142-3CB1FB4DFB23}" type="pres">
      <dgm:prSet presAssocID="{DF23C2F5-3080-407E-920F-47113D9B7CA6}" presName="spaceRect" presStyleCnt="0"/>
      <dgm:spPr/>
    </dgm:pt>
    <dgm:pt modelId="{D35280C1-EE15-4DD3-A914-4BE287C0EE0A}" type="pres">
      <dgm:prSet presAssocID="{DF23C2F5-3080-407E-920F-47113D9B7CA6}" presName="parTx" presStyleLbl="revTx" presStyleIdx="2" presStyleCnt="8">
        <dgm:presLayoutVars>
          <dgm:chMax val="0"/>
          <dgm:chPref val="0"/>
        </dgm:presLayoutVars>
      </dgm:prSet>
      <dgm:spPr/>
    </dgm:pt>
    <dgm:pt modelId="{2F0A9651-3FB0-400E-8F7D-2A131B5F8621}" type="pres">
      <dgm:prSet presAssocID="{DF23C2F5-3080-407E-920F-47113D9B7CA6}" presName="desTx" presStyleLbl="revTx" presStyleIdx="3" presStyleCnt="8">
        <dgm:presLayoutVars/>
      </dgm:prSet>
      <dgm:spPr/>
    </dgm:pt>
    <dgm:pt modelId="{7AB91721-A4C7-44D4-9B69-CD6A6BA45EE2}" type="pres">
      <dgm:prSet presAssocID="{F598569F-51FE-488B-9F52-C97B5FC0122A}" presName="sibTrans" presStyleCnt="0"/>
      <dgm:spPr/>
    </dgm:pt>
    <dgm:pt modelId="{0D0C84E0-3F7A-44D5-914B-63D0DC779B24}" type="pres">
      <dgm:prSet presAssocID="{8185585A-9EF1-4835-80CC-7BD8267B9194}" presName="compNode" presStyleCnt="0"/>
      <dgm:spPr/>
    </dgm:pt>
    <dgm:pt modelId="{E178BE6D-86EF-4FD8-9E52-DA2138DE4C5D}" type="pres">
      <dgm:prSet presAssocID="{8185585A-9EF1-4835-80CC-7BD8267B9194}" presName="bgRect" presStyleLbl="bgShp" presStyleIdx="2" presStyleCnt="4"/>
      <dgm:spPr/>
    </dgm:pt>
    <dgm:pt modelId="{80B95F66-1085-43E9-B912-CD2F23800343}" type="pres">
      <dgm:prSet presAssocID="{8185585A-9EF1-4835-80CC-7BD8267B91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F0DE48E-58A1-477F-A37A-8CC4DDA26016}" type="pres">
      <dgm:prSet presAssocID="{8185585A-9EF1-4835-80CC-7BD8267B9194}" presName="spaceRect" presStyleCnt="0"/>
      <dgm:spPr/>
    </dgm:pt>
    <dgm:pt modelId="{E256F1D4-E533-477D-BFE4-A2B9C4D7D4B6}" type="pres">
      <dgm:prSet presAssocID="{8185585A-9EF1-4835-80CC-7BD8267B9194}" presName="parTx" presStyleLbl="revTx" presStyleIdx="4" presStyleCnt="8">
        <dgm:presLayoutVars>
          <dgm:chMax val="0"/>
          <dgm:chPref val="0"/>
        </dgm:presLayoutVars>
      </dgm:prSet>
      <dgm:spPr/>
    </dgm:pt>
    <dgm:pt modelId="{048EDA6C-E54F-45A4-A404-93381CABE121}" type="pres">
      <dgm:prSet presAssocID="{8185585A-9EF1-4835-80CC-7BD8267B9194}" presName="desTx" presStyleLbl="revTx" presStyleIdx="5" presStyleCnt="8">
        <dgm:presLayoutVars/>
      </dgm:prSet>
      <dgm:spPr/>
    </dgm:pt>
    <dgm:pt modelId="{CCE2A647-BD9F-4495-B5EE-EC293398F305}" type="pres">
      <dgm:prSet presAssocID="{749ACB35-21EF-4219-9280-376F3F2F0744}" presName="sibTrans" presStyleCnt="0"/>
      <dgm:spPr/>
    </dgm:pt>
    <dgm:pt modelId="{E35B13AB-D922-4DD1-9BD9-D5DAC0BBC5F4}" type="pres">
      <dgm:prSet presAssocID="{437CAA81-7417-47CE-A174-F57FF2787CAA}" presName="compNode" presStyleCnt="0"/>
      <dgm:spPr/>
    </dgm:pt>
    <dgm:pt modelId="{23223D16-6808-4A82-86D1-5A7CE9FB1DE0}" type="pres">
      <dgm:prSet presAssocID="{437CAA81-7417-47CE-A174-F57FF2787CAA}" presName="bgRect" presStyleLbl="bgShp" presStyleIdx="3" presStyleCnt="4"/>
      <dgm:spPr/>
    </dgm:pt>
    <dgm:pt modelId="{5CE8CB95-A694-4652-88E9-FE234985D5E1}" type="pres">
      <dgm:prSet presAssocID="{437CAA81-7417-47CE-A174-F57FF2787CAA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057013A-1BD6-40AE-B8D9-DB96BF8386F7}" type="pres">
      <dgm:prSet presAssocID="{437CAA81-7417-47CE-A174-F57FF2787CAA}" presName="spaceRect" presStyleCnt="0"/>
      <dgm:spPr/>
    </dgm:pt>
    <dgm:pt modelId="{8A88559D-5EEB-4224-A674-3DDB3C717860}" type="pres">
      <dgm:prSet presAssocID="{437CAA81-7417-47CE-A174-F57FF2787CAA}" presName="parTx" presStyleLbl="revTx" presStyleIdx="6" presStyleCnt="8">
        <dgm:presLayoutVars>
          <dgm:chMax val="0"/>
          <dgm:chPref val="0"/>
        </dgm:presLayoutVars>
      </dgm:prSet>
      <dgm:spPr/>
    </dgm:pt>
    <dgm:pt modelId="{00292029-845D-4D82-9471-DA29D5CC5B3B}" type="pres">
      <dgm:prSet presAssocID="{437CAA81-7417-47CE-A174-F57FF2787CAA}" presName="desTx" presStyleLbl="revTx" presStyleIdx="7" presStyleCnt="8">
        <dgm:presLayoutVars/>
      </dgm:prSet>
      <dgm:spPr/>
    </dgm:pt>
  </dgm:ptLst>
  <dgm:cxnLst>
    <dgm:cxn modelId="{290DE101-887A-4905-BC16-4AD77FBCDBAC}" srcId="{DF23C2F5-3080-407E-920F-47113D9B7CA6}" destId="{D387E61D-9CFC-49D0-B444-32BFA95F3C20}" srcOrd="0" destOrd="0" parTransId="{5A6CECC5-2BE3-45D7-9EE2-67E742E9206F}" sibTransId="{2EDFB6AF-087D-461E-8FF9-ED69CDC22240}"/>
    <dgm:cxn modelId="{CA4D801C-BF4F-8046-BCAF-C957FC576300}" srcId="{D4AAF737-9B16-475C-9124-85D0410380B9}" destId="{362C3006-8BB9-3949-B747-0890410C10EA}" srcOrd="0" destOrd="0" parTransId="{B2ACB397-C695-5141-9251-D349BD3DF44F}" sibTransId="{B160451D-F027-1B4C-BD14-5C31ADB6825B}"/>
    <dgm:cxn modelId="{D406C52C-2B6B-A440-8C87-9D8DA94541D8}" srcId="{8185585A-9EF1-4835-80CC-7BD8267B9194}" destId="{783CEFB6-73B6-C040-A6B9-A06196F7B206}" srcOrd="0" destOrd="0" parTransId="{4AA951AF-39AB-2A45-936E-86638F27D25D}" sibTransId="{BADBFE76-4772-F541-A0C3-B62AC74F7BFC}"/>
    <dgm:cxn modelId="{010C7031-29E5-4FF1-8D5B-15AD89E68537}" type="presOf" srcId="{DF23C2F5-3080-407E-920F-47113D9B7CA6}" destId="{D35280C1-EE15-4DD3-A914-4BE287C0EE0A}" srcOrd="0" destOrd="0" presId="urn:microsoft.com/office/officeart/2018/2/layout/IconVerticalSolidList"/>
    <dgm:cxn modelId="{2C567937-4F6F-4610-82B2-61F246E6C62D}" type="presOf" srcId="{437CAA81-7417-47CE-A174-F57FF2787CAA}" destId="{8A88559D-5EEB-4224-A674-3DDB3C717860}" srcOrd="0" destOrd="0" presId="urn:microsoft.com/office/officeart/2018/2/layout/IconVerticalSolidList"/>
    <dgm:cxn modelId="{C69BAF38-B385-49DA-B001-B674C5105E3C}" srcId="{C412F26E-4A4C-4EB6-8624-02B4E50E5742}" destId="{D4AAF737-9B16-475C-9124-85D0410380B9}" srcOrd="0" destOrd="0" parTransId="{343B48DF-9B0C-42DD-ABE3-F499F057947E}" sibTransId="{A50B5F45-3D83-4305-9786-613366331E82}"/>
    <dgm:cxn modelId="{18D4E642-E15D-4D07-A861-5AD30B216906}" type="presOf" srcId="{8185585A-9EF1-4835-80CC-7BD8267B9194}" destId="{E256F1D4-E533-477D-BFE4-A2B9C4D7D4B6}" srcOrd="0" destOrd="0" presId="urn:microsoft.com/office/officeart/2018/2/layout/IconVerticalSolidList"/>
    <dgm:cxn modelId="{B227BB57-66E9-4C45-AF5E-1B9539A11AF2}" type="presOf" srcId="{C412F26E-4A4C-4EB6-8624-02B4E50E5742}" destId="{ED1CF6E0-FA3C-4930-8471-FE7986EDC28C}" srcOrd="0" destOrd="0" presId="urn:microsoft.com/office/officeart/2018/2/layout/IconVerticalSolidList"/>
    <dgm:cxn modelId="{9AD0565F-7F59-473C-B398-EB098E97C68D}" type="presOf" srcId="{362C3006-8BB9-3949-B747-0890410C10EA}" destId="{872CF6C2-7B3B-49A6-8828-3F60ACDB793E}" srcOrd="0" destOrd="0" presId="urn:microsoft.com/office/officeart/2018/2/layout/IconVerticalSolidList"/>
    <dgm:cxn modelId="{CFB4CE79-246F-4E7D-8F3C-FB49CA3D9F90}" srcId="{C412F26E-4A4C-4EB6-8624-02B4E50E5742}" destId="{DF23C2F5-3080-407E-920F-47113D9B7CA6}" srcOrd="1" destOrd="0" parTransId="{23B6D1EC-52E9-4D28-BBE9-4FE3AB7355B8}" sibTransId="{F598569F-51FE-488B-9F52-C97B5FC0122A}"/>
    <dgm:cxn modelId="{463C067E-3355-4225-AFEF-65F3A5E266F0}" srcId="{C412F26E-4A4C-4EB6-8624-02B4E50E5742}" destId="{8185585A-9EF1-4835-80CC-7BD8267B9194}" srcOrd="2" destOrd="0" parTransId="{1BFB9D83-F258-41A2-B2DC-BAB5A4796537}" sibTransId="{749ACB35-21EF-4219-9280-376F3F2F0744}"/>
    <dgm:cxn modelId="{BCC54491-9E77-47DD-8ED9-9D7EC7413371}" type="presOf" srcId="{2CA19901-DB4D-4E5A-B80C-16EC927B328E}" destId="{00292029-845D-4D82-9471-DA29D5CC5B3B}" srcOrd="0" destOrd="0" presId="urn:microsoft.com/office/officeart/2018/2/layout/IconVerticalSolidList"/>
    <dgm:cxn modelId="{3E082E9A-BA7E-4AA0-8EE1-592B73A3F8FA}" type="presOf" srcId="{D387E61D-9CFC-49D0-B444-32BFA95F3C20}" destId="{2F0A9651-3FB0-400E-8F7D-2A131B5F8621}" srcOrd="0" destOrd="0" presId="urn:microsoft.com/office/officeart/2018/2/layout/IconVerticalSolidList"/>
    <dgm:cxn modelId="{AA2C00B6-72C9-4199-A5BD-4A05FF5107B7}" srcId="{C412F26E-4A4C-4EB6-8624-02B4E50E5742}" destId="{437CAA81-7417-47CE-A174-F57FF2787CAA}" srcOrd="3" destOrd="0" parTransId="{8ACFD3FF-F43F-4003-9791-94FE77B9EF7A}" sibTransId="{7B05442F-788B-4051-964A-0DFD758A655B}"/>
    <dgm:cxn modelId="{E47FF4CE-073E-48B5-8DF7-1E3B09862061}" type="presOf" srcId="{D4AAF737-9B16-475C-9124-85D0410380B9}" destId="{6DA670D6-4180-4D22-AA15-8E61597D644B}" srcOrd="0" destOrd="0" presId="urn:microsoft.com/office/officeart/2018/2/layout/IconVerticalSolidList"/>
    <dgm:cxn modelId="{6DDA1DD1-6A87-4820-8DA1-10F4974525D2}" srcId="{437CAA81-7417-47CE-A174-F57FF2787CAA}" destId="{2CA19901-DB4D-4E5A-B80C-16EC927B328E}" srcOrd="0" destOrd="0" parTransId="{4532CF96-DDB9-4019-A746-C791F9073B73}" sibTransId="{8404F145-1B4E-4A03-A21F-9E6787F42E67}"/>
    <dgm:cxn modelId="{4C23E8E5-3B3F-49B2-96F4-C1E71A3FFF96}" type="presOf" srcId="{783CEFB6-73B6-C040-A6B9-A06196F7B206}" destId="{048EDA6C-E54F-45A4-A404-93381CABE121}" srcOrd="0" destOrd="0" presId="urn:microsoft.com/office/officeart/2018/2/layout/IconVerticalSolidList"/>
    <dgm:cxn modelId="{AE0C4DD0-1475-4D31-921D-57F6C6F6B7E2}" type="presParOf" srcId="{ED1CF6E0-FA3C-4930-8471-FE7986EDC28C}" destId="{4A2AD228-54D3-496D-B022-251E91B22376}" srcOrd="0" destOrd="0" presId="urn:microsoft.com/office/officeart/2018/2/layout/IconVerticalSolidList"/>
    <dgm:cxn modelId="{9915D15E-C6DC-49F0-A8F0-BB4FBE476538}" type="presParOf" srcId="{4A2AD228-54D3-496D-B022-251E91B22376}" destId="{6A3E1F64-1732-4836-9727-C7E2A2859F2A}" srcOrd="0" destOrd="0" presId="urn:microsoft.com/office/officeart/2018/2/layout/IconVerticalSolidList"/>
    <dgm:cxn modelId="{0B23F195-EC6A-4688-87A1-044799D80998}" type="presParOf" srcId="{4A2AD228-54D3-496D-B022-251E91B22376}" destId="{EC6EDF6E-8028-46D6-8872-035F3E0A315A}" srcOrd="1" destOrd="0" presId="urn:microsoft.com/office/officeart/2018/2/layout/IconVerticalSolidList"/>
    <dgm:cxn modelId="{F3CBAF51-CC69-4045-8CFD-C7DF91685C3F}" type="presParOf" srcId="{4A2AD228-54D3-496D-B022-251E91B22376}" destId="{A0CA8E71-5ABA-4192-AEAD-F216A93A2A56}" srcOrd="2" destOrd="0" presId="urn:microsoft.com/office/officeart/2018/2/layout/IconVerticalSolidList"/>
    <dgm:cxn modelId="{BD804D3E-84D4-4EF6-99B1-29D08E9CE418}" type="presParOf" srcId="{4A2AD228-54D3-496D-B022-251E91B22376}" destId="{6DA670D6-4180-4D22-AA15-8E61597D644B}" srcOrd="3" destOrd="0" presId="urn:microsoft.com/office/officeart/2018/2/layout/IconVerticalSolidList"/>
    <dgm:cxn modelId="{D2AEA96F-2AA6-41C4-8247-F0B239FB76F0}" type="presParOf" srcId="{4A2AD228-54D3-496D-B022-251E91B22376}" destId="{872CF6C2-7B3B-49A6-8828-3F60ACDB793E}" srcOrd="4" destOrd="0" presId="urn:microsoft.com/office/officeart/2018/2/layout/IconVerticalSolidList"/>
    <dgm:cxn modelId="{18F7485A-034C-4808-AEE3-4BFB1FA1337D}" type="presParOf" srcId="{ED1CF6E0-FA3C-4930-8471-FE7986EDC28C}" destId="{402221B0-82A8-4B9B-AB9B-30CDD9A2BC59}" srcOrd="1" destOrd="0" presId="urn:microsoft.com/office/officeart/2018/2/layout/IconVerticalSolidList"/>
    <dgm:cxn modelId="{F4FDFC1F-BB98-4667-BB35-27A2A54F1B1A}" type="presParOf" srcId="{ED1CF6E0-FA3C-4930-8471-FE7986EDC28C}" destId="{A5601136-C6A0-4D21-A492-6A74D648682A}" srcOrd="2" destOrd="0" presId="urn:microsoft.com/office/officeart/2018/2/layout/IconVerticalSolidList"/>
    <dgm:cxn modelId="{A94AB662-8093-42CB-804C-AC5B9C3EFE0F}" type="presParOf" srcId="{A5601136-C6A0-4D21-A492-6A74D648682A}" destId="{98F2CB03-D7A4-463A-A90E-EC22C171F659}" srcOrd="0" destOrd="0" presId="urn:microsoft.com/office/officeart/2018/2/layout/IconVerticalSolidList"/>
    <dgm:cxn modelId="{1097D1A0-B948-4FB6-A03C-CCF2D01BD844}" type="presParOf" srcId="{A5601136-C6A0-4D21-A492-6A74D648682A}" destId="{2E11972B-79E3-482C-B676-0F188935CF8C}" srcOrd="1" destOrd="0" presId="urn:microsoft.com/office/officeart/2018/2/layout/IconVerticalSolidList"/>
    <dgm:cxn modelId="{E0EFE653-BC51-481A-84B9-59C82DE1E40D}" type="presParOf" srcId="{A5601136-C6A0-4D21-A492-6A74D648682A}" destId="{31ABC19D-3DC7-4662-A142-3CB1FB4DFB23}" srcOrd="2" destOrd="0" presId="urn:microsoft.com/office/officeart/2018/2/layout/IconVerticalSolidList"/>
    <dgm:cxn modelId="{50EE32DD-9DC5-4008-8645-E6F705AEB35F}" type="presParOf" srcId="{A5601136-C6A0-4D21-A492-6A74D648682A}" destId="{D35280C1-EE15-4DD3-A914-4BE287C0EE0A}" srcOrd="3" destOrd="0" presId="urn:microsoft.com/office/officeart/2018/2/layout/IconVerticalSolidList"/>
    <dgm:cxn modelId="{DD402A2D-D0B3-4E8A-9E09-A8A289A43F1E}" type="presParOf" srcId="{A5601136-C6A0-4D21-A492-6A74D648682A}" destId="{2F0A9651-3FB0-400E-8F7D-2A131B5F8621}" srcOrd="4" destOrd="0" presId="urn:microsoft.com/office/officeart/2018/2/layout/IconVerticalSolidList"/>
    <dgm:cxn modelId="{AAB16823-0B66-4513-B658-7B546B8B3294}" type="presParOf" srcId="{ED1CF6E0-FA3C-4930-8471-FE7986EDC28C}" destId="{7AB91721-A4C7-44D4-9B69-CD6A6BA45EE2}" srcOrd="3" destOrd="0" presId="urn:microsoft.com/office/officeart/2018/2/layout/IconVerticalSolidList"/>
    <dgm:cxn modelId="{E8C4B316-5798-4D89-8B9B-0820C72988DF}" type="presParOf" srcId="{ED1CF6E0-FA3C-4930-8471-FE7986EDC28C}" destId="{0D0C84E0-3F7A-44D5-914B-63D0DC779B24}" srcOrd="4" destOrd="0" presId="urn:microsoft.com/office/officeart/2018/2/layout/IconVerticalSolidList"/>
    <dgm:cxn modelId="{447750A6-31E6-4608-A00A-E37FC7F6D388}" type="presParOf" srcId="{0D0C84E0-3F7A-44D5-914B-63D0DC779B24}" destId="{E178BE6D-86EF-4FD8-9E52-DA2138DE4C5D}" srcOrd="0" destOrd="0" presId="urn:microsoft.com/office/officeart/2018/2/layout/IconVerticalSolidList"/>
    <dgm:cxn modelId="{4D3B2209-66EC-4D79-9A7F-EB3DE7DD16BE}" type="presParOf" srcId="{0D0C84E0-3F7A-44D5-914B-63D0DC779B24}" destId="{80B95F66-1085-43E9-B912-CD2F23800343}" srcOrd="1" destOrd="0" presId="urn:microsoft.com/office/officeart/2018/2/layout/IconVerticalSolidList"/>
    <dgm:cxn modelId="{7C0B3B09-BD56-4E3E-AF0A-D9250162D0B0}" type="presParOf" srcId="{0D0C84E0-3F7A-44D5-914B-63D0DC779B24}" destId="{3F0DE48E-58A1-477F-A37A-8CC4DDA26016}" srcOrd="2" destOrd="0" presId="urn:microsoft.com/office/officeart/2018/2/layout/IconVerticalSolidList"/>
    <dgm:cxn modelId="{CC8E93AA-8BF8-4A20-B779-C8C768BDCE66}" type="presParOf" srcId="{0D0C84E0-3F7A-44D5-914B-63D0DC779B24}" destId="{E256F1D4-E533-477D-BFE4-A2B9C4D7D4B6}" srcOrd="3" destOrd="0" presId="urn:microsoft.com/office/officeart/2018/2/layout/IconVerticalSolidList"/>
    <dgm:cxn modelId="{69605975-96F8-45C8-AA5B-3DE0DD16F706}" type="presParOf" srcId="{0D0C84E0-3F7A-44D5-914B-63D0DC779B24}" destId="{048EDA6C-E54F-45A4-A404-93381CABE121}" srcOrd="4" destOrd="0" presId="urn:microsoft.com/office/officeart/2018/2/layout/IconVerticalSolidList"/>
    <dgm:cxn modelId="{67F64205-2103-4EFD-8A96-B8955100BD2E}" type="presParOf" srcId="{ED1CF6E0-FA3C-4930-8471-FE7986EDC28C}" destId="{CCE2A647-BD9F-4495-B5EE-EC293398F305}" srcOrd="5" destOrd="0" presId="urn:microsoft.com/office/officeart/2018/2/layout/IconVerticalSolidList"/>
    <dgm:cxn modelId="{815F0E33-D4B4-4C0E-93F0-EAB6E4E81E04}" type="presParOf" srcId="{ED1CF6E0-FA3C-4930-8471-FE7986EDC28C}" destId="{E35B13AB-D922-4DD1-9BD9-D5DAC0BBC5F4}" srcOrd="6" destOrd="0" presId="urn:microsoft.com/office/officeart/2018/2/layout/IconVerticalSolidList"/>
    <dgm:cxn modelId="{A6F58518-D0F6-4FAD-AAA6-2F28FC24E28C}" type="presParOf" srcId="{E35B13AB-D922-4DD1-9BD9-D5DAC0BBC5F4}" destId="{23223D16-6808-4A82-86D1-5A7CE9FB1DE0}" srcOrd="0" destOrd="0" presId="urn:microsoft.com/office/officeart/2018/2/layout/IconVerticalSolidList"/>
    <dgm:cxn modelId="{DAB7FA0A-7CBB-477C-AEBC-FF8C820C2B2B}" type="presParOf" srcId="{E35B13AB-D922-4DD1-9BD9-D5DAC0BBC5F4}" destId="{5CE8CB95-A694-4652-88E9-FE234985D5E1}" srcOrd="1" destOrd="0" presId="urn:microsoft.com/office/officeart/2018/2/layout/IconVerticalSolidList"/>
    <dgm:cxn modelId="{3069BF4D-D7D8-4557-897A-3D294A65D39B}" type="presParOf" srcId="{E35B13AB-D922-4DD1-9BD9-D5DAC0BBC5F4}" destId="{D057013A-1BD6-40AE-B8D9-DB96BF8386F7}" srcOrd="2" destOrd="0" presId="urn:microsoft.com/office/officeart/2018/2/layout/IconVerticalSolidList"/>
    <dgm:cxn modelId="{49F31711-8956-4379-AFBD-904023A40485}" type="presParOf" srcId="{E35B13AB-D922-4DD1-9BD9-D5DAC0BBC5F4}" destId="{8A88559D-5EEB-4224-A674-3DDB3C717860}" srcOrd="3" destOrd="0" presId="urn:microsoft.com/office/officeart/2018/2/layout/IconVerticalSolidList"/>
    <dgm:cxn modelId="{FAFC3AFE-E681-4468-9115-FE90ABE09378}" type="presParOf" srcId="{E35B13AB-D922-4DD1-9BD9-D5DAC0BBC5F4}" destId="{00292029-845D-4D82-9471-DA29D5CC5B3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 panose="02070503080703020303" pitchFamily="18" charset="0"/>
            </a:rPr>
            <a:t>CDA (Counterfactual Data Augmentation)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1" custScaleX="163786">
        <dgm:presLayoutVars>
          <dgm:chMax val="1"/>
          <dgm:chPref val="1"/>
        </dgm:presLayoutVars>
      </dgm:prSet>
      <dgm:spPr/>
    </dgm:pt>
  </dgm:ptLst>
  <dgm:cxnLst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Fairness 360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1" custScaleX="163786">
        <dgm:presLayoutVars>
          <dgm:chMax val="1"/>
          <dgm:chPref val="1"/>
        </dgm:presLayoutVars>
      </dgm:prSet>
      <dgm:spPr/>
    </dgm:pt>
  </dgm:ptLst>
  <dgm:cxnLst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Fairness 360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1" custScaleX="163786">
        <dgm:presLayoutVars>
          <dgm:chMax val="1"/>
          <dgm:chPref val="1"/>
        </dgm:presLayoutVars>
      </dgm:prSet>
      <dgm:spPr/>
    </dgm:pt>
  </dgm:ptLst>
  <dgm:cxnLst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12F26E-4A4C-4EB6-8624-02B4E50E57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AAF737-9B16-475C-9124-85D04103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/>
            </a:rPr>
            <a:t>Definition</a:t>
          </a:r>
        </a:p>
      </dgm:t>
    </dgm:pt>
    <dgm:pt modelId="{343B48DF-9B0C-42DD-ABE3-F499F057947E}" type="parTrans" cxnId="{C69BAF38-B385-49DA-B001-B674C5105E3C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A50B5F45-3D83-4305-9786-613366331E82}" type="sibTrans" cxnId="{C69BAF38-B385-49DA-B001-B674C5105E3C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DF23C2F5-3080-407E-920F-47113D9B7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/>
            </a:rPr>
            <a:t>Is it Bad?</a:t>
          </a:r>
        </a:p>
      </dgm:t>
    </dgm:pt>
    <dgm:pt modelId="{23B6D1EC-52E9-4D28-BBE9-4FE3AB7355B8}" type="parTrans" cxnId="{CFB4CE79-246F-4E7D-8F3C-FB49CA3D9F9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F598569F-51FE-488B-9F52-C97B5FC0122A}" type="sibTrans" cxnId="{CFB4CE79-246F-4E7D-8F3C-FB49CA3D9F9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D387E61D-9CFC-49D0-B444-32BFA95F3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Walbaum Text"/>
            </a:rPr>
            <a:t>Yes! It can lead to unfair, discriminatory, or harmful outcomes.</a:t>
          </a:r>
          <a:endParaRPr lang="en-US">
            <a:latin typeface="Walbaum Text"/>
          </a:endParaRPr>
        </a:p>
      </dgm:t>
    </dgm:pt>
    <dgm:pt modelId="{5A6CECC5-2BE3-45D7-9EE2-67E742E9206F}" type="parTrans" cxnId="{290DE101-887A-4905-BC16-4AD77FBCDBAC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2EDFB6AF-087D-461E-8FF9-ED69CDC22240}" type="sibTrans" cxnId="{290DE101-887A-4905-BC16-4AD77FBCDBAC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8185585A-9EF1-4835-80CC-7BD8267B9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/>
            </a:rPr>
            <a:t>Examples</a:t>
          </a:r>
        </a:p>
      </dgm:t>
    </dgm:pt>
    <dgm:pt modelId="{1BFB9D83-F258-41A2-B2DC-BAB5A4796537}" type="parTrans" cxnId="{463C067E-3355-4225-AFEF-65F3A5E266F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749ACB35-21EF-4219-9280-376F3F2F0744}" type="sibTrans" cxnId="{463C067E-3355-4225-AFEF-65F3A5E266F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362C3006-8BB9-3949-B747-0890410C1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Walbaum Text"/>
            </a:rPr>
            <a:t>The presence of unfair, prejudiced, or skewed patterns in the model's outputs.</a:t>
          </a:r>
          <a:endParaRPr lang="en-US">
            <a:latin typeface="Walbaum Text"/>
          </a:endParaRPr>
        </a:p>
      </dgm:t>
    </dgm:pt>
    <dgm:pt modelId="{B2ACB397-C695-5141-9251-D349BD3DF44F}" type="parTrans" cxnId="{CA4D801C-BF4F-8046-BCAF-C957FC57630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B160451D-F027-1B4C-BD14-5C31ADB6825B}" type="sibTrans" cxnId="{CA4D801C-BF4F-8046-BCAF-C957FC576300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783CEFB6-73B6-C040-A6B9-A06196F7B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/>
            </a:rPr>
            <a:t>Gender Bias, Racial Bias, Political Bias, Socio-Economic Bias.</a:t>
          </a:r>
        </a:p>
      </dgm:t>
    </dgm:pt>
    <dgm:pt modelId="{4AA951AF-39AB-2A45-936E-86638F27D25D}" type="parTrans" cxnId="{D406C52C-2B6B-A440-8C87-9D8DA94541D8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BADBFE76-4772-F541-A0C3-B62AC74F7BFC}" type="sibTrans" cxnId="{D406C52C-2B6B-A440-8C87-9D8DA94541D8}">
      <dgm:prSet/>
      <dgm:spPr/>
      <dgm:t>
        <a:bodyPr/>
        <a:lstStyle/>
        <a:p>
          <a:endParaRPr lang="en-US">
            <a:latin typeface="Walbaum Text" panose="02070503080703020303" pitchFamily="18" charset="0"/>
          </a:endParaRPr>
        </a:p>
      </dgm:t>
    </dgm:pt>
    <dgm:pt modelId="{ED1CF6E0-FA3C-4930-8471-FE7986EDC28C}" type="pres">
      <dgm:prSet presAssocID="{C412F26E-4A4C-4EB6-8624-02B4E50E5742}" presName="root" presStyleCnt="0">
        <dgm:presLayoutVars>
          <dgm:dir/>
          <dgm:resizeHandles val="exact"/>
        </dgm:presLayoutVars>
      </dgm:prSet>
      <dgm:spPr/>
    </dgm:pt>
    <dgm:pt modelId="{4A2AD228-54D3-496D-B022-251E91B22376}" type="pres">
      <dgm:prSet presAssocID="{D4AAF737-9B16-475C-9124-85D0410380B9}" presName="compNode" presStyleCnt="0"/>
      <dgm:spPr/>
    </dgm:pt>
    <dgm:pt modelId="{6A3E1F64-1732-4836-9727-C7E2A2859F2A}" type="pres">
      <dgm:prSet presAssocID="{D4AAF737-9B16-475C-9124-85D0410380B9}" presName="bgRect" presStyleLbl="bgShp" presStyleIdx="0" presStyleCnt="3"/>
      <dgm:spPr/>
    </dgm:pt>
    <dgm:pt modelId="{EC6EDF6E-8028-46D6-8872-035F3E0A315A}" type="pres">
      <dgm:prSet presAssocID="{D4AAF737-9B16-475C-9124-85D0410380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CA8E71-5ABA-4192-AEAD-F216A93A2A56}" type="pres">
      <dgm:prSet presAssocID="{D4AAF737-9B16-475C-9124-85D0410380B9}" presName="spaceRect" presStyleCnt="0"/>
      <dgm:spPr/>
    </dgm:pt>
    <dgm:pt modelId="{6DA670D6-4180-4D22-AA15-8E61597D644B}" type="pres">
      <dgm:prSet presAssocID="{D4AAF737-9B16-475C-9124-85D0410380B9}" presName="parTx" presStyleLbl="revTx" presStyleIdx="0" presStyleCnt="6">
        <dgm:presLayoutVars>
          <dgm:chMax val="0"/>
          <dgm:chPref val="0"/>
        </dgm:presLayoutVars>
      </dgm:prSet>
      <dgm:spPr/>
    </dgm:pt>
    <dgm:pt modelId="{872CF6C2-7B3B-49A6-8828-3F60ACDB793E}" type="pres">
      <dgm:prSet presAssocID="{D4AAF737-9B16-475C-9124-85D0410380B9}" presName="desTx" presStyleLbl="revTx" presStyleIdx="1" presStyleCnt="6">
        <dgm:presLayoutVars/>
      </dgm:prSet>
      <dgm:spPr/>
    </dgm:pt>
    <dgm:pt modelId="{402221B0-82A8-4B9B-AB9B-30CDD9A2BC59}" type="pres">
      <dgm:prSet presAssocID="{A50B5F45-3D83-4305-9786-613366331E82}" presName="sibTrans" presStyleCnt="0"/>
      <dgm:spPr/>
    </dgm:pt>
    <dgm:pt modelId="{A5601136-C6A0-4D21-A492-6A74D648682A}" type="pres">
      <dgm:prSet presAssocID="{DF23C2F5-3080-407E-920F-47113D9B7CA6}" presName="compNode" presStyleCnt="0"/>
      <dgm:spPr/>
    </dgm:pt>
    <dgm:pt modelId="{98F2CB03-D7A4-463A-A90E-EC22C171F659}" type="pres">
      <dgm:prSet presAssocID="{DF23C2F5-3080-407E-920F-47113D9B7CA6}" presName="bgRect" presStyleLbl="bgShp" presStyleIdx="1" presStyleCnt="3"/>
      <dgm:spPr/>
    </dgm:pt>
    <dgm:pt modelId="{2E11972B-79E3-482C-B676-0F188935CF8C}" type="pres">
      <dgm:prSet presAssocID="{DF23C2F5-3080-407E-920F-47113D9B7C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ABC19D-3DC7-4662-A142-3CB1FB4DFB23}" type="pres">
      <dgm:prSet presAssocID="{DF23C2F5-3080-407E-920F-47113D9B7CA6}" presName="spaceRect" presStyleCnt="0"/>
      <dgm:spPr/>
    </dgm:pt>
    <dgm:pt modelId="{D35280C1-EE15-4DD3-A914-4BE287C0EE0A}" type="pres">
      <dgm:prSet presAssocID="{DF23C2F5-3080-407E-920F-47113D9B7CA6}" presName="parTx" presStyleLbl="revTx" presStyleIdx="2" presStyleCnt="6">
        <dgm:presLayoutVars>
          <dgm:chMax val="0"/>
          <dgm:chPref val="0"/>
        </dgm:presLayoutVars>
      </dgm:prSet>
      <dgm:spPr/>
    </dgm:pt>
    <dgm:pt modelId="{2F0A9651-3FB0-400E-8F7D-2A131B5F8621}" type="pres">
      <dgm:prSet presAssocID="{DF23C2F5-3080-407E-920F-47113D9B7CA6}" presName="desTx" presStyleLbl="revTx" presStyleIdx="3" presStyleCnt="6">
        <dgm:presLayoutVars/>
      </dgm:prSet>
      <dgm:spPr/>
    </dgm:pt>
    <dgm:pt modelId="{7AB91721-A4C7-44D4-9B69-CD6A6BA45EE2}" type="pres">
      <dgm:prSet presAssocID="{F598569F-51FE-488B-9F52-C97B5FC0122A}" presName="sibTrans" presStyleCnt="0"/>
      <dgm:spPr/>
    </dgm:pt>
    <dgm:pt modelId="{0D0C84E0-3F7A-44D5-914B-63D0DC779B24}" type="pres">
      <dgm:prSet presAssocID="{8185585A-9EF1-4835-80CC-7BD8267B9194}" presName="compNode" presStyleCnt="0"/>
      <dgm:spPr/>
    </dgm:pt>
    <dgm:pt modelId="{E178BE6D-86EF-4FD8-9E52-DA2138DE4C5D}" type="pres">
      <dgm:prSet presAssocID="{8185585A-9EF1-4835-80CC-7BD8267B9194}" presName="bgRect" presStyleLbl="bgShp" presStyleIdx="2" presStyleCnt="3"/>
      <dgm:spPr/>
    </dgm:pt>
    <dgm:pt modelId="{80B95F66-1085-43E9-B912-CD2F23800343}" type="pres">
      <dgm:prSet presAssocID="{8185585A-9EF1-4835-80CC-7BD8267B91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F0DE48E-58A1-477F-A37A-8CC4DDA26016}" type="pres">
      <dgm:prSet presAssocID="{8185585A-9EF1-4835-80CC-7BD8267B9194}" presName="spaceRect" presStyleCnt="0"/>
      <dgm:spPr/>
    </dgm:pt>
    <dgm:pt modelId="{E256F1D4-E533-477D-BFE4-A2B9C4D7D4B6}" type="pres">
      <dgm:prSet presAssocID="{8185585A-9EF1-4835-80CC-7BD8267B9194}" presName="parTx" presStyleLbl="revTx" presStyleIdx="4" presStyleCnt="6">
        <dgm:presLayoutVars>
          <dgm:chMax val="0"/>
          <dgm:chPref val="0"/>
        </dgm:presLayoutVars>
      </dgm:prSet>
      <dgm:spPr/>
    </dgm:pt>
    <dgm:pt modelId="{048EDA6C-E54F-45A4-A404-93381CABE121}" type="pres">
      <dgm:prSet presAssocID="{8185585A-9EF1-4835-80CC-7BD8267B9194}" presName="desTx" presStyleLbl="revTx" presStyleIdx="5" presStyleCnt="6">
        <dgm:presLayoutVars/>
      </dgm:prSet>
      <dgm:spPr/>
    </dgm:pt>
  </dgm:ptLst>
  <dgm:cxnLst>
    <dgm:cxn modelId="{290DE101-887A-4905-BC16-4AD77FBCDBAC}" srcId="{DF23C2F5-3080-407E-920F-47113D9B7CA6}" destId="{D387E61D-9CFC-49D0-B444-32BFA95F3C20}" srcOrd="0" destOrd="0" parTransId="{5A6CECC5-2BE3-45D7-9EE2-67E742E9206F}" sibTransId="{2EDFB6AF-087D-461E-8FF9-ED69CDC22240}"/>
    <dgm:cxn modelId="{BDB68212-0614-41AC-8C85-E67DF66BD9D3}" type="presOf" srcId="{8185585A-9EF1-4835-80CC-7BD8267B9194}" destId="{E256F1D4-E533-477D-BFE4-A2B9C4D7D4B6}" srcOrd="0" destOrd="0" presId="urn:microsoft.com/office/officeart/2018/2/layout/IconVerticalSolidList"/>
    <dgm:cxn modelId="{CA4D801C-BF4F-8046-BCAF-C957FC576300}" srcId="{D4AAF737-9B16-475C-9124-85D0410380B9}" destId="{362C3006-8BB9-3949-B747-0890410C10EA}" srcOrd="0" destOrd="0" parTransId="{B2ACB397-C695-5141-9251-D349BD3DF44F}" sibTransId="{B160451D-F027-1B4C-BD14-5C31ADB6825B}"/>
    <dgm:cxn modelId="{9B229126-06AA-42F0-B12E-699EB4807A7F}" type="presOf" srcId="{DF23C2F5-3080-407E-920F-47113D9B7CA6}" destId="{D35280C1-EE15-4DD3-A914-4BE287C0EE0A}" srcOrd="0" destOrd="0" presId="urn:microsoft.com/office/officeart/2018/2/layout/IconVerticalSolidList"/>
    <dgm:cxn modelId="{D406C52C-2B6B-A440-8C87-9D8DA94541D8}" srcId="{8185585A-9EF1-4835-80CC-7BD8267B9194}" destId="{783CEFB6-73B6-C040-A6B9-A06196F7B206}" srcOrd="0" destOrd="0" parTransId="{4AA951AF-39AB-2A45-936E-86638F27D25D}" sibTransId="{BADBFE76-4772-F541-A0C3-B62AC74F7BFC}"/>
    <dgm:cxn modelId="{C69BAF38-B385-49DA-B001-B674C5105E3C}" srcId="{C412F26E-4A4C-4EB6-8624-02B4E50E5742}" destId="{D4AAF737-9B16-475C-9124-85D0410380B9}" srcOrd="0" destOrd="0" parTransId="{343B48DF-9B0C-42DD-ABE3-F499F057947E}" sibTransId="{A50B5F45-3D83-4305-9786-613366331E82}"/>
    <dgm:cxn modelId="{3880B052-08D0-44FC-95C2-FB2923A8FEE4}" type="presOf" srcId="{D4AAF737-9B16-475C-9124-85D0410380B9}" destId="{6DA670D6-4180-4D22-AA15-8E61597D644B}" srcOrd="0" destOrd="0" presId="urn:microsoft.com/office/officeart/2018/2/layout/IconVerticalSolidList"/>
    <dgm:cxn modelId="{B227BB57-66E9-4C45-AF5E-1B9539A11AF2}" type="presOf" srcId="{C412F26E-4A4C-4EB6-8624-02B4E50E5742}" destId="{ED1CF6E0-FA3C-4930-8471-FE7986EDC28C}" srcOrd="0" destOrd="0" presId="urn:microsoft.com/office/officeart/2018/2/layout/IconVerticalSolidList"/>
    <dgm:cxn modelId="{CFB4CE79-246F-4E7D-8F3C-FB49CA3D9F90}" srcId="{C412F26E-4A4C-4EB6-8624-02B4E50E5742}" destId="{DF23C2F5-3080-407E-920F-47113D9B7CA6}" srcOrd="1" destOrd="0" parTransId="{23B6D1EC-52E9-4D28-BBE9-4FE3AB7355B8}" sibTransId="{F598569F-51FE-488B-9F52-C97B5FC0122A}"/>
    <dgm:cxn modelId="{463C067E-3355-4225-AFEF-65F3A5E266F0}" srcId="{C412F26E-4A4C-4EB6-8624-02B4E50E5742}" destId="{8185585A-9EF1-4835-80CC-7BD8267B9194}" srcOrd="2" destOrd="0" parTransId="{1BFB9D83-F258-41A2-B2DC-BAB5A4796537}" sibTransId="{749ACB35-21EF-4219-9280-376F3F2F0744}"/>
    <dgm:cxn modelId="{FE20A796-8919-4196-A59A-A21FCE52DB5A}" type="presOf" srcId="{D387E61D-9CFC-49D0-B444-32BFA95F3C20}" destId="{2F0A9651-3FB0-400E-8F7D-2A131B5F8621}" srcOrd="0" destOrd="0" presId="urn:microsoft.com/office/officeart/2018/2/layout/IconVerticalSolidList"/>
    <dgm:cxn modelId="{2423D096-56BC-4868-9BAD-1CA6B79B5570}" type="presOf" srcId="{362C3006-8BB9-3949-B747-0890410C10EA}" destId="{872CF6C2-7B3B-49A6-8828-3F60ACDB793E}" srcOrd="0" destOrd="0" presId="urn:microsoft.com/office/officeart/2018/2/layout/IconVerticalSolidList"/>
    <dgm:cxn modelId="{ED6D9AA7-9190-446A-B0EF-D3B970727EDD}" type="presOf" srcId="{783CEFB6-73B6-C040-A6B9-A06196F7B206}" destId="{048EDA6C-E54F-45A4-A404-93381CABE121}" srcOrd="0" destOrd="0" presId="urn:microsoft.com/office/officeart/2018/2/layout/IconVerticalSolidList"/>
    <dgm:cxn modelId="{DCCF7C6C-9405-4F55-8E8D-C71041F753F0}" type="presParOf" srcId="{ED1CF6E0-FA3C-4930-8471-FE7986EDC28C}" destId="{4A2AD228-54D3-496D-B022-251E91B22376}" srcOrd="0" destOrd="0" presId="urn:microsoft.com/office/officeart/2018/2/layout/IconVerticalSolidList"/>
    <dgm:cxn modelId="{D20108E8-E45D-42E8-A7B9-A5D8EB263FD7}" type="presParOf" srcId="{4A2AD228-54D3-496D-B022-251E91B22376}" destId="{6A3E1F64-1732-4836-9727-C7E2A2859F2A}" srcOrd="0" destOrd="0" presId="urn:microsoft.com/office/officeart/2018/2/layout/IconVerticalSolidList"/>
    <dgm:cxn modelId="{89D021C8-4F6F-45EC-857C-F9350120856F}" type="presParOf" srcId="{4A2AD228-54D3-496D-B022-251E91B22376}" destId="{EC6EDF6E-8028-46D6-8872-035F3E0A315A}" srcOrd="1" destOrd="0" presId="urn:microsoft.com/office/officeart/2018/2/layout/IconVerticalSolidList"/>
    <dgm:cxn modelId="{A2F28074-C26B-4DF9-B645-C506027F1073}" type="presParOf" srcId="{4A2AD228-54D3-496D-B022-251E91B22376}" destId="{A0CA8E71-5ABA-4192-AEAD-F216A93A2A56}" srcOrd="2" destOrd="0" presId="urn:microsoft.com/office/officeart/2018/2/layout/IconVerticalSolidList"/>
    <dgm:cxn modelId="{965C1B8F-9FC5-47F5-ACCF-DE963EF31E58}" type="presParOf" srcId="{4A2AD228-54D3-496D-B022-251E91B22376}" destId="{6DA670D6-4180-4D22-AA15-8E61597D644B}" srcOrd="3" destOrd="0" presId="urn:microsoft.com/office/officeart/2018/2/layout/IconVerticalSolidList"/>
    <dgm:cxn modelId="{B599AF72-75BD-495F-B2F5-72B93BC374FE}" type="presParOf" srcId="{4A2AD228-54D3-496D-B022-251E91B22376}" destId="{872CF6C2-7B3B-49A6-8828-3F60ACDB793E}" srcOrd="4" destOrd="0" presId="urn:microsoft.com/office/officeart/2018/2/layout/IconVerticalSolidList"/>
    <dgm:cxn modelId="{B63D15D9-2298-4170-93FF-C4F92B622C56}" type="presParOf" srcId="{ED1CF6E0-FA3C-4930-8471-FE7986EDC28C}" destId="{402221B0-82A8-4B9B-AB9B-30CDD9A2BC59}" srcOrd="1" destOrd="0" presId="urn:microsoft.com/office/officeart/2018/2/layout/IconVerticalSolidList"/>
    <dgm:cxn modelId="{8D5D5EAA-6322-4172-BA72-6DE33F221CB5}" type="presParOf" srcId="{ED1CF6E0-FA3C-4930-8471-FE7986EDC28C}" destId="{A5601136-C6A0-4D21-A492-6A74D648682A}" srcOrd="2" destOrd="0" presId="urn:microsoft.com/office/officeart/2018/2/layout/IconVerticalSolidList"/>
    <dgm:cxn modelId="{C78AD30C-0DD8-4833-B7B5-DD1EAC7DF39E}" type="presParOf" srcId="{A5601136-C6A0-4D21-A492-6A74D648682A}" destId="{98F2CB03-D7A4-463A-A90E-EC22C171F659}" srcOrd="0" destOrd="0" presId="urn:microsoft.com/office/officeart/2018/2/layout/IconVerticalSolidList"/>
    <dgm:cxn modelId="{A440DF9D-2B49-42C5-83F1-9679464C7DB1}" type="presParOf" srcId="{A5601136-C6A0-4D21-A492-6A74D648682A}" destId="{2E11972B-79E3-482C-B676-0F188935CF8C}" srcOrd="1" destOrd="0" presId="urn:microsoft.com/office/officeart/2018/2/layout/IconVerticalSolidList"/>
    <dgm:cxn modelId="{873E1DB2-B94B-4374-AEBC-3F7D2FE98281}" type="presParOf" srcId="{A5601136-C6A0-4D21-A492-6A74D648682A}" destId="{31ABC19D-3DC7-4662-A142-3CB1FB4DFB23}" srcOrd="2" destOrd="0" presId="urn:microsoft.com/office/officeart/2018/2/layout/IconVerticalSolidList"/>
    <dgm:cxn modelId="{D8413DB7-969B-4627-A87D-E7B81333BD9D}" type="presParOf" srcId="{A5601136-C6A0-4D21-A492-6A74D648682A}" destId="{D35280C1-EE15-4DD3-A914-4BE287C0EE0A}" srcOrd="3" destOrd="0" presId="urn:microsoft.com/office/officeart/2018/2/layout/IconVerticalSolidList"/>
    <dgm:cxn modelId="{799C225C-DA17-4907-AAA3-04E00016486A}" type="presParOf" srcId="{A5601136-C6A0-4D21-A492-6A74D648682A}" destId="{2F0A9651-3FB0-400E-8F7D-2A131B5F8621}" srcOrd="4" destOrd="0" presId="urn:microsoft.com/office/officeart/2018/2/layout/IconVerticalSolidList"/>
    <dgm:cxn modelId="{5C74E5A1-D8FB-468C-9A59-957E7F37FF2E}" type="presParOf" srcId="{ED1CF6E0-FA3C-4930-8471-FE7986EDC28C}" destId="{7AB91721-A4C7-44D4-9B69-CD6A6BA45EE2}" srcOrd="3" destOrd="0" presId="urn:microsoft.com/office/officeart/2018/2/layout/IconVerticalSolidList"/>
    <dgm:cxn modelId="{4AE15C5C-E493-43B8-A210-B4FCB7444CFF}" type="presParOf" srcId="{ED1CF6E0-FA3C-4930-8471-FE7986EDC28C}" destId="{0D0C84E0-3F7A-44D5-914B-63D0DC779B24}" srcOrd="4" destOrd="0" presId="urn:microsoft.com/office/officeart/2018/2/layout/IconVerticalSolidList"/>
    <dgm:cxn modelId="{742194C2-ABC3-4522-A3C2-9BA8EC8FE52C}" type="presParOf" srcId="{0D0C84E0-3F7A-44D5-914B-63D0DC779B24}" destId="{E178BE6D-86EF-4FD8-9E52-DA2138DE4C5D}" srcOrd="0" destOrd="0" presId="urn:microsoft.com/office/officeart/2018/2/layout/IconVerticalSolidList"/>
    <dgm:cxn modelId="{B636AE16-1CA8-45A8-AD7A-C9C60ADDE675}" type="presParOf" srcId="{0D0C84E0-3F7A-44D5-914B-63D0DC779B24}" destId="{80B95F66-1085-43E9-B912-CD2F23800343}" srcOrd="1" destOrd="0" presId="urn:microsoft.com/office/officeart/2018/2/layout/IconVerticalSolidList"/>
    <dgm:cxn modelId="{C5FE84FD-95BE-4625-8248-532868E26094}" type="presParOf" srcId="{0D0C84E0-3F7A-44D5-914B-63D0DC779B24}" destId="{3F0DE48E-58A1-477F-A37A-8CC4DDA26016}" srcOrd="2" destOrd="0" presId="urn:microsoft.com/office/officeart/2018/2/layout/IconVerticalSolidList"/>
    <dgm:cxn modelId="{1E183DAB-21BD-4E72-851D-33F3ABE68D0B}" type="presParOf" srcId="{0D0C84E0-3F7A-44D5-914B-63D0DC779B24}" destId="{E256F1D4-E533-477D-BFE4-A2B9C4D7D4B6}" srcOrd="3" destOrd="0" presId="urn:microsoft.com/office/officeart/2018/2/layout/IconVerticalSolidList"/>
    <dgm:cxn modelId="{C603F165-A449-4B79-BB8F-C6FFF6FF02E4}" type="presParOf" srcId="{0D0C84E0-3F7A-44D5-914B-63D0DC779B24}" destId="{048EDA6C-E54F-45A4-A404-93381CABE1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AD62BE-F07C-4010-A018-F34C84A4016C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35CB32C-B62F-41F7-BBF3-02A9D80C042A}">
      <dgm:prSet/>
      <dgm:spPr/>
      <dgm:t>
        <a:bodyPr/>
        <a:lstStyle/>
        <a:p>
          <a:r>
            <a:rPr lang="en-US"/>
            <a:t>Ethical AI Development.</a:t>
          </a:r>
        </a:p>
      </dgm:t>
    </dgm:pt>
    <dgm:pt modelId="{1A0039B0-A9ED-4929-A893-0856646339CB}" type="parTrans" cxnId="{CC261CEB-DBBA-4177-B883-9AAB5D3D4C83}">
      <dgm:prSet/>
      <dgm:spPr/>
      <dgm:t>
        <a:bodyPr/>
        <a:lstStyle/>
        <a:p>
          <a:endParaRPr lang="en-US"/>
        </a:p>
      </dgm:t>
    </dgm:pt>
    <dgm:pt modelId="{706D38D5-0BCB-466E-B578-E50C5CDDCE25}" type="sibTrans" cxnId="{CC261CEB-DBBA-4177-B883-9AAB5D3D4C83}">
      <dgm:prSet/>
      <dgm:spPr/>
      <dgm:t>
        <a:bodyPr/>
        <a:lstStyle/>
        <a:p>
          <a:endParaRPr lang="en-US"/>
        </a:p>
      </dgm:t>
    </dgm:pt>
    <dgm:pt modelId="{6A3919D3-C085-473A-A6AE-50C97E07D7C1}">
      <dgm:prSet/>
      <dgm:spPr/>
      <dgm:t>
        <a:bodyPr/>
        <a:lstStyle/>
        <a:p>
          <a:r>
            <a:rPr lang="en-US"/>
            <a:t>Preventing Negative Outcomes.</a:t>
          </a:r>
        </a:p>
      </dgm:t>
    </dgm:pt>
    <dgm:pt modelId="{11CA7E27-B6A7-45A8-A123-FCF816833A40}" type="parTrans" cxnId="{EC333610-2DCA-4996-B400-DA2E5FE66C45}">
      <dgm:prSet/>
      <dgm:spPr/>
      <dgm:t>
        <a:bodyPr/>
        <a:lstStyle/>
        <a:p>
          <a:endParaRPr lang="en-US"/>
        </a:p>
      </dgm:t>
    </dgm:pt>
    <dgm:pt modelId="{2C8BBB44-FBB6-4115-840B-C3E9C5E1996D}" type="sibTrans" cxnId="{EC333610-2DCA-4996-B400-DA2E5FE66C45}">
      <dgm:prSet/>
      <dgm:spPr/>
      <dgm:t>
        <a:bodyPr/>
        <a:lstStyle/>
        <a:p>
          <a:endParaRPr lang="en-US"/>
        </a:p>
      </dgm:t>
    </dgm:pt>
    <dgm:pt modelId="{E2237CB6-D5FC-4087-98F0-D4D9D765B1C4}">
      <dgm:prSet/>
      <dgm:spPr/>
      <dgm:t>
        <a:bodyPr/>
        <a:lstStyle/>
        <a:p>
          <a:r>
            <a:rPr lang="en-US"/>
            <a:t>Innovation and Competitive Advantage.</a:t>
          </a:r>
        </a:p>
      </dgm:t>
    </dgm:pt>
    <dgm:pt modelId="{EB6E4635-80F9-44B8-8D0F-C8713A9D8598}" type="parTrans" cxnId="{985ADD70-F4A1-4C97-9B5E-6E7457E5EA7E}">
      <dgm:prSet/>
      <dgm:spPr/>
      <dgm:t>
        <a:bodyPr/>
        <a:lstStyle/>
        <a:p>
          <a:endParaRPr lang="en-US"/>
        </a:p>
      </dgm:t>
    </dgm:pt>
    <dgm:pt modelId="{377BE7CE-ED9E-4FFA-BA70-846A3C6404DA}" type="sibTrans" cxnId="{985ADD70-F4A1-4C97-9B5E-6E7457E5EA7E}">
      <dgm:prSet/>
      <dgm:spPr/>
      <dgm:t>
        <a:bodyPr/>
        <a:lstStyle/>
        <a:p>
          <a:endParaRPr lang="en-US"/>
        </a:p>
      </dgm:t>
    </dgm:pt>
    <dgm:pt modelId="{FB6409A9-CAC9-45A1-AEA7-133D13C009B8}">
      <dgm:prSet/>
      <dgm:spPr/>
      <dgm:t>
        <a:bodyPr/>
        <a:lstStyle/>
        <a:p>
          <a:r>
            <a:rPr lang="en-US"/>
            <a:t>User Trust and Adoption.</a:t>
          </a:r>
        </a:p>
      </dgm:t>
    </dgm:pt>
    <dgm:pt modelId="{7B5ECB9B-2ACC-48C0-B315-E44A0ED7023C}" type="parTrans" cxnId="{ECE0B8CE-CA2C-429A-B9A5-E565E2C500FF}">
      <dgm:prSet/>
      <dgm:spPr/>
      <dgm:t>
        <a:bodyPr/>
        <a:lstStyle/>
        <a:p>
          <a:endParaRPr lang="en-US"/>
        </a:p>
      </dgm:t>
    </dgm:pt>
    <dgm:pt modelId="{1E26AB49-C991-4705-928F-19DE4F792492}" type="sibTrans" cxnId="{ECE0B8CE-CA2C-429A-B9A5-E565E2C500FF}">
      <dgm:prSet/>
      <dgm:spPr/>
      <dgm:t>
        <a:bodyPr/>
        <a:lstStyle/>
        <a:p>
          <a:endParaRPr lang="en-US"/>
        </a:p>
      </dgm:t>
    </dgm:pt>
    <dgm:pt modelId="{8DE80C54-98EE-469D-A422-E51CCF4FEB41}">
      <dgm:prSet/>
      <dgm:spPr/>
      <dgm:t>
        <a:bodyPr/>
        <a:lstStyle/>
        <a:p>
          <a:r>
            <a:rPr lang="en-US"/>
            <a:t>Improved Decision Making.</a:t>
          </a:r>
        </a:p>
      </dgm:t>
    </dgm:pt>
    <dgm:pt modelId="{FEEA6C22-58A4-4950-9C52-C9971E5C9332}" type="parTrans" cxnId="{B66078BC-C758-4EFA-9FC2-39BA8911DC31}">
      <dgm:prSet/>
      <dgm:spPr/>
      <dgm:t>
        <a:bodyPr/>
        <a:lstStyle/>
        <a:p>
          <a:endParaRPr lang="en-US"/>
        </a:p>
      </dgm:t>
    </dgm:pt>
    <dgm:pt modelId="{95D760F1-B595-445B-8679-2022B99B9F6E}" type="sibTrans" cxnId="{B66078BC-C758-4EFA-9FC2-39BA8911DC31}">
      <dgm:prSet/>
      <dgm:spPr/>
      <dgm:t>
        <a:bodyPr/>
        <a:lstStyle/>
        <a:p>
          <a:endParaRPr lang="en-US"/>
        </a:p>
      </dgm:t>
    </dgm:pt>
    <dgm:pt modelId="{4767831E-5FB0-465A-AD07-AFCB75DFA75B}">
      <dgm:prSet/>
      <dgm:spPr/>
      <dgm:t>
        <a:bodyPr/>
        <a:lstStyle/>
        <a:p>
          <a:r>
            <a:rPr lang="en-US"/>
            <a:t>Enhancing AI Credibility and Reliability.</a:t>
          </a:r>
        </a:p>
      </dgm:t>
    </dgm:pt>
    <dgm:pt modelId="{BAC6BCF2-0400-4DCF-9B38-6BAFEA4DC3F7}" type="parTrans" cxnId="{94FF4D4A-E611-41E5-A97C-63B9FAC28224}">
      <dgm:prSet/>
      <dgm:spPr/>
      <dgm:t>
        <a:bodyPr/>
        <a:lstStyle/>
        <a:p>
          <a:endParaRPr lang="en-US"/>
        </a:p>
      </dgm:t>
    </dgm:pt>
    <dgm:pt modelId="{2D68DA34-8B9E-4A33-80E5-3FB16B9ABA99}" type="sibTrans" cxnId="{94FF4D4A-E611-41E5-A97C-63B9FAC28224}">
      <dgm:prSet/>
      <dgm:spPr/>
      <dgm:t>
        <a:bodyPr/>
        <a:lstStyle/>
        <a:p>
          <a:endParaRPr lang="en-US"/>
        </a:p>
      </dgm:t>
    </dgm:pt>
    <dgm:pt modelId="{3163F26D-F7B6-4FB6-8456-3CD3DEE00D93}" type="pres">
      <dgm:prSet presAssocID="{B9AD62BE-F07C-4010-A018-F34C84A4016C}" presName="root" presStyleCnt="0">
        <dgm:presLayoutVars>
          <dgm:dir/>
          <dgm:resizeHandles val="exact"/>
        </dgm:presLayoutVars>
      </dgm:prSet>
      <dgm:spPr/>
    </dgm:pt>
    <dgm:pt modelId="{367A895D-B556-4B71-8ADD-E116FEB95E44}" type="pres">
      <dgm:prSet presAssocID="{B35CB32C-B62F-41F7-BBF3-02A9D80C042A}" presName="compNode" presStyleCnt="0"/>
      <dgm:spPr/>
    </dgm:pt>
    <dgm:pt modelId="{DD910088-905B-4847-9715-29D2916ED7DD}" type="pres">
      <dgm:prSet presAssocID="{B35CB32C-B62F-41F7-BBF3-02A9D80C04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90FD5C-F86B-4512-86AB-2730F49B71E5}" type="pres">
      <dgm:prSet presAssocID="{B35CB32C-B62F-41F7-BBF3-02A9D80C042A}" presName="spaceRect" presStyleCnt="0"/>
      <dgm:spPr/>
    </dgm:pt>
    <dgm:pt modelId="{98788406-9A85-4CE4-AD25-6ECFA47E1769}" type="pres">
      <dgm:prSet presAssocID="{B35CB32C-B62F-41F7-BBF3-02A9D80C042A}" presName="textRect" presStyleLbl="revTx" presStyleIdx="0" presStyleCnt="6">
        <dgm:presLayoutVars>
          <dgm:chMax val="1"/>
          <dgm:chPref val="1"/>
        </dgm:presLayoutVars>
      </dgm:prSet>
      <dgm:spPr/>
    </dgm:pt>
    <dgm:pt modelId="{D3DFCE9E-25A1-45C1-9023-F13FC69F9234}" type="pres">
      <dgm:prSet presAssocID="{706D38D5-0BCB-466E-B578-E50C5CDDCE25}" presName="sibTrans" presStyleCnt="0"/>
      <dgm:spPr/>
    </dgm:pt>
    <dgm:pt modelId="{98336451-ED24-41F8-9CB6-720E3EBE25E2}" type="pres">
      <dgm:prSet presAssocID="{6A3919D3-C085-473A-A6AE-50C97E07D7C1}" presName="compNode" presStyleCnt="0"/>
      <dgm:spPr/>
    </dgm:pt>
    <dgm:pt modelId="{923DFA9F-0504-4F42-83BB-35061A3A4E23}" type="pres">
      <dgm:prSet presAssocID="{6A3919D3-C085-473A-A6AE-50C97E07D7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F0CF38-B029-4707-836A-32706D95AED9}" type="pres">
      <dgm:prSet presAssocID="{6A3919D3-C085-473A-A6AE-50C97E07D7C1}" presName="spaceRect" presStyleCnt="0"/>
      <dgm:spPr/>
    </dgm:pt>
    <dgm:pt modelId="{3D129AA1-FD93-4299-875B-BE2336E169B7}" type="pres">
      <dgm:prSet presAssocID="{6A3919D3-C085-473A-A6AE-50C97E07D7C1}" presName="textRect" presStyleLbl="revTx" presStyleIdx="1" presStyleCnt="6">
        <dgm:presLayoutVars>
          <dgm:chMax val="1"/>
          <dgm:chPref val="1"/>
        </dgm:presLayoutVars>
      </dgm:prSet>
      <dgm:spPr/>
    </dgm:pt>
    <dgm:pt modelId="{8488BB3D-6298-4A70-9892-50008140168B}" type="pres">
      <dgm:prSet presAssocID="{2C8BBB44-FBB6-4115-840B-C3E9C5E1996D}" presName="sibTrans" presStyleCnt="0"/>
      <dgm:spPr/>
    </dgm:pt>
    <dgm:pt modelId="{22C5667C-C9AF-4105-A7B4-7B0956C91CDD}" type="pres">
      <dgm:prSet presAssocID="{E2237CB6-D5FC-4087-98F0-D4D9D765B1C4}" presName="compNode" presStyleCnt="0"/>
      <dgm:spPr/>
    </dgm:pt>
    <dgm:pt modelId="{52AFD832-C0FA-4D00-A9A2-AC683D641A24}" type="pres">
      <dgm:prSet presAssocID="{E2237CB6-D5FC-4087-98F0-D4D9D765B1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F34D256-64AA-43DF-9FAD-D9E6BD0B02AE}" type="pres">
      <dgm:prSet presAssocID="{E2237CB6-D5FC-4087-98F0-D4D9D765B1C4}" presName="spaceRect" presStyleCnt="0"/>
      <dgm:spPr/>
    </dgm:pt>
    <dgm:pt modelId="{DC2991BC-47FE-44E3-A437-0E5F8B4E486B}" type="pres">
      <dgm:prSet presAssocID="{E2237CB6-D5FC-4087-98F0-D4D9D765B1C4}" presName="textRect" presStyleLbl="revTx" presStyleIdx="2" presStyleCnt="6">
        <dgm:presLayoutVars>
          <dgm:chMax val="1"/>
          <dgm:chPref val="1"/>
        </dgm:presLayoutVars>
      </dgm:prSet>
      <dgm:spPr/>
    </dgm:pt>
    <dgm:pt modelId="{02D58188-C7EA-44B3-8B98-B379DFD15DEF}" type="pres">
      <dgm:prSet presAssocID="{377BE7CE-ED9E-4FFA-BA70-846A3C6404DA}" presName="sibTrans" presStyleCnt="0"/>
      <dgm:spPr/>
    </dgm:pt>
    <dgm:pt modelId="{11CE08BB-8CCC-4113-B058-55D7880DC3A7}" type="pres">
      <dgm:prSet presAssocID="{FB6409A9-CAC9-45A1-AEA7-133D13C009B8}" presName="compNode" presStyleCnt="0"/>
      <dgm:spPr/>
    </dgm:pt>
    <dgm:pt modelId="{A029BF49-FDDA-4BF7-822F-C6A67526E32D}" type="pres">
      <dgm:prSet presAssocID="{FB6409A9-CAC9-45A1-AEA7-133D13C009B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54F310-49BB-4629-B594-E72BB3A3821D}" type="pres">
      <dgm:prSet presAssocID="{FB6409A9-CAC9-45A1-AEA7-133D13C009B8}" presName="spaceRect" presStyleCnt="0"/>
      <dgm:spPr/>
    </dgm:pt>
    <dgm:pt modelId="{4CB9B56F-0D23-434E-8B3E-3FA9E5C0F53A}" type="pres">
      <dgm:prSet presAssocID="{FB6409A9-CAC9-45A1-AEA7-133D13C009B8}" presName="textRect" presStyleLbl="revTx" presStyleIdx="3" presStyleCnt="6">
        <dgm:presLayoutVars>
          <dgm:chMax val="1"/>
          <dgm:chPref val="1"/>
        </dgm:presLayoutVars>
      </dgm:prSet>
      <dgm:spPr/>
    </dgm:pt>
    <dgm:pt modelId="{22A9B962-83C0-4758-A46C-8300D93399E8}" type="pres">
      <dgm:prSet presAssocID="{1E26AB49-C991-4705-928F-19DE4F792492}" presName="sibTrans" presStyleCnt="0"/>
      <dgm:spPr/>
    </dgm:pt>
    <dgm:pt modelId="{0BA12BCB-0769-45A7-BAB3-009814D10F96}" type="pres">
      <dgm:prSet presAssocID="{8DE80C54-98EE-469D-A422-E51CCF4FEB41}" presName="compNode" presStyleCnt="0"/>
      <dgm:spPr/>
    </dgm:pt>
    <dgm:pt modelId="{73F76B34-A9D8-4378-8EAC-9175CC0EEB98}" type="pres">
      <dgm:prSet presAssocID="{8DE80C54-98EE-469D-A422-E51CCF4FEB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040F1B0-E4D3-4C06-8660-7CF571E931B2}" type="pres">
      <dgm:prSet presAssocID="{8DE80C54-98EE-469D-A422-E51CCF4FEB41}" presName="spaceRect" presStyleCnt="0"/>
      <dgm:spPr/>
    </dgm:pt>
    <dgm:pt modelId="{843525DB-9D35-4F0D-B628-3B762ACD0B3E}" type="pres">
      <dgm:prSet presAssocID="{8DE80C54-98EE-469D-A422-E51CCF4FEB41}" presName="textRect" presStyleLbl="revTx" presStyleIdx="4" presStyleCnt="6">
        <dgm:presLayoutVars>
          <dgm:chMax val="1"/>
          <dgm:chPref val="1"/>
        </dgm:presLayoutVars>
      </dgm:prSet>
      <dgm:spPr/>
    </dgm:pt>
    <dgm:pt modelId="{EE16C774-406F-4908-B247-B34C4A173AA3}" type="pres">
      <dgm:prSet presAssocID="{95D760F1-B595-445B-8679-2022B99B9F6E}" presName="sibTrans" presStyleCnt="0"/>
      <dgm:spPr/>
    </dgm:pt>
    <dgm:pt modelId="{FA79A962-4E71-4F51-A694-247081A105E4}" type="pres">
      <dgm:prSet presAssocID="{4767831E-5FB0-465A-AD07-AFCB75DFA75B}" presName="compNode" presStyleCnt="0"/>
      <dgm:spPr/>
    </dgm:pt>
    <dgm:pt modelId="{F4EFC4B4-286A-4302-8B10-BD6EEA827BAE}" type="pres">
      <dgm:prSet presAssocID="{4767831E-5FB0-465A-AD07-AFCB75DFA7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C3E43C0-8714-47E7-9005-FDED05377BCB}" type="pres">
      <dgm:prSet presAssocID="{4767831E-5FB0-465A-AD07-AFCB75DFA75B}" presName="spaceRect" presStyleCnt="0"/>
      <dgm:spPr/>
    </dgm:pt>
    <dgm:pt modelId="{16BC440A-E6DE-416F-AE51-D76CB7FDE420}" type="pres">
      <dgm:prSet presAssocID="{4767831E-5FB0-465A-AD07-AFCB75DFA75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C333610-2DCA-4996-B400-DA2E5FE66C45}" srcId="{B9AD62BE-F07C-4010-A018-F34C84A4016C}" destId="{6A3919D3-C085-473A-A6AE-50C97E07D7C1}" srcOrd="1" destOrd="0" parTransId="{11CA7E27-B6A7-45A8-A123-FCF816833A40}" sibTransId="{2C8BBB44-FBB6-4115-840B-C3E9C5E1996D}"/>
    <dgm:cxn modelId="{1EA16D42-DE75-46E5-960E-2880749F50C3}" type="presOf" srcId="{6A3919D3-C085-473A-A6AE-50C97E07D7C1}" destId="{3D129AA1-FD93-4299-875B-BE2336E169B7}" srcOrd="0" destOrd="0" presId="urn:microsoft.com/office/officeart/2018/2/layout/IconLabelList"/>
    <dgm:cxn modelId="{94FF4D4A-E611-41E5-A97C-63B9FAC28224}" srcId="{B9AD62BE-F07C-4010-A018-F34C84A4016C}" destId="{4767831E-5FB0-465A-AD07-AFCB75DFA75B}" srcOrd="5" destOrd="0" parTransId="{BAC6BCF2-0400-4DCF-9B38-6BAFEA4DC3F7}" sibTransId="{2D68DA34-8B9E-4A33-80E5-3FB16B9ABA99}"/>
    <dgm:cxn modelId="{04033D68-2B55-46A4-8A10-9DC1D92F125F}" type="presOf" srcId="{FB6409A9-CAC9-45A1-AEA7-133D13C009B8}" destId="{4CB9B56F-0D23-434E-8B3E-3FA9E5C0F53A}" srcOrd="0" destOrd="0" presId="urn:microsoft.com/office/officeart/2018/2/layout/IconLabelList"/>
    <dgm:cxn modelId="{FFDD096B-DF82-4C32-B3F8-CF4398E2A820}" type="presOf" srcId="{E2237CB6-D5FC-4087-98F0-D4D9D765B1C4}" destId="{DC2991BC-47FE-44E3-A437-0E5F8B4E486B}" srcOrd="0" destOrd="0" presId="urn:microsoft.com/office/officeart/2018/2/layout/IconLabelList"/>
    <dgm:cxn modelId="{985ADD70-F4A1-4C97-9B5E-6E7457E5EA7E}" srcId="{B9AD62BE-F07C-4010-A018-F34C84A4016C}" destId="{E2237CB6-D5FC-4087-98F0-D4D9D765B1C4}" srcOrd="2" destOrd="0" parTransId="{EB6E4635-80F9-44B8-8D0F-C8713A9D8598}" sibTransId="{377BE7CE-ED9E-4FFA-BA70-846A3C6404DA}"/>
    <dgm:cxn modelId="{E48A108F-CEB3-45AD-8433-3DEFB10F846F}" type="presOf" srcId="{8DE80C54-98EE-469D-A422-E51CCF4FEB41}" destId="{843525DB-9D35-4F0D-B628-3B762ACD0B3E}" srcOrd="0" destOrd="0" presId="urn:microsoft.com/office/officeart/2018/2/layout/IconLabelList"/>
    <dgm:cxn modelId="{2BE6E99F-A845-4C78-9733-800771156023}" type="presOf" srcId="{4767831E-5FB0-465A-AD07-AFCB75DFA75B}" destId="{16BC440A-E6DE-416F-AE51-D76CB7FDE420}" srcOrd="0" destOrd="0" presId="urn:microsoft.com/office/officeart/2018/2/layout/IconLabelList"/>
    <dgm:cxn modelId="{B66078BC-C758-4EFA-9FC2-39BA8911DC31}" srcId="{B9AD62BE-F07C-4010-A018-F34C84A4016C}" destId="{8DE80C54-98EE-469D-A422-E51CCF4FEB41}" srcOrd="4" destOrd="0" parTransId="{FEEA6C22-58A4-4950-9C52-C9971E5C9332}" sibTransId="{95D760F1-B595-445B-8679-2022B99B9F6E}"/>
    <dgm:cxn modelId="{ECE0B8CE-CA2C-429A-B9A5-E565E2C500FF}" srcId="{B9AD62BE-F07C-4010-A018-F34C84A4016C}" destId="{FB6409A9-CAC9-45A1-AEA7-133D13C009B8}" srcOrd="3" destOrd="0" parTransId="{7B5ECB9B-2ACC-48C0-B315-E44A0ED7023C}" sibTransId="{1E26AB49-C991-4705-928F-19DE4F792492}"/>
    <dgm:cxn modelId="{36E385D9-B362-4E4D-901A-C5E830A144AA}" type="presOf" srcId="{B35CB32C-B62F-41F7-BBF3-02A9D80C042A}" destId="{98788406-9A85-4CE4-AD25-6ECFA47E1769}" srcOrd="0" destOrd="0" presId="urn:microsoft.com/office/officeart/2018/2/layout/IconLabelList"/>
    <dgm:cxn modelId="{CC261CEB-DBBA-4177-B883-9AAB5D3D4C83}" srcId="{B9AD62BE-F07C-4010-A018-F34C84A4016C}" destId="{B35CB32C-B62F-41F7-BBF3-02A9D80C042A}" srcOrd="0" destOrd="0" parTransId="{1A0039B0-A9ED-4929-A893-0856646339CB}" sibTransId="{706D38D5-0BCB-466E-B578-E50C5CDDCE25}"/>
    <dgm:cxn modelId="{C036B5F3-FB70-45B1-93B4-14C1ACF62303}" type="presOf" srcId="{B9AD62BE-F07C-4010-A018-F34C84A4016C}" destId="{3163F26D-F7B6-4FB6-8456-3CD3DEE00D93}" srcOrd="0" destOrd="0" presId="urn:microsoft.com/office/officeart/2018/2/layout/IconLabelList"/>
    <dgm:cxn modelId="{F139C0E7-3F96-41C8-B1FD-CF6E766BB560}" type="presParOf" srcId="{3163F26D-F7B6-4FB6-8456-3CD3DEE00D93}" destId="{367A895D-B556-4B71-8ADD-E116FEB95E44}" srcOrd="0" destOrd="0" presId="urn:microsoft.com/office/officeart/2018/2/layout/IconLabelList"/>
    <dgm:cxn modelId="{E80B543B-DA65-4CD7-B99F-CA33BC6BACE5}" type="presParOf" srcId="{367A895D-B556-4B71-8ADD-E116FEB95E44}" destId="{DD910088-905B-4847-9715-29D2916ED7DD}" srcOrd="0" destOrd="0" presId="urn:microsoft.com/office/officeart/2018/2/layout/IconLabelList"/>
    <dgm:cxn modelId="{8553DE8B-2165-4233-AB8B-E8A66F4E5F89}" type="presParOf" srcId="{367A895D-B556-4B71-8ADD-E116FEB95E44}" destId="{CF90FD5C-F86B-4512-86AB-2730F49B71E5}" srcOrd="1" destOrd="0" presId="urn:microsoft.com/office/officeart/2018/2/layout/IconLabelList"/>
    <dgm:cxn modelId="{7BE795FB-6FCC-478C-A333-3D590056F5EF}" type="presParOf" srcId="{367A895D-B556-4B71-8ADD-E116FEB95E44}" destId="{98788406-9A85-4CE4-AD25-6ECFA47E1769}" srcOrd="2" destOrd="0" presId="urn:microsoft.com/office/officeart/2018/2/layout/IconLabelList"/>
    <dgm:cxn modelId="{8A64CF19-55F2-437E-8765-248215FAB6AE}" type="presParOf" srcId="{3163F26D-F7B6-4FB6-8456-3CD3DEE00D93}" destId="{D3DFCE9E-25A1-45C1-9023-F13FC69F9234}" srcOrd="1" destOrd="0" presId="urn:microsoft.com/office/officeart/2018/2/layout/IconLabelList"/>
    <dgm:cxn modelId="{C6E1BD15-FB78-4218-861E-F6BE5DC1F34E}" type="presParOf" srcId="{3163F26D-F7B6-4FB6-8456-3CD3DEE00D93}" destId="{98336451-ED24-41F8-9CB6-720E3EBE25E2}" srcOrd="2" destOrd="0" presId="urn:microsoft.com/office/officeart/2018/2/layout/IconLabelList"/>
    <dgm:cxn modelId="{2058C5B2-2391-4227-B78F-5B12B0F4F741}" type="presParOf" srcId="{98336451-ED24-41F8-9CB6-720E3EBE25E2}" destId="{923DFA9F-0504-4F42-83BB-35061A3A4E23}" srcOrd="0" destOrd="0" presId="urn:microsoft.com/office/officeart/2018/2/layout/IconLabelList"/>
    <dgm:cxn modelId="{9A30A45C-50DB-4E8A-B467-B6850DC35366}" type="presParOf" srcId="{98336451-ED24-41F8-9CB6-720E3EBE25E2}" destId="{06F0CF38-B029-4707-836A-32706D95AED9}" srcOrd="1" destOrd="0" presId="urn:microsoft.com/office/officeart/2018/2/layout/IconLabelList"/>
    <dgm:cxn modelId="{7D27B8A5-641F-44C8-8619-A0D3B5BAC9E5}" type="presParOf" srcId="{98336451-ED24-41F8-9CB6-720E3EBE25E2}" destId="{3D129AA1-FD93-4299-875B-BE2336E169B7}" srcOrd="2" destOrd="0" presId="urn:microsoft.com/office/officeart/2018/2/layout/IconLabelList"/>
    <dgm:cxn modelId="{3CC6F9CC-3A3A-40A3-B6D1-8130D84C66D1}" type="presParOf" srcId="{3163F26D-F7B6-4FB6-8456-3CD3DEE00D93}" destId="{8488BB3D-6298-4A70-9892-50008140168B}" srcOrd="3" destOrd="0" presId="urn:microsoft.com/office/officeart/2018/2/layout/IconLabelList"/>
    <dgm:cxn modelId="{C1A748C1-FFF6-4E74-B269-B4CDE4754842}" type="presParOf" srcId="{3163F26D-F7B6-4FB6-8456-3CD3DEE00D93}" destId="{22C5667C-C9AF-4105-A7B4-7B0956C91CDD}" srcOrd="4" destOrd="0" presId="urn:microsoft.com/office/officeart/2018/2/layout/IconLabelList"/>
    <dgm:cxn modelId="{5C773CE3-B1C3-4308-999E-84D87D18549D}" type="presParOf" srcId="{22C5667C-C9AF-4105-A7B4-7B0956C91CDD}" destId="{52AFD832-C0FA-4D00-A9A2-AC683D641A24}" srcOrd="0" destOrd="0" presId="urn:microsoft.com/office/officeart/2018/2/layout/IconLabelList"/>
    <dgm:cxn modelId="{15AC3871-9127-4FC1-AFC1-BA3B0641FED3}" type="presParOf" srcId="{22C5667C-C9AF-4105-A7B4-7B0956C91CDD}" destId="{4F34D256-64AA-43DF-9FAD-D9E6BD0B02AE}" srcOrd="1" destOrd="0" presId="urn:microsoft.com/office/officeart/2018/2/layout/IconLabelList"/>
    <dgm:cxn modelId="{E3AC3562-CE64-401A-A6C2-426E010A21A4}" type="presParOf" srcId="{22C5667C-C9AF-4105-A7B4-7B0956C91CDD}" destId="{DC2991BC-47FE-44E3-A437-0E5F8B4E486B}" srcOrd="2" destOrd="0" presId="urn:microsoft.com/office/officeart/2018/2/layout/IconLabelList"/>
    <dgm:cxn modelId="{79DC94A3-5F57-456E-96B5-FC474849EC94}" type="presParOf" srcId="{3163F26D-F7B6-4FB6-8456-3CD3DEE00D93}" destId="{02D58188-C7EA-44B3-8B98-B379DFD15DEF}" srcOrd="5" destOrd="0" presId="urn:microsoft.com/office/officeart/2018/2/layout/IconLabelList"/>
    <dgm:cxn modelId="{8650AC52-4A4E-4CF1-A261-F5F93D3AB5C8}" type="presParOf" srcId="{3163F26D-F7B6-4FB6-8456-3CD3DEE00D93}" destId="{11CE08BB-8CCC-4113-B058-55D7880DC3A7}" srcOrd="6" destOrd="0" presId="urn:microsoft.com/office/officeart/2018/2/layout/IconLabelList"/>
    <dgm:cxn modelId="{8616F766-3436-49A5-8C33-E7BD19A9EC1B}" type="presParOf" srcId="{11CE08BB-8CCC-4113-B058-55D7880DC3A7}" destId="{A029BF49-FDDA-4BF7-822F-C6A67526E32D}" srcOrd="0" destOrd="0" presId="urn:microsoft.com/office/officeart/2018/2/layout/IconLabelList"/>
    <dgm:cxn modelId="{F3912622-C04A-4B48-AC97-A07789BF26D4}" type="presParOf" srcId="{11CE08BB-8CCC-4113-B058-55D7880DC3A7}" destId="{3254F310-49BB-4629-B594-E72BB3A3821D}" srcOrd="1" destOrd="0" presId="urn:microsoft.com/office/officeart/2018/2/layout/IconLabelList"/>
    <dgm:cxn modelId="{C748E0AC-AB5E-4BFD-ACE1-EE3474CB4333}" type="presParOf" srcId="{11CE08BB-8CCC-4113-B058-55D7880DC3A7}" destId="{4CB9B56F-0D23-434E-8B3E-3FA9E5C0F53A}" srcOrd="2" destOrd="0" presId="urn:microsoft.com/office/officeart/2018/2/layout/IconLabelList"/>
    <dgm:cxn modelId="{ACA87300-6A90-485C-B052-EF95A2B2015C}" type="presParOf" srcId="{3163F26D-F7B6-4FB6-8456-3CD3DEE00D93}" destId="{22A9B962-83C0-4758-A46C-8300D93399E8}" srcOrd="7" destOrd="0" presId="urn:microsoft.com/office/officeart/2018/2/layout/IconLabelList"/>
    <dgm:cxn modelId="{02C599EF-4D84-4211-AF97-CDAC9ABE8BDA}" type="presParOf" srcId="{3163F26D-F7B6-4FB6-8456-3CD3DEE00D93}" destId="{0BA12BCB-0769-45A7-BAB3-009814D10F96}" srcOrd="8" destOrd="0" presId="urn:microsoft.com/office/officeart/2018/2/layout/IconLabelList"/>
    <dgm:cxn modelId="{0ECB8FD0-D5AD-40D3-9E58-149AB65137BB}" type="presParOf" srcId="{0BA12BCB-0769-45A7-BAB3-009814D10F96}" destId="{73F76B34-A9D8-4378-8EAC-9175CC0EEB98}" srcOrd="0" destOrd="0" presId="urn:microsoft.com/office/officeart/2018/2/layout/IconLabelList"/>
    <dgm:cxn modelId="{2007B8BF-C69B-4E67-BEB6-09081A1ABF75}" type="presParOf" srcId="{0BA12BCB-0769-45A7-BAB3-009814D10F96}" destId="{9040F1B0-E4D3-4C06-8660-7CF571E931B2}" srcOrd="1" destOrd="0" presId="urn:microsoft.com/office/officeart/2018/2/layout/IconLabelList"/>
    <dgm:cxn modelId="{5064F43E-A0E5-4FA3-A0CF-4BFDB4F8E8CC}" type="presParOf" srcId="{0BA12BCB-0769-45A7-BAB3-009814D10F96}" destId="{843525DB-9D35-4F0D-B628-3B762ACD0B3E}" srcOrd="2" destOrd="0" presId="urn:microsoft.com/office/officeart/2018/2/layout/IconLabelList"/>
    <dgm:cxn modelId="{DBB17A88-827F-46C6-BD38-51DA51BDCC07}" type="presParOf" srcId="{3163F26D-F7B6-4FB6-8456-3CD3DEE00D93}" destId="{EE16C774-406F-4908-B247-B34C4A173AA3}" srcOrd="9" destOrd="0" presId="urn:microsoft.com/office/officeart/2018/2/layout/IconLabelList"/>
    <dgm:cxn modelId="{63790E93-5CA8-4A1E-B718-0AE48B75CB95}" type="presParOf" srcId="{3163F26D-F7B6-4FB6-8456-3CD3DEE00D93}" destId="{FA79A962-4E71-4F51-A694-247081A105E4}" srcOrd="10" destOrd="0" presId="urn:microsoft.com/office/officeart/2018/2/layout/IconLabelList"/>
    <dgm:cxn modelId="{0EC10AB1-02EF-49AB-B25A-2BB2DF7CF366}" type="presParOf" srcId="{FA79A962-4E71-4F51-A694-247081A105E4}" destId="{F4EFC4B4-286A-4302-8B10-BD6EEA827BAE}" srcOrd="0" destOrd="0" presId="urn:microsoft.com/office/officeart/2018/2/layout/IconLabelList"/>
    <dgm:cxn modelId="{2B3BEDD1-6D79-488C-AC03-D3A103ABF990}" type="presParOf" srcId="{FA79A962-4E71-4F51-A694-247081A105E4}" destId="{AC3E43C0-8714-47E7-9005-FDED05377BCB}" srcOrd="1" destOrd="0" presId="urn:microsoft.com/office/officeart/2018/2/layout/IconLabelList"/>
    <dgm:cxn modelId="{ACEEE3AE-7DB6-42FB-8D5F-3DF5AA6BB585}" type="presParOf" srcId="{FA79A962-4E71-4F51-A694-247081A105E4}" destId="{16BC440A-E6DE-416F-AE51-D76CB7FDE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6F26E-498F-4346-925E-300F7F92D8A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DFFB15-2474-46D9-8ABB-2B7D1636F7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find out if there is Bias</a:t>
          </a:r>
        </a:p>
      </dgm:t>
    </dgm:pt>
    <dgm:pt modelId="{4B8D08B3-87AA-4E84-9222-8DCD9BCF9C8A}" type="parTrans" cxnId="{AC092FA4-0EA2-40E3-8F30-9A9B76B2301E}">
      <dgm:prSet/>
      <dgm:spPr/>
      <dgm:t>
        <a:bodyPr/>
        <a:lstStyle/>
        <a:p>
          <a:endParaRPr lang="en-US"/>
        </a:p>
      </dgm:t>
    </dgm:pt>
    <dgm:pt modelId="{1C3C51F1-0AAE-476F-8CEE-70739A4B1F95}" type="sibTrans" cxnId="{AC092FA4-0EA2-40E3-8F30-9A9B76B2301E}">
      <dgm:prSet/>
      <dgm:spPr/>
      <dgm:t>
        <a:bodyPr/>
        <a:lstStyle/>
        <a:p>
          <a:endParaRPr lang="en-US"/>
        </a:p>
      </dgm:t>
    </dgm:pt>
    <dgm:pt modelId="{804EE435-14D3-44D3-862D-5430E574A5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measure THE AMOUNT OF Bias</a:t>
          </a:r>
        </a:p>
      </dgm:t>
    </dgm:pt>
    <dgm:pt modelId="{169F6326-B3D6-408A-8EEA-607C063ED696}" type="parTrans" cxnId="{210ACF22-65CF-4F8A-8F29-C7526212F9CD}">
      <dgm:prSet/>
      <dgm:spPr/>
      <dgm:t>
        <a:bodyPr/>
        <a:lstStyle/>
        <a:p>
          <a:endParaRPr lang="en-US"/>
        </a:p>
      </dgm:t>
    </dgm:pt>
    <dgm:pt modelId="{AA65AFE0-E9D9-43B4-986A-96267C55EA56}" type="sibTrans" cxnId="{210ACF22-65CF-4F8A-8F29-C7526212F9CD}">
      <dgm:prSet/>
      <dgm:spPr/>
      <dgm:t>
        <a:bodyPr/>
        <a:lstStyle/>
        <a:p>
          <a:endParaRPr lang="en-US"/>
        </a:p>
      </dgm:t>
    </dgm:pt>
    <dgm:pt modelId="{E8F765DD-8E15-4B9C-AA1B-16EAF778DD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strategies to mitigate this bias.</a:t>
          </a:r>
        </a:p>
      </dgm:t>
    </dgm:pt>
    <dgm:pt modelId="{945E200C-988E-4AF8-A7BC-B29B6383CAB6}" type="parTrans" cxnId="{4476BA1F-CFCE-43BC-B91D-37161B22C9FB}">
      <dgm:prSet/>
      <dgm:spPr/>
      <dgm:t>
        <a:bodyPr/>
        <a:lstStyle/>
        <a:p>
          <a:endParaRPr lang="en-US"/>
        </a:p>
      </dgm:t>
    </dgm:pt>
    <dgm:pt modelId="{472090C3-4A98-4296-9052-1D6BBE4B8540}" type="sibTrans" cxnId="{4476BA1F-CFCE-43BC-B91D-37161B22C9FB}">
      <dgm:prSet/>
      <dgm:spPr/>
      <dgm:t>
        <a:bodyPr/>
        <a:lstStyle/>
        <a:p>
          <a:endParaRPr lang="en-US"/>
        </a:p>
      </dgm:t>
    </dgm:pt>
    <dgm:pt modelId="{FB43FDA8-26A7-454A-A90C-E746C61DF230}" type="pres">
      <dgm:prSet presAssocID="{DDE6F26E-498F-4346-925E-300F7F92D8A5}" presName="root" presStyleCnt="0">
        <dgm:presLayoutVars>
          <dgm:dir/>
          <dgm:resizeHandles val="exact"/>
        </dgm:presLayoutVars>
      </dgm:prSet>
      <dgm:spPr/>
    </dgm:pt>
    <dgm:pt modelId="{A92457C6-82DC-4B9B-BE83-49486A23F431}" type="pres">
      <dgm:prSet presAssocID="{28DFFB15-2474-46D9-8ABB-2B7D1636F7CB}" presName="compNode" presStyleCnt="0"/>
      <dgm:spPr/>
    </dgm:pt>
    <dgm:pt modelId="{7C158EFC-B8C0-498D-8344-43D0413F393D}" type="pres">
      <dgm:prSet presAssocID="{28DFFB15-2474-46D9-8ABB-2B7D1636F7CB}" presName="iconBgRect" presStyleLbl="bgShp" presStyleIdx="0" presStyleCnt="3"/>
      <dgm:spPr/>
    </dgm:pt>
    <dgm:pt modelId="{E53A0DFC-2405-41F6-A901-BBC2CEC07505}" type="pres">
      <dgm:prSet presAssocID="{28DFFB15-2474-46D9-8ABB-2B7D1636F7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6ECBBE-B8C2-4EB1-9E1B-D4F244345EFB}" type="pres">
      <dgm:prSet presAssocID="{28DFFB15-2474-46D9-8ABB-2B7D1636F7CB}" presName="spaceRect" presStyleCnt="0"/>
      <dgm:spPr/>
    </dgm:pt>
    <dgm:pt modelId="{E8A2E73B-9B54-4758-8230-9BBA33ABA85C}" type="pres">
      <dgm:prSet presAssocID="{28DFFB15-2474-46D9-8ABB-2B7D1636F7CB}" presName="textRect" presStyleLbl="revTx" presStyleIdx="0" presStyleCnt="3">
        <dgm:presLayoutVars>
          <dgm:chMax val="1"/>
          <dgm:chPref val="1"/>
        </dgm:presLayoutVars>
      </dgm:prSet>
      <dgm:spPr/>
    </dgm:pt>
    <dgm:pt modelId="{43DC315C-009C-4416-BF51-BB24B53A68A2}" type="pres">
      <dgm:prSet presAssocID="{1C3C51F1-0AAE-476F-8CEE-70739A4B1F95}" presName="sibTrans" presStyleCnt="0"/>
      <dgm:spPr/>
    </dgm:pt>
    <dgm:pt modelId="{EB4EDB1F-11CC-40AC-A983-0148D53051F1}" type="pres">
      <dgm:prSet presAssocID="{804EE435-14D3-44D3-862D-5430E574A58F}" presName="compNode" presStyleCnt="0"/>
      <dgm:spPr/>
    </dgm:pt>
    <dgm:pt modelId="{489A1DF8-643A-4EDD-83B8-F3EE51D038DB}" type="pres">
      <dgm:prSet presAssocID="{804EE435-14D3-44D3-862D-5430E574A58F}" presName="iconBgRect" presStyleLbl="bgShp" presStyleIdx="1" presStyleCnt="3"/>
      <dgm:spPr/>
    </dgm:pt>
    <dgm:pt modelId="{2C8F19EF-2330-4C99-AC29-0DD0F7A97AF1}" type="pres">
      <dgm:prSet presAssocID="{804EE435-14D3-44D3-862D-5430E574A5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40E9691-7C79-46AD-8DB6-B867EC5B990A}" type="pres">
      <dgm:prSet presAssocID="{804EE435-14D3-44D3-862D-5430E574A58F}" presName="spaceRect" presStyleCnt="0"/>
      <dgm:spPr/>
    </dgm:pt>
    <dgm:pt modelId="{FB9C4B80-0F45-4F35-9EF7-6276376D12DA}" type="pres">
      <dgm:prSet presAssocID="{804EE435-14D3-44D3-862D-5430E574A58F}" presName="textRect" presStyleLbl="revTx" presStyleIdx="1" presStyleCnt="3">
        <dgm:presLayoutVars>
          <dgm:chMax val="1"/>
          <dgm:chPref val="1"/>
        </dgm:presLayoutVars>
      </dgm:prSet>
      <dgm:spPr/>
    </dgm:pt>
    <dgm:pt modelId="{D9A8B164-269F-4DD4-8406-EEA1C9126C0B}" type="pres">
      <dgm:prSet presAssocID="{AA65AFE0-E9D9-43B4-986A-96267C55EA56}" presName="sibTrans" presStyleCnt="0"/>
      <dgm:spPr/>
    </dgm:pt>
    <dgm:pt modelId="{E259728C-6FB2-4DDF-A2A7-C79AFC72C1A2}" type="pres">
      <dgm:prSet presAssocID="{E8F765DD-8E15-4B9C-AA1B-16EAF778DDC6}" presName="compNode" presStyleCnt="0"/>
      <dgm:spPr/>
    </dgm:pt>
    <dgm:pt modelId="{CCC1EC1C-D6DF-425F-B378-7F9650B8F4EF}" type="pres">
      <dgm:prSet presAssocID="{E8F765DD-8E15-4B9C-AA1B-16EAF778DDC6}" presName="iconBgRect" presStyleLbl="bgShp" presStyleIdx="2" presStyleCnt="3"/>
      <dgm:spPr/>
    </dgm:pt>
    <dgm:pt modelId="{EE5FEC94-C420-4EEB-BADB-05616C781D67}" type="pres">
      <dgm:prSet presAssocID="{E8F765DD-8E15-4B9C-AA1B-16EAF778DD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291CC5-F458-4CF0-BDB5-20579BC16461}" type="pres">
      <dgm:prSet presAssocID="{E8F765DD-8E15-4B9C-AA1B-16EAF778DDC6}" presName="spaceRect" presStyleCnt="0"/>
      <dgm:spPr/>
    </dgm:pt>
    <dgm:pt modelId="{8BE4D26F-1E71-4516-8E2F-59725E9EA269}" type="pres">
      <dgm:prSet presAssocID="{E8F765DD-8E15-4B9C-AA1B-16EAF778DD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76BA1F-CFCE-43BC-B91D-37161B22C9FB}" srcId="{DDE6F26E-498F-4346-925E-300F7F92D8A5}" destId="{E8F765DD-8E15-4B9C-AA1B-16EAF778DDC6}" srcOrd="2" destOrd="0" parTransId="{945E200C-988E-4AF8-A7BC-B29B6383CAB6}" sibTransId="{472090C3-4A98-4296-9052-1D6BBE4B8540}"/>
    <dgm:cxn modelId="{210ACF22-65CF-4F8A-8F29-C7526212F9CD}" srcId="{DDE6F26E-498F-4346-925E-300F7F92D8A5}" destId="{804EE435-14D3-44D3-862D-5430E574A58F}" srcOrd="1" destOrd="0" parTransId="{169F6326-B3D6-408A-8EEA-607C063ED696}" sibTransId="{AA65AFE0-E9D9-43B4-986A-96267C55EA56}"/>
    <dgm:cxn modelId="{B1B0303E-7BE8-7243-B1C1-F69DAE897A7B}" type="presOf" srcId="{28DFFB15-2474-46D9-8ABB-2B7D1636F7CB}" destId="{E8A2E73B-9B54-4758-8230-9BBA33ABA85C}" srcOrd="0" destOrd="0" presId="urn:microsoft.com/office/officeart/2018/5/layout/IconCircleLabelList"/>
    <dgm:cxn modelId="{60C68F66-C0F4-234E-A797-539063A04274}" type="presOf" srcId="{E8F765DD-8E15-4B9C-AA1B-16EAF778DDC6}" destId="{8BE4D26F-1E71-4516-8E2F-59725E9EA269}" srcOrd="0" destOrd="0" presId="urn:microsoft.com/office/officeart/2018/5/layout/IconCircleLabelList"/>
    <dgm:cxn modelId="{AC092FA4-0EA2-40E3-8F30-9A9B76B2301E}" srcId="{DDE6F26E-498F-4346-925E-300F7F92D8A5}" destId="{28DFFB15-2474-46D9-8ABB-2B7D1636F7CB}" srcOrd="0" destOrd="0" parTransId="{4B8D08B3-87AA-4E84-9222-8DCD9BCF9C8A}" sibTransId="{1C3C51F1-0AAE-476F-8CEE-70739A4B1F95}"/>
    <dgm:cxn modelId="{D50F79AE-6AD1-BF42-B898-C9DAA400FE1E}" type="presOf" srcId="{DDE6F26E-498F-4346-925E-300F7F92D8A5}" destId="{FB43FDA8-26A7-454A-A90C-E746C61DF230}" srcOrd="0" destOrd="0" presId="urn:microsoft.com/office/officeart/2018/5/layout/IconCircleLabelList"/>
    <dgm:cxn modelId="{90FB99B9-21DB-2847-BEF7-D463F7BBC126}" type="presOf" srcId="{804EE435-14D3-44D3-862D-5430E574A58F}" destId="{FB9C4B80-0F45-4F35-9EF7-6276376D12DA}" srcOrd="0" destOrd="0" presId="urn:microsoft.com/office/officeart/2018/5/layout/IconCircleLabelList"/>
    <dgm:cxn modelId="{E10E4982-D5F0-7340-A6F4-47B630976394}" type="presParOf" srcId="{FB43FDA8-26A7-454A-A90C-E746C61DF230}" destId="{A92457C6-82DC-4B9B-BE83-49486A23F431}" srcOrd="0" destOrd="0" presId="urn:microsoft.com/office/officeart/2018/5/layout/IconCircleLabelList"/>
    <dgm:cxn modelId="{5A4561AA-CAD5-7A4C-B26C-F7CC2BBD501F}" type="presParOf" srcId="{A92457C6-82DC-4B9B-BE83-49486A23F431}" destId="{7C158EFC-B8C0-498D-8344-43D0413F393D}" srcOrd="0" destOrd="0" presId="urn:microsoft.com/office/officeart/2018/5/layout/IconCircleLabelList"/>
    <dgm:cxn modelId="{1CBAD4BF-6923-0B4F-96C2-D1A560A40714}" type="presParOf" srcId="{A92457C6-82DC-4B9B-BE83-49486A23F431}" destId="{E53A0DFC-2405-41F6-A901-BBC2CEC07505}" srcOrd="1" destOrd="0" presId="urn:microsoft.com/office/officeart/2018/5/layout/IconCircleLabelList"/>
    <dgm:cxn modelId="{8338C20D-79FD-1744-95D9-6E578286185E}" type="presParOf" srcId="{A92457C6-82DC-4B9B-BE83-49486A23F431}" destId="{9E6ECBBE-B8C2-4EB1-9E1B-D4F244345EFB}" srcOrd="2" destOrd="0" presId="urn:microsoft.com/office/officeart/2018/5/layout/IconCircleLabelList"/>
    <dgm:cxn modelId="{D8CC4BD1-4BC1-0845-A676-20B46A35C837}" type="presParOf" srcId="{A92457C6-82DC-4B9B-BE83-49486A23F431}" destId="{E8A2E73B-9B54-4758-8230-9BBA33ABA85C}" srcOrd="3" destOrd="0" presId="urn:microsoft.com/office/officeart/2018/5/layout/IconCircleLabelList"/>
    <dgm:cxn modelId="{00F8A79D-030D-9B4E-946B-7C1B683BE335}" type="presParOf" srcId="{FB43FDA8-26A7-454A-A90C-E746C61DF230}" destId="{43DC315C-009C-4416-BF51-BB24B53A68A2}" srcOrd="1" destOrd="0" presId="urn:microsoft.com/office/officeart/2018/5/layout/IconCircleLabelList"/>
    <dgm:cxn modelId="{A6F6D166-A063-0A4A-B068-0DE8ECFCC98A}" type="presParOf" srcId="{FB43FDA8-26A7-454A-A90C-E746C61DF230}" destId="{EB4EDB1F-11CC-40AC-A983-0148D53051F1}" srcOrd="2" destOrd="0" presId="urn:microsoft.com/office/officeart/2018/5/layout/IconCircleLabelList"/>
    <dgm:cxn modelId="{3887318F-8C68-134B-A797-C4A572198F48}" type="presParOf" srcId="{EB4EDB1F-11CC-40AC-A983-0148D53051F1}" destId="{489A1DF8-643A-4EDD-83B8-F3EE51D038DB}" srcOrd="0" destOrd="0" presId="urn:microsoft.com/office/officeart/2018/5/layout/IconCircleLabelList"/>
    <dgm:cxn modelId="{4FDDF1F9-6FD8-8449-B57B-17AB6A05ED65}" type="presParOf" srcId="{EB4EDB1F-11CC-40AC-A983-0148D53051F1}" destId="{2C8F19EF-2330-4C99-AC29-0DD0F7A97AF1}" srcOrd="1" destOrd="0" presId="urn:microsoft.com/office/officeart/2018/5/layout/IconCircleLabelList"/>
    <dgm:cxn modelId="{303DE808-02D0-884D-8FD9-3E557A83C824}" type="presParOf" srcId="{EB4EDB1F-11CC-40AC-A983-0148D53051F1}" destId="{F40E9691-7C79-46AD-8DB6-B867EC5B990A}" srcOrd="2" destOrd="0" presId="urn:microsoft.com/office/officeart/2018/5/layout/IconCircleLabelList"/>
    <dgm:cxn modelId="{84620A59-2F38-CD44-90B7-988971B21E4E}" type="presParOf" srcId="{EB4EDB1F-11CC-40AC-A983-0148D53051F1}" destId="{FB9C4B80-0F45-4F35-9EF7-6276376D12DA}" srcOrd="3" destOrd="0" presId="urn:microsoft.com/office/officeart/2018/5/layout/IconCircleLabelList"/>
    <dgm:cxn modelId="{E609FE22-C462-544D-AB95-D7E896E806AC}" type="presParOf" srcId="{FB43FDA8-26A7-454A-A90C-E746C61DF230}" destId="{D9A8B164-269F-4DD4-8406-EEA1C9126C0B}" srcOrd="3" destOrd="0" presId="urn:microsoft.com/office/officeart/2018/5/layout/IconCircleLabelList"/>
    <dgm:cxn modelId="{06E47880-3A39-E940-B28E-252B235C2878}" type="presParOf" srcId="{FB43FDA8-26A7-454A-A90C-E746C61DF230}" destId="{E259728C-6FB2-4DDF-A2A7-C79AFC72C1A2}" srcOrd="4" destOrd="0" presId="urn:microsoft.com/office/officeart/2018/5/layout/IconCircleLabelList"/>
    <dgm:cxn modelId="{7C79C4CF-FF78-FA4A-9924-D135BABBB5FC}" type="presParOf" srcId="{E259728C-6FB2-4DDF-A2A7-C79AFC72C1A2}" destId="{CCC1EC1C-D6DF-425F-B378-7F9650B8F4EF}" srcOrd="0" destOrd="0" presId="urn:microsoft.com/office/officeart/2018/5/layout/IconCircleLabelList"/>
    <dgm:cxn modelId="{75404480-C18F-784A-8BA3-5894D5E4D763}" type="presParOf" srcId="{E259728C-6FB2-4DDF-A2A7-C79AFC72C1A2}" destId="{EE5FEC94-C420-4EEB-BADB-05616C781D67}" srcOrd="1" destOrd="0" presId="urn:microsoft.com/office/officeart/2018/5/layout/IconCircleLabelList"/>
    <dgm:cxn modelId="{43C625F9-2E9C-DF4E-8E21-65ED5933A779}" type="presParOf" srcId="{E259728C-6FB2-4DDF-A2A7-C79AFC72C1A2}" destId="{07291CC5-F458-4CF0-BDB5-20579BC16461}" srcOrd="2" destOrd="0" presId="urn:microsoft.com/office/officeart/2018/5/layout/IconCircleLabelList"/>
    <dgm:cxn modelId="{5F9C919E-A7B7-9A41-9D70-40560FF2F431}" type="presParOf" srcId="{E259728C-6FB2-4DDF-A2A7-C79AFC72C1A2}" destId="{8BE4D26F-1E71-4516-8E2F-59725E9EA2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257719-8703-4EF0-AB3C-7AD2E9FCAC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1D4B7E-BAAE-49A0-BF0F-96851092FECC}">
      <dgm:prSet/>
      <dgm:spPr/>
      <dgm:t>
        <a:bodyPr/>
        <a:lstStyle/>
        <a:p>
          <a:r>
            <a:rPr lang="en-US">
              <a:latin typeface="Walbaum Text" panose="02070503080703020303" pitchFamily="18" charset="0"/>
            </a:rPr>
            <a:t>Dataset</a:t>
          </a:r>
        </a:p>
      </dgm:t>
    </dgm:pt>
    <dgm:pt modelId="{5C859DDC-6BBD-4F53-850A-5D17A2785276}" type="parTrans" cxnId="{4184645C-79D7-4BE8-8C7A-D51BA57A96E2}">
      <dgm:prSet/>
      <dgm:spPr/>
      <dgm:t>
        <a:bodyPr/>
        <a:lstStyle/>
        <a:p>
          <a:endParaRPr lang="en-US"/>
        </a:p>
      </dgm:t>
    </dgm:pt>
    <dgm:pt modelId="{D6CC264A-0016-4E00-A196-A11016A6CBFE}" type="sibTrans" cxnId="{4184645C-79D7-4BE8-8C7A-D51BA57A96E2}">
      <dgm:prSet/>
      <dgm:spPr/>
      <dgm:t>
        <a:bodyPr/>
        <a:lstStyle/>
        <a:p>
          <a:endParaRPr lang="en-US"/>
        </a:p>
      </dgm:t>
    </dgm:pt>
    <dgm:pt modelId="{8110C695-C31B-40B9-B227-7BA82BC68CC6}">
      <dgm:prSet/>
      <dgm:spPr/>
      <dgm:t>
        <a:bodyPr/>
        <a:lstStyle/>
        <a:p>
          <a:r>
            <a:rPr lang="en-US" b="1">
              <a:latin typeface="Walbaum Text" panose="02070503080703020303" pitchFamily="18" charset="0"/>
            </a:rPr>
            <a:t>CrowS-Pairs</a:t>
          </a:r>
          <a:r>
            <a:rPr lang="en-US">
              <a:latin typeface="Walbaum Text" panose="02070503080703020303" pitchFamily="18" charset="0"/>
            </a:rPr>
            <a:t> (Crowdsourced Stereotype Pairs)</a:t>
          </a:r>
        </a:p>
        <a:p>
          <a:endParaRPr lang="en-US">
            <a:latin typeface="Walbaum Text" panose="02070503080703020303" pitchFamily="18" charset="0"/>
          </a:endParaRPr>
        </a:p>
      </dgm:t>
    </dgm:pt>
    <dgm:pt modelId="{389480B2-BFF9-42A4-92F4-CD3889FD686E}" type="parTrans" cxnId="{B7B9F813-739F-4EE0-A75F-A1F0C8B5EE07}">
      <dgm:prSet/>
      <dgm:spPr/>
      <dgm:t>
        <a:bodyPr/>
        <a:lstStyle/>
        <a:p>
          <a:endParaRPr lang="en-US"/>
        </a:p>
      </dgm:t>
    </dgm:pt>
    <dgm:pt modelId="{09845A1B-F113-471A-B2EC-7E0D52F7CBCB}" type="sibTrans" cxnId="{B7B9F813-739F-4EE0-A75F-A1F0C8B5EE07}">
      <dgm:prSet/>
      <dgm:spPr/>
      <dgm:t>
        <a:bodyPr/>
        <a:lstStyle/>
        <a:p>
          <a:endParaRPr lang="en-US"/>
        </a:p>
      </dgm:t>
    </dgm:pt>
    <dgm:pt modelId="{810D31A4-01B1-4785-932D-836156D5CCD0}">
      <dgm:prSet/>
      <dgm:spPr/>
      <dgm:t>
        <a:bodyPr/>
        <a:lstStyle/>
        <a:p>
          <a:r>
            <a:rPr lang="en-US" b="1">
              <a:latin typeface="Walbaum Text" panose="02070503080703020303" pitchFamily="18" charset="0"/>
            </a:rPr>
            <a:t>BOLD</a:t>
          </a:r>
          <a:r>
            <a:rPr lang="en-US">
              <a:latin typeface="Walbaum Text" panose="02070503080703020303" pitchFamily="18" charset="0"/>
            </a:rPr>
            <a:t> (Bias in Open-ended Language Generation Dataset)</a:t>
          </a:r>
        </a:p>
      </dgm:t>
    </dgm:pt>
    <dgm:pt modelId="{B42DD010-A8C8-4F9F-BF93-09C3E75242FE}" type="parTrans" cxnId="{1E6FF34A-26AC-4381-8448-3E51D3F63CFF}">
      <dgm:prSet/>
      <dgm:spPr/>
      <dgm:t>
        <a:bodyPr/>
        <a:lstStyle/>
        <a:p>
          <a:endParaRPr lang="en-US"/>
        </a:p>
      </dgm:t>
    </dgm:pt>
    <dgm:pt modelId="{C8562D99-AC9C-4D15-AFF0-71C694E4455A}" type="sibTrans" cxnId="{1E6FF34A-26AC-4381-8448-3E51D3F63CFF}">
      <dgm:prSet/>
      <dgm:spPr/>
      <dgm:t>
        <a:bodyPr/>
        <a:lstStyle/>
        <a:p>
          <a:endParaRPr lang="en-US"/>
        </a:p>
      </dgm:t>
    </dgm:pt>
    <dgm:pt modelId="{C195E6EE-6A7C-436A-A042-94AD8F9AC999}" type="pres">
      <dgm:prSet presAssocID="{3F257719-8703-4EF0-AB3C-7AD2E9FCACDE}" presName="root" presStyleCnt="0">
        <dgm:presLayoutVars>
          <dgm:dir/>
          <dgm:resizeHandles val="exact"/>
        </dgm:presLayoutVars>
      </dgm:prSet>
      <dgm:spPr/>
    </dgm:pt>
    <dgm:pt modelId="{54AA051B-A07B-4E81-BD30-CFC9F2795A57}" type="pres">
      <dgm:prSet presAssocID="{BD1D4B7E-BAAE-49A0-BF0F-96851092FECC}" presName="compNode" presStyleCnt="0"/>
      <dgm:spPr/>
    </dgm:pt>
    <dgm:pt modelId="{3811BBA6-1458-4C93-9640-C9356C2E9554}" type="pres">
      <dgm:prSet presAssocID="{BD1D4B7E-BAAE-49A0-BF0F-96851092FECC}" presName="bgRect" presStyleLbl="bgShp" presStyleIdx="0" presStyleCnt="1" custScaleY="119130"/>
      <dgm:spPr/>
    </dgm:pt>
    <dgm:pt modelId="{FE534DE2-FAD4-419F-A13E-2B2A6D0D1503}" type="pres">
      <dgm:prSet presAssocID="{BD1D4B7E-BAAE-49A0-BF0F-96851092FEC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B084F6-F3E2-46C5-8204-154D9EEA3C53}" type="pres">
      <dgm:prSet presAssocID="{BD1D4B7E-BAAE-49A0-BF0F-96851092FECC}" presName="spaceRect" presStyleCnt="0"/>
      <dgm:spPr/>
    </dgm:pt>
    <dgm:pt modelId="{C6A74B65-3BF7-4065-B883-F5FE0319B19B}" type="pres">
      <dgm:prSet presAssocID="{BD1D4B7E-BAAE-49A0-BF0F-96851092FECC}" presName="parTx" presStyleLbl="revTx" presStyleIdx="0" presStyleCnt="2">
        <dgm:presLayoutVars>
          <dgm:chMax val="0"/>
          <dgm:chPref val="0"/>
        </dgm:presLayoutVars>
      </dgm:prSet>
      <dgm:spPr/>
    </dgm:pt>
    <dgm:pt modelId="{7FB89523-655C-428D-B509-D1AF7A527824}" type="pres">
      <dgm:prSet presAssocID="{BD1D4B7E-BAAE-49A0-BF0F-96851092FECC}" presName="desTx" presStyleLbl="revTx" presStyleIdx="1" presStyleCnt="2" custScaleY="117510">
        <dgm:presLayoutVars/>
      </dgm:prSet>
      <dgm:spPr/>
    </dgm:pt>
  </dgm:ptLst>
  <dgm:cxnLst>
    <dgm:cxn modelId="{F21CE90C-56D7-41A8-B428-B54309574BE8}" type="presOf" srcId="{3F257719-8703-4EF0-AB3C-7AD2E9FCACDE}" destId="{C195E6EE-6A7C-436A-A042-94AD8F9AC999}" srcOrd="0" destOrd="0" presId="urn:microsoft.com/office/officeart/2018/2/layout/IconVerticalSolidList"/>
    <dgm:cxn modelId="{B7B9F813-739F-4EE0-A75F-A1F0C8B5EE07}" srcId="{BD1D4B7E-BAAE-49A0-BF0F-96851092FECC}" destId="{8110C695-C31B-40B9-B227-7BA82BC68CC6}" srcOrd="0" destOrd="0" parTransId="{389480B2-BFF9-42A4-92F4-CD3889FD686E}" sibTransId="{09845A1B-F113-471A-B2EC-7E0D52F7CBCB}"/>
    <dgm:cxn modelId="{1AB24A37-340C-4A85-A1F7-AA9F6B6AA6D7}" type="presOf" srcId="{810D31A4-01B1-4785-932D-836156D5CCD0}" destId="{7FB89523-655C-428D-B509-D1AF7A527824}" srcOrd="0" destOrd="1" presId="urn:microsoft.com/office/officeart/2018/2/layout/IconVerticalSolidList"/>
    <dgm:cxn modelId="{1E6FF34A-26AC-4381-8448-3E51D3F63CFF}" srcId="{BD1D4B7E-BAAE-49A0-BF0F-96851092FECC}" destId="{810D31A4-01B1-4785-932D-836156D5CCD0}" srcOrd="1" destOrd="0" parTransId="{B42DD010-A8C8-4F9F-BF93-09C3E75242FE}" sibTransId="{C8562D99-AC9C-4D15-AFF0-71C694E4455A}"/>
    <dgm:cxn modelId="{F7C9BA4F-B3D9-4130-A877-95446DDC9B7D}" type="presOf" srcId="{BD1D4B7E-BAAE-49A0-BF0F-96851092FECC}" destId="{C6A74B65-3BF7-4065-B883-F5FE0319B19B}" srcOrd="0" destOrd="0" presId="urn:microsoft.com/office/officeart/2018/2/layout/IconVerticalSolidList"/>
    <dgm:cxn modelId="{4184645C-79D7-4BE8-8C7A-D51BA57A96E2}" srcId="{3F257719-8703-4EF0-AB3C-7AD2E9FCACDE}" destId="{BD1D4B7E-BAAE-49A0-BF0F-96851092FECC}" srcOrd="0" destOrd="0" parTransId="{5C859DDC-6BBD-4F53-850A-5D17A2785276}" sibTransId="{D6CC264A-0016-4E00-A196-A11016A6CBFE}"/>
    <dgm:cxn modelId="{3DF9F25D-CCD9-42F8-8E27-ED6B4EBD49CD}" type="presOf" srcId="{8110C695-C31B-40B9-B227-7BA82BC68CC6}" destId="{7FB89523-655C-428D-B509-D1AF7A527824}" srcOrd="0" destOrd="0" presId="urn:microsoft.com/office/officeart/2018/2/layout/IconVerticalSolidList"/>
    <dgm:cxn modelId="{37DB4BED-1C5E-4B70-9BFB-DD711B732AEE}" type="presParOf" srcId="{C195E6EE-6A7C-436A-A042-94AD8F9AC999}" destId="{54AA051B-A07B-4E81-BD30-CFC9F2795A57}" srcOrd="0" destOrd="0" presId="urn:microsoft.com/office/officeart/2018/2/layout/IconVerticalSolidList"/>
    <dgm:cxn modelId="{030CDE07-56F8-4154-B45F-32B35A931620}" type="presParOf" srcId="{54AA051B-A07B-4E81-BD30-CFC9F2795A57}" destId="{3811BBA6-1458-4C93-9640-C9356C2E9554}" srcOrd="0" destOrd="0" presId="urn:microsoft.com/office/officeart/2018/2/layout/IconVerticalSolidList"/>
    <dgm:cxn modelId="{AAC6480C-0E22-4884-A390-51E9A1F315A3}" type="presParOf" srcId="{54AA051B-A07B-4E81-BD30-CFC9F2795A57}" destId="{FE534DE2-FAD4-419F-A13E-2B2A6D0D1503}" srcOrd="1" destOrd="0" presId="urn:microsoft.com/office/officeart/2018/2/layout/IconVerticalSolidList"/>
    <dgm:cxn modelId="{4F5BBF39-8BAF-4EB1-B37A-DDE4E5C20599}" type="presParOf" srcId="{54AA051B-A07B-4E81-BD30-CFC9F2795A57}" destId="{D2B084F6-F3E2-46C5-8204-154D9EEA3C53}" srcOrd="2" destOrd="0" presId="urn:microsoft.com/office/officeart/2018/2/layout/IconVerticalSolidList"/>
    <dgm:cxn modelId="{193B05CE-6655-42A0-BAF2-0FF9F56DA838}" type="presParOf" srcId="{54AA051B-A07B-4E81-BD30-CFC9F2795A57}" destId="{C6A74B65-3BF7-4065-B883-F5FE0319B19B}" srcOrd="3" destOrd="0" presId="urn:microsoft.com/office/officeart/2018/2/layout/IconVerticalSolidList"/>
    <dgm:cxn modelId="{EC726DDB-5DBA-421D-9E86-3F38CB3E84FF}" type="presParOf" srcId="{54AA051B-A07B-4E81-BD30-CFC9F2795A57}" destId="{7FB89523-655C-428D-B509-D1AF7A5278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257719-8703-4EF0-AB3C-7AD2E9FCAC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1D4B7E-BAAE-49A0-BF0F-96851092FE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Models</a:t>
          </a:r>
        </a:p>
      </dgm:t>
    </dgm:pt>
    <dgm:pt modelId="{5C859DDC-6BBD-4F53-850A-5D17A2785276}" type="parTrans" cxnId="{4184645C-79D7-4BE8-8C7A-D51BA57A96E2}">
      <dgm:prSet/>
      <dgm:spPr/>
      <dgm:t>
        <a:bodyPr/>
        <a:lstStyle/>
        <a:p>
          <a:endParaRPr lang="en-US"/>
        </a:p>
      </dgm:t>
    </dgm:pt>
    <dgm:pt modelId="{D6CC264A-0016-4E00-A196-A11016A6CBFE}" type="sibTrans" cxnId="{4184645C-79D7-4BE8-8C7A-D51BA57A96E2}">
      <dgm:prSet/>
      <dgm:spPr/>
      <dgm:t>
        <a:bodyPr/>
        <a:lstStyle/>
        <a:p>
          <a:endParaRPr lang="en-US"/>
        </a:p>
      </dgm:t>
    </dgm:pt>
    <dgm:pt modelId="{8110C695-C31B-40B9-B227-7BA82BC68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GPT</a:t>
          </a:r>
        </a:p>
      </dgm:t>
    </dgm:pt>
    <dgm:pt modelId="{389480B2-BFF9-42A4-92F4-CD3889FD686E}" type="parTrans" cxnId="{B7B9F813-739F-4EE0-A75F-A1F0C8B5EE07}">
      <dgm:prSet/>
      <dgm:spPr/>
      <dgm:t>
        <a:bodyPr/>
        <a:lstStyle/>
        <a:p>
          <a:endParaRPr lang="en-US"/>
        </a:p>
      </dgm:t>
    </dgm:pt>
    <dgm:pt modelId="{09845A1B-F113-471A-B2EC-7E0D52F7CBCB}" type="sibTrans" cxnId="{B7B9F813-739F-4EE0-A75F-A1F0C8B5EE07}">
      <dgm:prSet/>
      <dgm:spPr/>
      <dgm:t>
        <a:bodyPr/>
        <a:lstStyle/>
        <a:p>
          <a:endParaRPr lang="en-US"/>
        </a:p>
      </dgm:t>
    </dgm:pt>
    <dgm:pt modelId="{735E66EA-B27C-DC43-949F-DAF54D520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tx1"/>
              </a:solidFill>
              <a:latin typeface="Walbaum Text"/>
            </a:rPr>
            <a:t>XLNet</a:t>
          </a:r>
          <a:endParaRPr lang="en-US">
            <a:solidFill>
              <a:schemeClr val="tx1"/>
            </a:solidFill>
            <a:latin typeface="Walbaum Text"/>
          </a:endParaRPr>
        </a:p>
      </dgm:t>
    </dgm:pt>
    <dgm:pt modelId="{8DAF9720-CE12-9B47-84B6-1EB09E46AD37}" type="parTrans" cxnId="{B99714D8-1C63-B945-9298-418F216001AB}">
      <dgm:prSet/>
      <dgm:spPr/>
      <dgm:t>
        <a:bodyPr/>
        <a:lstStyle/>
        <a:p>
          <a:endParaRPr lang="en-US"/>
        </a:p>
      </dgm:t>
    </dgm:pt>
    <dgm:pt modelId="{4B7F2531-BE4A-1B4B-B803-DB8E7779B70B}" type="sibTrans" cxnId="{B99714D8-1C63-B945-9298-418F216001AB}">
      <dgm:prSet/>
      <dgm:spPr/>
      <dgm:t>
        <a:bodyPr/>
        <a:lstStyle/>
        <a:p>
          <a:endParaRPr lang="en-US"/>
        </a:p>
      </dgm:t>
    </dgm:pt>
    <dgm:pt modelId="{1587EDED-A7DF-8E41-A970-873770F27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solidFill>
                <a:schemeClr val="tx1"/>
              </a:solidFill>
              <a:latin typeface="Walbaum Text"/>
            </a:rPr>
            <a:t>DistilBERT</a:t>
          </a:r>
          <a:endParaRPr lang="en-US">
            <a:solidFill>
              <a:schemeClr val="tx1"/>
            </a:solidFill>
            <a:latin typeface="Walbaum Text"/>
          </a:endParaRPr>
        </a:p>
      </dgm:t>
    </dgm:pt>
    <dgm:pt modelId="{22563516-5DB3-564A-A551-7732E0CF8A6F}" type="parTrans" cxnId="{07B967BB-8B82-BA41-9F1C-199CD9600FF0}">
      <dgm:prSet/>
      <dgm:spPr/>
      <dgm:t>
        <a:bodyPr/>
        <a:lstStyle/>
        <a:p>
          <a:endParaRPr lang="en-US"/>
        </a:p>
      </dgm:t>
    </dgm:pt>
    <dgm:pt modelId="{A6A007C9-EC83-314A-B5E8-296E63514E16}" type="sibTrans" cxnId="{07B967BB-8B82-BA41-9F1C-199CD9600FF0}">
      <dgm:prSet/>
      <dgm:spPr/>
      <dgm:t>
        <a:bodyPr/>
        <a:lstStyle/>
        <a:p>
          <a:endParaRPr lang="en-US"/>
        </a:p>
      </dgm:t>
    </dgm:pt>
    <dgm:pt modelId="{92F0E36D-0AB4-B74A-8CB8-7E500AEB8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ALBERT</a:t>
          </a:r>
        </a:p>
      </dgm:t>
    </dgm:pt>
    <dgm:pt modelId="{E12CFD64-8556-EF41-865A-E8FB84F0BEC0}" type="parTrans" cxnId="{9B43EBB5-E065-C14E-8759-CB4C268AD8E5}">
      <dgm:prSet/>
      <dgm:spPr/>
      <dgm:t>
        <a:bodyPr/>
        <a:lstStyle/>
        <a:p>
          <a:endParaRPr lang="en-US"/>
        </a:p>
      </dgm:t>
    </dgm:pt>
    <dgm:pt modelId="{BE046B1E-12C6-6643-B3BD-785BA875F7ED}" type="sibTrans" cxnId="{9B43EBB5-E065-C14E-8759-CB4C268AD8E5}">
      <dgm:prSet/>
      <dgm:spPr/>
      <dgm:t>
        <a:bodyPr/>
        <a:lstStyle/>
        <a:p>
          <a:endParaRPr lang="en-US"/>
        </a:p>
      </dgm:t>
    </dgm:pt>
    <dgm:pt modelId="{4893868C-B2E5-B741-9D9C-87910B8AD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Walbaum Text"/>
            </a:rPr>
            <a:t>BERT</a:t>
          </a:r>
        </a:p>
        <a:p>
          <a:pPr>
            <a:lnSpc>
              <a:spcPct val="100000"/>
            </a:lnSpc>
          </a:pPr>
          <a:r>
            <a:rPr lang="en-US" err="1">
              <a:solidFill>
                <a:schemeClr val="tx1"/>
              </a:solidFill>
              <a:latin typeface="Walbaum Text"/>
            </a:rPr>
            <a:t>RoBERTa</a:t>
          </a:r>
          <a:endParaRPr lang="en-US">
            <a:solidFill>
              <a:schemeClr val="tx1"/>
            </a:solidFill>
            <a:latin typeface="Walbaum Text"/>
          </a:endParaRPr>
        </a:p>
      </dgm:t>
    </dgm:pt>
    <dgm:pt modelId="{25370BC3-6F8D-C247-9CFB-B515768D7138}" type="parTrans" cxnId="{1EA8C6FF-1EE0-6847-A755-711478B6951B}">
      <dgm:prSet/>
      <dgm:spPr/>
      <dgm:t>
        <a:bodyPr/>
        <a:lstStyle/>
        <a:p>
          <a:endParaRPr lang="en-US"/>
        </a:p>
      </dgm:t>
    </dgm:pt>
    <dgm:pt modelId="{5EF12CB5-A38A-5E4F-B1CC-54EE52499240}" type="sibTrans" cxnId="{1EA8C6FF-1EE0-6847-A755-711478B6951B}">
      <dgm:prSet/>
      <dgm:spPr/>
      <dgm:t>
        <a:bodyPr/>
        <a:lstStyle/>
        <a:p>
          <a:endParaRPr lang="en-US"/>
        </a:p>
      </dgm:t>
    </dgm:pt>
    <dgm:pt modelId="{C195E6EE-6A7C-436A-A042-94AD8F9AC999}" type="pres">
      <dgm:prSet presAssocID="{3F257719-8703-4EF0-AB3C-7AD2E9FCACDE}" presName="root" presStyleCnt="0">
        <dgm:presLayoutVars>
          <dgm:dir/>
          <dgm:resizeHandles val="exact"/>
        </dgm:presLayoutVars>
      </dgm:prSet>
      <dgm:spPr/>
    </dgm:pt>
    <dgm:pt modelId="{54AA051B-A07B-4E81-BD30-CFC9F2795A57}" type="pres">
      <dgm:prSet presAssocID="{BD1D4B7E-BAAE-49A0-BF0F-96851092FECC}" presName="compNode" presStyleCnt="0"/>
      <dgm:spPr/>
    </dgm:pt>
    <dgm:pt modelId="{3811BBA6-1458-4C93-9640-C9356C2E9554}" type="pres">
      <dgm:prSet presAssocID="{BD1D4B7E-BAAE-49A0-BF0F-96851092FECC}" presName="bgRect" presStyleLbl="bgShp" presStyleIdx="0" presStyleCnt="1" custScaleY="130676"/>
      <dgm:spPr/>
    </dgm:pt>
    <dgm:pt modelId="{FE534DE2-FAD4-419F-A13E-2B2A6D0D1503}" type="pres">
      <dgm:prSet presAssocID="{BD1D4B7E-BAAE-49A0-BF0F-96851092FEC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B084F6-F3E2-46C5-8204-154D9EEA3C53}" type="pres">
      <dgm:prSet presAssocID="{BD1D4B7E-BAAE-49A0-BF0F-96851092FECC}" presName="spaceRect" presStyleCnt="0"/>
      <dgm:spPr/>
    </dgm:pt>
    <dgm:pt modelId="{C6A74B65-3BF7-4065-B883-F5FE0319B19B}" type="pres">
      <dgm:prSet presAssocID="{BD1D4B7E-BAAE-49A0-BF0F-96851092FECC}" presName="parTx" presStyleLbl="revTx" presStyleIdx="0" presStyleCnt="2">
        <dgm:presLayoutVars>
          <dgm:chMax val="0"/>
          <dgm:chPref val="0"/>
        </dgm:presLayoutVars>
      </dgm:prSet>
      <dgm:spPr/>
    </dgm:pt>
    <dgm:pt modelId="{7FB89523-655C-428D-B509-D1AF7A527824}" type="pres">
      <dgm:prSet presAssocID="{BD1D4B7E-BAAE-49A0-BF0F-96851092FECC}" presName="desTx" presStyleLbl="revTx" presStyleIdx="1" presStyleCnt="2" custScaleY="117510">
        <dgm:presLayoutVars/>
      </dgm:prSet>
      <dgm:spPr/>
    </dgm:pt>
  </dgm:ptLst>
  <dgm:cxnLst>
    <dgm:cxn modelId="{F21CE90C-56D7-41A8-B428-B54309574BE8}" type="presOf" srcId="{3F257719-8703-4EF0-AB3C-7AD2E9FCACDE}" destId="{C195E6EE-6A7C-436A-A042-94AD8F9AC999}" srcOrd="0" destOrd="0" presId="urn:microsoft.com/office/officeart/2018/2/layout/IconVerticalSolidList"/>
    <dgm:cxn modelId="{B7B9F813-739F-4EE0-A75F-A1F0C8B5EE07}" srcId="{BD1D4B7E-BAAE-49A0-BF0F-96851092FECC}" destId="{8110C695-C31B-40B9-B227-7BA82BC68CC6}" srcOrd="0" destOrd="0" parTransId="{389480B2-BFF9-42A4-92F4-CD3889FD686E}" sibTransId="{09845A1B-F113-471A-B2EC-7E0D52F7CBCB}"/>
    <dgm:cxn modelId="{F7C9BA4F-B3D9-4130-A877-95446DDC9B7D}" type="presOf" srcId="{BD1D4B7E-BAAE-49A0-BF0F-96851092FECC}" destId="{C6A74B65-3BF7-4065-B883-F5FE0319B19B}" srcOrd="0" destOrd="0" presId="urn:microsoft.com/office/officeart/2018/2/layout/IconVerticalSolidList"/>
    <dgm:cxn modelId="{4184645C-79D7-4BE8-8C7A-D51BA57A96E2}" srcId="{3F257719-8703-4EF0-AB3C-7AD2E9FCACDE}" destId="{BD1D4B7E-BAAE-49A0-BF0F-96851092FECC}" srcOrd="0" destOrd="0" parTransId="{5C859DDC-6BBD-4F53-850A-5D17A2785276}" sibTransId="{D6CC264A-0016-4E00-A196-A11016A6CBFE}"/>
    <dgm:cxn modelId="{3DF9F25D-CCD9-42F8-8E27-ED6B4EBD49CD}" type="presOf" srcId="{8110C695-C31B-40B9-B227-7BA82BC68CC6}" destId="{7FB89523-655C-428D-B509-D1AF7A527824}" srcOrd="0" destOrd="0" presId="urn:microsoft.com/office/officeart/2018/2/layout/IconVerticalSolidList"/>
    <dgm:cxn modelId="{BFDA8788-CADC-5747-B917-DDEB308B6FEC}" type="presOf" srcId="{1587EDED-A7DF-8E41-A970-873770F27192}" destId="{7FB89523-655C-428D-B509-D1AF7A527824}" srcOrd="0" destOrd="2" presId="urn:microsoft.com/office/officeart/2018/2/layout/IconVerticalSolidList"/>
    <dgm:cxn modelId="{3913D29B-55C0-CD4D-8FAA-43EA03B8F416}" type="presOf" srcId="{4893868C-B2E5-B741-9D9C-87910B8AD97B}" destId="{7FB89523-655C-428D-B509-D1AF7A527824}" srcOrd="0" destOrd="4" presId="urn:microsoft.com/office/officeart/2018/2/layout/IconVerticalSolidList"/>
    <dgm:cxn modelId="{9B43EBB5-E065-C14E-8759-CB4C268AD8E5}" srcId="{BD1D4B7E-BAAE-49A0-BF0F-96851092FECC}" destId="{92F0E36D-0AB4-B74A-8CB8-7E500AEB8F03}" srcOrd="3" destOrd="0" parTransId="{E12CFD64-8556-EF41-865A-E8FB84F0BEC0}" sibTransId="{BE046B1E-12C6-6643-B3BD-785BA875F7ED}"/>
    <dgm:cxn modelId="{07B967BB-8B82-BA41-9F1C-199CD9600FF0}" srcId="{BD1D4B7E-BAAE-49A0-BF0F-96851092FECC}" destId="{1587EDED-A7DF-8E41-A970-873770F27192}" srcOrd="2" destOrd="0" parTransId="{22563516-5DB3-564A-A551-7732E0CF8A6F}" sibTransId="{A6A007C9-EC83-314A-B5E8-296E63514E16}"/>
    <dgm:cxn modelId="{05D23FC9-138D-3447-A654-EC3F0B4E93C2}" type="presOf" srcId="{735E66EA-B27C-DC43-949F-DAF54D520230}" destId="{7FB89523-655C-428D-B509-D1AF7A527824}" srcOrd="0" destOrd="1" presId="urn:microsoft.com/office/officeart/2018/2/layout/IconVerticalSolidList"/>
    <dgm:cxn modelId="{858966CF-D81C-9347-85CD-D8F47BBBD346}" type="presOf" srcId="{92F0E36D-0AB4-B74A-8CB8-7E500AEB8F03}" destId="{7FB89523-655C-428D-B509-D1AF7A527824}" srcOrd="0" destOrd="3" presId="urn:microsoft.com/office/officeart/2018/2/layout/IconVerticalSolidList"/>
    <dgm:cxn modelId="{B99714D8-1C63-B945-9298-418F216001AB}" srcId="{BD1D4B7E-BAAE-49A0-BF0F-96851092FECC}" destId="{735E66EA-B27C-DC43-949F-DAF54D520230}" srcOrd="1" destOrd="0" parTransId="{8DAF9720-CE12-9B47-84B6-1EB09E46AD37}" sibTransId="{4B7F2531-BE4A-1B4B-B803-DB8E7779B70B}"/>
    <dgm:cxn modelId="{1EA8C6FF-1EE0-6847-A755-711478B6951B}" srcId="{BD1D4B7E-BAAE-49A0-BF0F-96851092FECC}" destId="{4893868C-B2E5-B741-9D9C-87910B8AD97B}" srcOrd="4" destOrd="0" parTransId="{25370BC3-6F8D-C247-9CFB-B515768D7138}" sibTransId="{5EF12CB5-A38A-5E4F-B1CC-54EE52499240}"/>
    <dgm:cxn modelId="{37DB4BED-1C5E-4B70-9BFB-DD711B732AEE}" type="presParOf" srcId="{C195E6EE-6A7C-436A-A042-94AD8F9AC999}" destId="{54AA051B-A07B-4E81-BD30-CFC9F2795A57}" srcOrd="0" destOrd="0" presId="urn:microsoft.com/office/officeart/2018/2/layout/IconVerticalSolidList"/>
    <dgm:cxn modelId="{030CDE07-56F8-4154-B45F-32B35A931620}" type="presParOf" srcId="{54AA051B-A07B-4E81-BD30-CFC9F2795A57}" destId="{3811BBA6-1458-4C93-9640-C9356C2E9554}" srcOrd="0" destOrd="0" presId="urn:microsoft.com/office/officeart/2018/2/layout/IconVerticalSolidList"/>
    <dgm:cxn modelId="{AAC6480C-0E22-4884-A390-51E9A1F315A3}" type="presParOf" srcId="{54AA051B-A07B-4E81-BD30-CFC9F2795A57}" destId="{FE534DE2-FAD4-419F-A13E-2B2A6D0D1503}" srcOrd="1" destOrd="0" presId="urn:microsoft.com/office/officeart/2018/2/layout/IconVerticalSolidList"/>
    <dgm:cxn modelId="{4F5BBF39-8BAF-4EB1-B37A-DDE4E5C20599}" type="presParOf" srcId="{54AA051B-A07B-4E81-BD30-CFC9F2795A57}" destId="{D2B084F6-F3E2-46C5-8204-154D9EEA3C53}" srcOrd="2" destOrd="0" presId="urn:microsoft.com/office/officeart/2018/2/layout/IconVerticalSolidList"/>
    <dgm:cxn modelId="{193B05CE-6655-42A0-BAF2-0FF9F56DA838}" type="presParOf" srcId="{54AA051B-A07B-4E81-BD30-CFC9F2795A57}" destId="{C6A74B65-3BF7-4065-B883-F5FE0319B19B}" srcOrd="3" destOrd="0" presId="urn:microsoft.com/office/officeart/2018/2/layout/IconVerticalSolidList"/>
    <dgm:cxn modelId="{EC726DDB-5DBA-421D-9E86-3F38CB3E84FF}" type="presParOf" srcId="{54AA051B-A07B-4E81-BD30-CFC9F2795A57}" destId="{7FB89523-655C-428D-B509-D1AF7A5278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CDA (Counterfactual Data Augmentation)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DD6CCA61-58D7-4988-B1AF-78957EF72E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Fairness 360</a:t>
          </a:r>
        </a:p>
      </dgm:t>
    </dgm:pt>
    <dgm:pt modelId="{263C3626-BAC4-4B7F-A4B7-A02212961D6C}" type="parTrans" cxnId="{A516CA04-0269-4A05-92E3-47C9379C9C11}">
      <dgm:prSet/>
      <dgm:spPr/>
      <dgm:t>
        <a:bodyPr/>
        <a:lstStyle/>
        <a:p>
          <a:endParaRPr lang="en-US"/>
        </a:p>
      </dgm:t>
    </dgm:pt>
    <dgm:pt modelId="{9873DD05-21C4-482E-A61D-91FB4B6DC092}" type="sibTrans" cxnId="{A516CA04-0269-4A05-92E3-47C9379C9C11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2">
        <dgm:presLayoutVars>
          <dgm:chMax val="1"/>
          <dgm:chPref val="1"/>
        </dgm:presLayoutVars>
      </dgm:prSet>
      <dgm:spPr/>
    </dgm:pt>
    <dgm:pt modelId="{7A4DE343-4BB4-4AE0-8AE8-12C019447923}" type="pres">
      <dgm:prSet presAssocID="{575DF387-7512-481D-B9DC-3CFFF49A71C5}" presName="sibTrans" presStyleCnt="0"/>
      <dgm:spPr/>
    </dgm:pt>
    <dgm:pt modelId="{6CF8284B-47F5-4310-A19A-B2ECAB53A8AE}" type="pres">
      <dgm:prSet presAssocID="{DD6CCA61-58D7-4988-B1AF-78957EF72E4F}" presName="compNode" presStyleCnt="0"/>
      <dgm:spPr/>
    </dgm:pt>
    <dgm:pt modelId="{2D9831AF-3D15-4F90-867F-9469C4E3C021}" type="pres">
      <dgm:prSet presAssocID="{DD6CCA61-58D7-4988-B1AF-78957EF72E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566DEA-DCE0-4CEA-9197-360E46CE55D1}" type="pres">
      <dgm:prSet presAssocID="{DD6CCA61-58D7-4988-B1AF-78957EF72E4F}" presName="spaceRect" presStyleCnt="0"/>
      <dgm:spPr/>
    </dgm:pt>
    <dgm:pt modelId="{7C934FB5-FC93-4229-B5BB-D90EBC83E77E}" type="pres">
      <dgm:prSet presAssocID="{DD6CCA61-58D7-4988-B1AF-78957EF72E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16CA04-0269-4A05-92E3-47C9379C9C11}" srcId="{C1B34001-CA2A-4DA8-AF46-45A826512130}" destId="{DD6CCA61-58D7-4988-B1AF-78957EF72E4F}" srcOrd="1" destOrd="0" parTransId="{263C3626-BAC4-4B7F-A4B7-A02212961D6C}" sibTransId="{9873DD05-21C4-482E-A61D-91FB4B6DC092}"/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2A77D3FA-9FEC-3844-9440-86B081B3CA62}" type="presOf" srcId="{DD6CCA61-58D7-4988-B1AF-78957EF72E4F}" destId="{7C934FB5-FC93-4229-B5BB-D90EBC83E77E}" srcOrd="0" destOrd="0" presId="urn:microsoft.com/office/officeart/2018/2/layout/IconLabelList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  <dgm:cxn modelId="{CA51A07E-8727-5141-A6D9-3A19CE319DAE}" type="presParOf" srcId="{46733B23-B4D5-47EC-A5F6-31F0B797E8A4}" destId="{7A4DE343-4BB4-4AE0-8AE8-12C019447923}" srcOrd="1" destOrd="0" presId="urn:microsoft.com/office/officeart/2018/2/layout/IconLabelList"/>
    <dgm:cxn modelId="{ED05EE14-D6E8-5645-B8F0-AE446C14CC1C}" type="presParOf" srcId="{46733B23-B4D5-47EC-A5F6-31F0B797E8A4}" destId="{6CF8284B-47F5-4310-A19A-B2ECAB53A8AE}" srcOrd="2" destOrd="0" presId="urn:microsoft.com/office/officeart/2018/2/layout/IconLabelList"/>
    <dgm:cxn modelId="{B186D851-A76E-A646-8975-FEBED02BFC88}" type="presParOf" srcId="{6CF8284B-47F5-4310-A19A-B2ECAB53A8AE}" destId="{2D9831AF-3D15-4F90-867F-9469C4E3C021}" srcOrd="0" destOrd="0" presId="urn:microsoft.com/office/officeart/2018/2/layout/IconLabelList"/>
    <dgm:cxn modelId="{34E6949E-A3D1-BC4B-956E-4DD105820518}" type="presParOf" srcId="{6CF8284B-47F5-4310-A19A-B2ECAB53A8AE}" destId="{FA566DEA-DCE0-4CEA-9197-360E46CE55D1}" srcOrd="1" destOrd="0" presId="urn:microsoft.com/office/officeart/2018/2/layout/IconLabelList"/>
    <dgm:cxn modelId="{921F0164-AB19-9C4B-8EEA-EB9333932B27}" type="presParOf" srcId="{6CF8284B-47F5-4310-A19A-B2ECAB53A8AE}" destId="{7C934FB5-FC93-4229-B5BB-D90EBC83E7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 panose="02070503080703020303" pitchFamily="18" charset="0"/>
            </a:rPr>
            <a:t>CDA (Counterfactual Data Augmentation)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1" custScaleX="163786">
        <dgm:presLayoutVars>
          <dgm:chMax val="1"/>
          <dgm:chPref val="1"/>
        </dgm:presLayoutVars>
      </dgm:prSet>
      <dgm:spPr/>
    </dgm:pt>
  </dgm:ptLst>
  <dgm:cxnLst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B34001-CA2A-4DA8-AF46-45A82651213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0272DD-1791-4E70-99A1-612124C72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Text" panose="02070503080703020303" pitchFamily="18" charset="0"/>
            </a:rPr>
            <a:t>CDA (Counterfactual Data Augmentation)</a:t>
          </a:r>
        </a:p>
      </dgm:t>
    </dgm:pt>
    <dgm:pt modelId="{A68C7128-B052-49E3-A760-3E058C71019F}" type="parTrans" cxnId="{41CB47BA-1593-40C4-BA14-FA499C4ECE02}">
      <dgm:prSet/>
      <dgm:spPr/>
      <dgm:t>
        <a:bodyPr/>
        <a:lstStyle/>
        <a:p>
          <a:endParaRPr lang="en-US"/>
        </a:p>
      </dgm:t>
    </dgm:pt>
    <dgm:pt modelId="{575DF387-7512-481D-B9DC-3CFFF49A71C5}" type="sibTrans" cxnId="{41CB47BA-1593-40C4-BA14-FA499C4ECE02}">
      <dgm:prSet/>
      <dgm:spPr/>
      <dgm:t>
        <a:bodyPr/>
        <a:lstStyle/>
        <a:p>
          <a:endParaRPr lang="en-US"/>
        </a:p>
      </dgm:t>
    </dgm:pt>
    <dgm:pt modelId="{46733B23-B4D5-47EC-A5F6-31F0B797E8A4}" type="pres">
      <dgm:prSet presAssocID="{C1B34001-CA2A-4DA8-AF46-45A826512130}" presName="root" presStyleCnt="0">
        <dgm:presLayoutVars>
          <dgm:dir/>
          <dgm:resizeHandles val="exact"/>
        </dgm:presLayoutVars>
      </dgm:prSet>
      <dgm:spPr/>
    </dgm:pt>
    <dgm:pt modelId="{6FF9B86E-A913-4C13-A144-2C3146624BC4}" type="pres">
      <dgm:prSet presAssocID="{A20272DD-1791-4E70-99A1-612124C72027}" presName="compNode" presStyleCnt="0"/>
      <dgm:spPr/>
    </dgm:pt>
    <dgm:pt modelId="{24A21D20-A6B1-47E4-B07C-BE18A2447D40}" type="pres">
      <dgm:prSet presAssocID="{A20272DD-1791-4E70-99A1-612124C7202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EF5E3-AF1A-4424-B0CA-0375A23036F7}" type="pres">
      <dgm:prSet presAssocID="{A20272DD-1791-4E70-99A1-612124C72027}" presName="spaceRect" presStyleCnt="0"/>
      <dgm:spPr/>
    </dgm:pt>
    <dgm:pt modelId="{6B59ABD0-7AFE-41B5-AD12-896570A1864A}" type="pres">
      <dgm:prSet presAssocID="{A20272DD-1791-4E70-99A1-612124C72027}" presName="textRect" presStyleLbl="revTx" presStyleIdx="0" presStyleCnt="1" custScaleX="163786">
        <dgm:presLayoutVars>
          <dgm:chMax val="1"/>
          <dgm:chPref val="1"/>
        </dgm:presLayoutVars>
      </dgm:prSet>
      <dgm:spPr/>
    </dgm:pt>
  </dgm:ptLst>
  <dgm:cxnLst>
    <dgm:cxn modelId="{B2CEFA4D-7C30-0B41-AFE8-5D90B2006A51}" type="presOf" srcId="{A20272DD-1791-4E70-99A1-612124C72027}" destId="{6B59ABD0-7AFE-41B5-AD12-896570A1864A}" srcOrd="0" destOrd="0" presId="urn:microsoft.com/office/officeart/2018/2/layout/IconLabelList"/>
    <dgm:cxn modelId="{84BC1754-4365-7E4B-8910-44CA3ECED907}" type="presOf" srcId="{C1B34001-CA2A-4DA8-AF46-45A826512130}" destId="{46733B23-B4D5-47EC-A5F6-31F0B797E8A4}" srcOrd="0" destOrd="0" presId="urn:microsoft.com/office/officeart/2018/2/layout/IconLabelList"/>
    <dgm:cxn modelId="{41CB47BA-1593-40C4-BA14-FA499C4ECE02}" srcId="{C1B34001-CA2A-4DA8-AF46-45A826512130}" destId="{A20272DD-1791-4E70-99A1-612124C72027}" srcOrd="0" destOrd="0" parTransId="{A68C7128-B052-49E3-A760-3E058C71019F}" sibTransId="{575DF387-7512-481D-B9DC-3CFFF49A71C5}"/>
    <dgm:cxn modelId="{8B8347F4-AB88-974F-8E5C-A36C0D998F6B}" type="presParOf" srcId="{46733B23-B4D5-47EC-A5F6-31F0B797E8A4}" destId="{6FF9B86E-A913-4C13-A144-2C3146624BC4}" srcOrd="0" destOrd="0" presId="urn:microsoft.com/office/officeart/2018/2/layout/IconLabelList"/>
    <dgm:cxn modelId="{AFCD4EDE-02FA-CF41-B12D-14C79BA3F8B4}" type="presParOf" srcId="{6FF9B86E-A913-4C13-A144-2C3146624BC4}" destId="{24A21D20-A6B1-47E4-B07C-BE18A2447D40}" srcOrd="0" destOrd="0" presId="urn:microsoft.com/office/officeart/2018/2/layout/IconLabelList"/>
    <dgm:cxn modelId="{89FE7AA0-9B19-F341-A53C-80D0D4BFF0E4}" type="presParOf" srcId="{6FF9B86E-A913-4C13-A144-2C3146624BC4}" destId="{302EF5E3-AF1A-4424-B0CA-0375A23036F7}" srcOrd="1" destOrd="0" presId="urn:microsoft.com/office/officeart/2018/2/layout/IconLabelList"/>
    <dgm:cxn modelId="{D15F5924-2F67-F645-8BD2-C14C8246A0D3}" type="presParOf" srcId="{6FF9B86E-A913-4C13-A144-2C3146624BC4}" destId="{6B59ABD0-7AFE-41B5-AD12-896570A18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1F64-1732-4836-9727-C7E2A2859F2A}">
      <dsp:nvSpPr>
        <dsp:cNvPr id="0" name=""/>
        <dsp:cNvSpPr/>
      </dsp:nvSpPr>
      <dsp:spPr>
        <a:xfrm>
          <a:off x="0" y="1620"/>
          <a:ext cx="10442448" cy="821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EDF6E-8028-46D6-8872-035F3E0A315A}">
      <dsp:nvSpPr>
        <dsp:cNvPr id="0" name=""/>
        <dsp:cNvSpPr/>
      </dsp:nvSpPr>
      <dsp:spPr>
        <a:xfrm>
          <a:off x="248405" y="186384"/>
          <a:ext cx="451645" cy="45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70D6-4180-4D22-AA15-8E61597D644B}">
      <dsp:nvSpPr>
        <dsp:cNvPr id="0" name=""/>
        <dsp:cNvSpPr/>
      </dsp:nvSpPr>
      <dsp:spPr>
        <a:xfrm>
          <a:off x="948456" y="1620"/>
          <a:ext cx="469910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  <a:latin typeface="Walbaum Text"/>
            </a:rPr>
            <a:t>Definition</a:t>
          </a:r>
        </a:p>
      </dsp:txBody>
      <dsp:txXfrm>
        <a:off x="948456" y="1620"/>
        <a:ext cx="4699101" cy="821174"/>
      </dsp:txXfrm>
    </dsp:sp>
    <dsp:sp modelId="{872CF6C2-7B3B-49A6-8828-3F60ACDB793E}">
      <dsp:nvSpPr>
        <dsp:cNvPr id="0" name=""/>
        <dsp:cNvSpPr/>
      </dsp:nvSpPr>
      <dsp:spPr>
        <a:xfrm>
          <a:off x="5647558" y="1620"/>
          <a:ext cx="4794889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Walbaum Text"/>
            </a:rPr>
            <a:t>AI Models that are designed to process and generate natural language.</a:t>
          </a:r>
        </a:p>
      </dsp:txBody>
      <dsp:txXfrm>
        <a:off x="5647558" y="1620"/>
        <a:ext cx="4794889" cy="821174"/>
      </dsp:txXfrm>
    </dsp:sp>
    <dsp:sp modelId="{98F2CB03-D7A4-463A-A90E-EC22C171F659}">
      <dsp:nvSpPr>
        <dsp:cNvPr id="0" name=""/>
        <dsp:cNvSpPr/>
      </dsp:nvSpPr>
      <dsp:spPr>
        <a:xfrm>
          <a:off x="0" y="1028088"/>
          <a:ext cx="10442448" cy="821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972B-79E3-482C-B676-0F188935CF8C}">
      <dsp:nvSpPr>
        <dsp:cNvPr id="0" name=""/>
        <dsp:cNvSpPr/>
      </dsp:nvSpPr>
      <dsp:spPr>
        <a:xfrm>
          <a:off x="248405" y="1212852"/>
          <a:ext cx="451645" cy="45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280C1-EE15-4DD3-A914-4BE287C0EE0A}">
      <dsp:nvSpPr>
        <dsp:cNvPr id="0" name=""/>
        <dsp:cNvSpPr/>
      </dsp:nvSpPr>
      <dsp:spPr>
        <a:xfrm>
          <a:off x="948456" y="1028088"/>
          <a:ext cx="469910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  <a:latin typeface="Walbaum Text"/>
            </a:rPr>
            <a:t>Why Large?</a:t>
          </a:r>
        </a:p>
      </dsp:txBody>
      <dsp:txXfrm>
        <a:off x="948456" y="1028088"/>
        <a:ext cx="4699101" cy="821174"/>
      </dsp:txXfrm>
    </dsp:sp>
    <dsp:sp modelId="{2F0A9651-3FB0-400E-8F7D-2A131B5F8621}">
      <dsp:nvSpPr>
        <dsp:cNvPr id="0" name=""/>
        <dsp:cNvSpPr/>
      </dsp:nvSpPr>
      <dsp:spPr>
        <a:xfrm>
          <a:off x="5647558" y="1028088"/>
          <a:ext cx="4794889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Walbaum Text"/>
            </a:rPr>
            <a:t>It refers to the size of the models in terms of number of training parameters, the architecture, and size and scope of the training data</a:t>
          </a:r>
        </a:p>
      </dsp:txBody>
      <dsp:txXfrm>
        <a:off x="5647558" y="1028088"/>
        <a:ext cx="4794889" cy="821174"/>
      </dsp:txXfrm>
    </dsp:sp>
    <dsp:sp modelId="{E178BE6D-86EF-4FD8-9E52-DA2138DE4C5D}">
      <dsp:nvSpPr>
        <dsp:cNvPr id="0" name=""/>
        <dsp:cNvSpPr/>
      </dsp:nvSpPr>
      <dsp:spPr>
        <a:xfrm>
          <a:off x="0" y="2054556"/>
          <a:ext cx="10442448" cy="821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95F66-1085-43E9-B912-CD2F23800343}">
      <dsp:nvSpPr>
        <dsp:cNvPr id="0" name=""/>
        <dsp:cNvSpPr/>
      </dsp:nvSpPr>
      <dsp:spPr>
        <a:xfrm>
          <a:off x="248405" y="2239320"/>
          <a:ext cx="451645" cy="45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6F1D4-E533-477D-BFE4-A2B9C4D7D4B6}">
      <dsp:nvSpPr>
        <dsp:cNvPr id="0" name=""/>
        <dsp:cNvSpPr/>
      </dsp:nvSpPr>
      <dsp:spPr>
        <a:xfrm>
          <a:off x="948456" y="2054556"/>
          <a:ext cx="469910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  <a:latin typeface="Walbaum Text"/>
            </a:rPr>
            <a:t>Examples</a:t>
          </a:r>
        </a:p>
      </dsp:txBody>
      <dsp:txXfrm>
        <a:off x="948456" y="2054556"/>
        <a:ext cx="4699101" cy="821174"/>
      </dsp:txXfrm>
    </dsp:sp>
    <dsp:sp modelId="{048EDA6C-E54F-45A4-A404-93381CABE121}">
      <dsp:nvSpPr>
        <dsp:cNvPr id="0" name=""/>
        <dsp:cNvSpPr/>
      </dsp:nvSpPr>
      <dsp:spPr>
        <a:xfrm>
          <a:off x="5647558" y="2054556"/>
          <a:ext cx="4794889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Walbaum Text"/>
            </a:rPr>
            <a:t>GPT, BERT, BART</a:t>
          </a:r>
        </a:p>
      </dsp:txBody>
      <dsp:txXfrm>
        <a:off x="5647558" y="2054556"/>
        <a:ext cx="4794889" cy="821174"/>
      </dsp:txXfrm>
    </dsp:sp>
    <dsp:sp modelId="{23223D16-6808-4A82-86D1-5A7CE9FB1DE0}">
      <dsp:nvSpPr>
        <dsp:cNvPr id="0" name=""/>
        <dsp:cNvSpPr/>
      </dsp:nvSpPr>
      <dsp:spPr>
        <a:xfrm>
          <a:off x="0" y="3081024"/>
          <a:ext cx="10442448" cy="821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8CB95-A694-4652-88E9-FE234985D5E1}">
      <dsp:nvSpPr>
        <dsp:cNvPr id="0" name=""/>
        <dsp:cNvSpPr/>
      </dsp:nvSpPr>
      <dsp:spPr>
        <a:xfrm>
          <a:off x="248405" y="3265788"/>
          <a:ext cx="451645" cy="45164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8559D-5EEB-4224-A674-3DDB3C717860}">
      <dsp:nvSpPr>
        <dsp:cNvPr id="0" name=""/>
        <dsp:cNvSpPr/>
      </dsp:nvSpPr>
      <dsp:spPr>
        <a:xfrm>
          <a:off x="948456" y="3081024"/>
          <a:ext cx="469910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  <a:latin typeface="Walbaum Text"/>
              <a:cs typeface="Arial"/>
            </a:rPr>
            <a:t>Applications</a:t>
          </a:r>
        </a:p>
      </dsp:txBody>
      <dsp:txXfrm>
        <a:off x="948456" y="3081024"/>
        <a:ext cx="4699101" cy="821174"/>
      </dsp:txXfrm>
    </dsp:sp>
    <dsp:sp modelId="{00292029-845D-4D82-9471-DA29D5CC5B3B}">
      <dsp:nvSpPr>
        <dsp:cNvPr id="0" name=""/>
        <dsp:cNvSpPr/>
      </dsp:nvSpPr>
      <dsp:spPr>
        <a:xfrm>
          <a:off x="5647558" y="3081024"/>
          <a:ext cx="4794889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Walbaum Text"/>
              <a:cs typeface="Arial"/>
            </a:rPr>
            <a:t>Knowledge base answering, Text Classification, Code Generation, Text Generation</a:t>
          </a:r>
          <a:endParaRPr lang="en-US" sz="1200" kern="1200">
            <a:solidFill>
              <a:schemeClr val="tx1"/>
            </a:solidFill>
            <a:latin typeface="Walbaum Text"/>
          </a:endParaRPr>
        </a:p>
      </dsp:txBody>
      <dsp:txXfrm>
        <a:off x="5647558" y="3081024"/>
        <a:ext cx="4794889" cy="8211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2409919" y="64193"/>
          <a:ext cx="514160" cy="51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1731307" y="749791"/>
          <a:ext cx="1871383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Walbaum Text" panose="02070503080703020303" pitchFamily="18" charset="0"/>
            </a:rPr>
            <a:t>CDA (Counterfactual Data Augmentation)</a:t>
          </a:r>
        </a:p>
      </dsp:txBody>
      <dsp:txXfrm>
        <a:off x="1731307" y="749791"/>
        <a:ext cx="1871383" cy="4570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2409919" y="64193"/>
          <a:ext cx="514160" cy="51416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1731307" y="749791"/>
          <a:ext cx="1871383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Fairness 360</a:t>
          </a:r>
        </a:p>
      </dsp:txBody>
      <dsp:txXfrm>
        <a:off x="1731307" y="749791"/>
        <a:ext cx="1871383" cy="4570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2409919" y="64193"/>
          <a:ext cx="514160" cy="51416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1731307" y="749791"/>
          <a:ext cx="1871383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Fairness 360</a:t>
          </a:r>
        </a:p>
      </dsp:txBody>
      <dsp:txXfrm>
        <a:off x="1731307" y="749791"/>
        <a:ext cx="1871383" cy="457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1F64-1732-4836-9727-C7E2A2859F2A}">
      <dsp:nvSpPr>
        <dsp:cNvPr id="0" name=""/>
        <dsp:cNvSpPr/>
      </dsp:nvSpPr>
      <dsp:spPr>
        <a:xfrm>
          <a:off x="0" y="476"/>
          <a:ext cx="10442448" cy="11151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EDF6E-8028-46D6-8872-035F3E0A315A}">
      <dsp:nvSpPr>
        <dsp:cNvPr id="0" name=""/>
        <dsp:cNvSpPr/>
      </dsp:nvSpPr>
      <dsp:spPr>
        <a:xfrm>
          <a:off x="337319" y="251375"/>
          <a:ext cx="613307" cy="613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70D6-4180-4D22-AA15-8E61597D644B}">
      <dsp:nvSpPr>
        <dsp:cNvPr id="0" name=""/>
        <dsp:cNvSpPr/>
      </dsp:nvSpPr>
      <dsp:spPr>
        <a:xfrm>
          <a:off x="1287945" y="476"/>
          <a:ext cx="4699101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Walbaum Text"/>
            </a:rPr>
            <a:t>Definition</a:t>
          </a:r>
        </a:p>
      </dsp:txBody>
      <dsp:txXfrm>
        <a:off x="1287945" y="476"/>
        <a:ext cx="4699101" cy="1115104"/>
      </dsp:txXfrm>
    </dsp:sp>
    <dsp:sp modelId="{872CF6C2-7B3B-49A6-8828-3F60ACDB793E}">
      <dsp:nvSpPr>
        <dsp:cNvPr id="0" name=""/>
        <dsp:cNvSpPr/>
      </dsp:nvSpPr>
      <dsp:spPr>
        <a:xfrm>
          <a:off x="5987047" y="476"/>
          <a:ext cx="4455400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Walbaum Text"/>
            </a:rPr>
            <a:t>The presence of unfair, prejudiced, or skewed patterns in the model's outputs.</a:t>
          </a:r>
          <a:endParaRPr lang="en-US" sz="1700" kern="1200">
            <a:latin typeface="Walbaum Text"/>
          </a:endParaRPr>
        </a:p>
      </dsp:txBody>
      <dsp:txXfrm>
        <a:off x="5987047" y="476"/>
        <a:ext cx="4455400" cy="1115104"/>
      </dsp:txXfrm>
    </dsp:sp>
    <dsp:sp modelId="{98F2CB03-D7A4-463A-A90E-EC22C171F659}">
      <dsp:nvSpPr>
        <dsp:cNvPr id="0" name=""/>
        <dsp:cNvSpPr/>
      </dsp:nvSpPr>
      <dsp:spPr>
        <a:xfrm>
          <a:off x="0" y="1394357"/>
          <a:ext cx="10442448" cy="11151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972B-79E3-482C-B676-0F188935CF8C}">
      <dsp:nvSpPr>
        <dsp:cNvPr id="0" name=""/>
        <dsp:cNvSpPr/>
      </dsp:nvSpPr>
      <dsp:spPr>
        <a:xfrm>
          <a:off x="337319" y="1645255"/>
          <a:ext cx="613307" cy="613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280C1-EE15-4DD3-A914-4BE287C0EE0A}">
      <dsp:nvSpPr>
        <dsp:cNvPr id="0" name=""/>
        <dsp:cNvSpPr/>
      </dsp:nvSpPr>
      <dsp:spPr>
        <a:xfrm>
          <a:off x="1287945" y="1394357"/>
          <a:ext cx="4699101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Walbaum Text"/>
            </a:rPr>
            <a:t>Is it Bad?</a:t>
          </a:r>
        </a:p>
      </dsp:txBody>
      <dsp:txXfrm>
        <a:off x="1287945" y="1394357"/>
        <a:ext cx="4699101" cy="1115104"/>
      </dsp:txXfrm>
    </dsp:sp>
    <dsp:sp modelId="{2F0A9651-3FB0-400E-8F7D-2A131B5F8621}">
      <dsp:nvSpPr>
        <dsp:cNvPr id="0" name=""/>
        <dsp:cNvSpPr/>
      </dsp:nvSpPr>
      <dsp:spPr>
        <a:xfrm>
          <a:off x="5987047" y="1394357"/>
          <a:ext cx="4455400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Walbaum Text"/>
            </a:rPr>
            <a:t>Yes! It can lead to unfair, discriminatory, or harmful outcomes.</a:t>
          </a:r>
          <a:endParaRPr lang="en-US" sz="1700" kern="1200">
            <a:latin typeface="Walbaum Text"/>
          </a:endParaRPr>
        </a:p>
      </dsp:txBody>
      <dsp:txXfrm>
        <a:off x="5987047" y="1394357"/>
        <a:ext cx="4455400" cy="1115104"/>
      </dsp:txXfrm>
    </dsp:sp>
    <dsp:sp modelId="{E178BE6D-86EF-4FD8-9E52-DA2138DE4C5D}">
      <dsp:nvSpPr>
        <dsp:cNvPr id="0" name=""/>
        <dsp:cNvSpPr/>
      </dsp:nvSpPr>
      <dsp:spPr>
        <a:xfrm>
          <a:off x="0" y="2788237"/>
          <a:ext cx="10442448" cy="11151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95F66-1085-43E9-B912-CD2F23800343}">
      <dsp:nvSpPr>
        <dsp:cNvPr id="0" name=""/>
        <dsp:cNvSpPr/>
      </dsp:nvSpPr>
      <dsp:spPr>
        <a:xfrm>
          <a:off x="337319" y="3039136"/>
          <a:ext cx="613307" cy="613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6F1D4-E533-477D-BFE4-A2B9C4D7D4B6}">
      <dsp:nvSpPr>
        <dsp:cNvPr id="0" name=""/>
        <dsp:cNvSpPr/>
      </dsp:nvSpPr>
      <dsp:spPr>
        <a:xfrm>
          <a:off x="1287945" y="2788237"/>
          <a:ext cx="4699101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Walbaum Text"/>
            </a:rPr>
            <a:t>Examples</a:t>
          </a:r>
        </a:p>
      </dsp:txBody>
      <dsp:txXfrm>
        <a:off x="1287945" y="2788237"/>
        <a:ext cx="4699101" cy="1115104"/>
      </dsp:txXfrm>
    </dsp:sp>
    <dsp:sp modelId="{048EDA6C-E54F-45A4-A404-93381CABE121}">
      <dsp:nvSpPr>
        <dsp:cNvPr id="0" name=""/>
        <dsp:cNvSpPr/>
      </dsp:nvSpPr>
      <dsp:spPr>
        <a:xfrm>
          <a:off x="5987047" y="2788237"/>
          <a:ext cx="4455400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Walbaum Text"/>
            </a:rPr>
            <a:t>Gender Bias, Racial Bias, Political Bias, Socio-Economic Bias.</a:t>
          </a:r>
        </a:p>
      </dsp:txBody>
      <dsp:txXfrm>
        <a:off x="5987047" y="2788237"/>
        <a:ext cx="4455400" cy="1115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10088-905B-4847-9715-29D2916ED7DD}">
      <dsp:nvSpPr>
        <dsp:cNvPr id="0" name=""/>
        <dsp:cNvSpPr/>
      </dsp:nvSpPr>
      <dsp:spPr>
        <a:xfrm>
          <a:off x="418177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88406-9A85-4CE4-AD25-6ECFA47E1769}">
      <dsp:nvSpPr>
        <dsp:cNvPr id="0" name=""/>
        <dsp:cNvSpPr/>
      </dsp:nvSpPr>
      <dsp:spPr>
        <a:xfrm>
          <a:off x="520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Ethical AI Development.</a:t>
          </a:r>
        </a:p>
      </dsp:txBody>
      <dsp:txXfrm>
        <a:off x="520" y="2106992"/>
        <a:ext cx="1518750" cy="607500"/>
      </dsp:txXfrm>
    </dsp:sp>
    <dsp:sp modelId="{923DFA9F-0504-4F42-83BB-35061A3A4E23}">
      <dsp:nvSpPr>
        <dsp:cNvPr id="0" name=""/>
        <dsp:cNvSpPr/>
      </dsp:nvSpPr>
      <dsp:spPr>
        <a:xfrm>
          <a:off x="2202708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29AA1-FD93-4299-875B-BE2336E169B7}">
      <dsp:nvSpPr>
        <dsp:cNvPr id="0" name=""/>
        <dsp:cNvSpPr/>
      </dsp:nvSpPr>
      <dsp:spPr>
        <a:xfrm>
          <a:off x="1785052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Preventing Negative Outcomes.</a:t>
          </a:r>
        </a:p>
      </dsp:txBody>
      <dsp:txXfrm>
        <a:off x="1785052" y="2106992"/>
        <a:ext cx="1518750" cy="607500"/>
      </dsp:txXfrm>
    </dsp:sp>
    <dsp:sp modelId="{52AFD832-C0FA-4D00-A9A2-AC683D641A24}">
      <dsp:nvSpPr>
        <dsp:cNvPr id="0" name=""/>
        <dsp:cNvSpPr/>
      </dsp:nvSpPr>
      <dsp:spPr>
        <a:xfrm>
          <a:off x="3987239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991BC-47FE-44E3-A437-0E5F8B4E486B}">
      <dsp:nvSpPr>
        <dsp:cNvPr id="0" name=""/>
        <dsp:cNvSpPr/>
      </dsp:nvSpPr>
      <dsp:spPr>
        <a:xfrm>
          <a:off x="3569583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Innovation and Competitive Advantage.</a:t>
          </a:r>
        </a:p>
      </dsp:txBody>
      <dsp:txXfrm>
        <a:off x="3569583" y="2106992"/>
        <a:ext cx="1518750" cy="607500"/>
      </dsp:txXfrm>
    </dsp:sp>
    <dsp:sp modelId="{A029BF49-FDDA-4BF7-822F-C6A67526E32D}">
      <dsp:nvSpPr>
        <dsp:cNvPr id="0" name=""/>
        <dsp:cNvSpPr/>
      </dsp:nvSpPr>
      <dsp:spPr>
        <a:xfrm>
          <a:off x="5771770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B56F-0D23-434E-8B3E-3FA9E5C0F53A}">
      <dsp:nvSpPr>
        <dsp:cNvPr id="0" name=""/>
        <dsp:cNvSpPr/>
      </dsp:nvSpPr>
      <dsp:spPr>
        <a:xfrm>
          <a:off x="5354114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Trust and Adoption.</a:t>
          </a:r>
        </a:p>
      </dsp:txBody>
      <dsp:txXfrm>
        <a:off x="5354114" y="2106992"/>
        <a:ext cx="1518750" cy="607500"/>
      </dsp:txXfrm>
    </dsp:sp>
    <dsp:sp modelId="{73F76B34-A9D8-4378-8EAC-9175CC0EEB98}">
      <dsp:nvSpPr>
        <dsp:cNvPr id="0" name=""/>
        <dsp:cNvSpPr/>
      </dsp:nvSpPr>
      <dsp:spPr>
        <a:xfrm>
          <a:off x="7556302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525DB-9D35-4F0D-B628-3B762ACD0B3E}">
      <dsp:nvSpPr>
        <dsp:cNvPr id="0" name=""/>
        <dsp:cNvSpPr/>
      </dsp:nvSpPr>
      <dsp:spPr>
        <a:xfrm>
          <a:off x="7138645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Decision Making.</a:t>
          </a:r>
        </a:p>
      </dsp:txBody>
      <dsp:txXfrm>
        <a:off x="7138645" y="2106992"/>
        <a:ext cx="1518750" cy="607500"/>
      </dsp:txXfrm>
    </dsp:sp>
    <dsp:sp modelId="{F4EFC4B4-286A-4302-8B10-BD6EEA827BAE}">
      <dsp:nvSpPr>
        <dsp:cNvPr id="0" name=""/>
        <dsp:cNvSpPr/>
      </dsp:nvSpPr>
      <dsp:spPr>
        <a:xfrm>
          <a:off x="9340833" y="1189326"/>
          <a:ext cx="683437" cy="6834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C440A-E6DE-416F-AE51-D76CB7FDE420}">
      <dsp:nvSpPr>
        <dsp:cNvPr id="0" name=""/>
        <dsp:cNvSpPr/>
      </dsp:nvSpPr>
      <dsp:spPr>
        <a:xfrm>
          <a:off x="8923177" y="210699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Enhancing AI Credibility and Reliability.</a:t>
          </a:r>
        </a:p>
      </dsp:txBody>
      <dsp:txXfrm>
        <a:off x="8923177" y="2106992"/>
        <a:ext cx="1518750" cy="60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58EFC-B8C0-498D-8344-43D0413F393D}">
      <dsp:nvSpPr>
        <dsp:cNvPr id="0" name=""/>
        <dsp:cNvSpPr/>
      </dsp:nvSpPr>
      <dsp:spPr>
        <a:xfrm>
          <a:off x="642473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0DFC-2405-41F6-A901-BBC2CEC07505}">
      <dsp:nvSpPr>
        <dsp:cNvPr id="0" name=""/>
        <dsp:cNvSpPr/>
      </dsp:nvSpPr>
      <dsp:spPr>
        <a:xfrm>
          <a:off x="1044661" y="75659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2E73B-9B54-4758-8230-9BBA33ABA85C}">
      <dsp:nvSpPr>
        <dsp:cNvPr id="0" name=""/>
        <dsp:cNvSpPr/>
      </dsp:nvSpPr>
      <dsp:spPr>
        <a:xfrm>
          <a:off x="39192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find out if there is Bias</a:t>
          </a:r>
        </a:p>
      </dsp:txBody>
      <dsp:txXfrm>
        <a:off x="39192" y="2829409"/>
        <a:ext cx="3093750" cy="720000"/>
      </dsp:txXfrm>
    </dsp:sp>
    <dsp:sp modelId="{489A1DF8-643A-4EDD-83B8-F3EE51D038DB}">
      <dsp:nvSpPr>
        <dsp:cNvPr id="0" name=""/>
        <dsp:cNvSpPr/>
      </dsp:nvSpPr>
      <dsp:spPr>
        <a:xfrm>
          <a:off x="4277630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F19EF-2330-4C99-AC29-0DD0F7A97AF1}">
      <dsp:nvSpPr>
        <dsp:cNvPr id="0" name=""/>
        <dsp:cNvSpPr/>
      </dsp:nvSpPr>
      <dsp:spPr>
        <a:xfrm>
          <a:off x="4679817" y="75659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4B80-0F45-4F35-9EF7-6276376D12DA}">
      <dsp:nvSpPr>
        <dsp:cNvPr id="0" name=""/>
        <dsp:cNvSpPr/>
      </dsp:nvSpPr>
      <dsp:spPr>
        <a:xfrm>
          <a:off x="3674349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measure THE AMOUNT OF Bias</a:t>
          </a:r>
        </a:p>
      </dsp:txBody>
      <dsp:txXfrm>
        <a:off x="3674349" y="2829409"/>
        <a:ext cx="3093750" cy="720000"/>
      </dsp:txXfrm>
    </dsp:sp>
    <dsp:sp modelId="{CCC1EC1C-D6DF-425F-B378-7F9650B8F4EF}">
      <dsp:nvSpPr>
        <dsp:cNvPr id="0" name=""/>
        <dsp:cNvSpPr/>
      </dsp:nvSpPr>
      <dsp:spPr>
        <a:xfrm>
          <a:off x="7912786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FEC94-C420-4EEB-BADB-05616C781D67}">
      <dsp:nvSpPr>
        <dsp:cNvPr id="0" name=""/>
        <dsp:cNvSpPr/>
      </dsp:nvSpPr>
      <dsp:spPr>
        <a:xfrm>
          <a:off x="8314974" y="75659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4D26F-1E71-4516-8E2F-59725E9EA269}">
      <dsp:nvSpPr>
        <dsp:cNvPr id="0" name=""/>
        <dsp:cNvSpPr/>
      </dsp:nvSpPr>
      <dsp:spPr>
        <a:xfrm>
          <a:off x="7309505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strategies to mitigate this bias.</a:t>
          </a:r>
        </a:p>
      </dsp:txBody>
      <dsp:txXfrm>
        <a:off x="7309505" y="282940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1BBA6-1458-4C93-9640-C9356C2E9554}">
      <dsp:nvSpPr>
        <dsp:cNvPr id="0" name=""/>
        <dsp:cNvSpPr/>
      </dsp:nvSpPr>
      <dsp:spPr>
        <a:xfrm>
          <a:off x="0" y="1278361"/>
          <a:ext cx="5922489" cy="14176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34DE2-FAD4-419F-A13E-2B2A6D0D1503}">
      <dsp:nvSpPr>
        <dsp:cNvPr id="0" name=""/>
        <dsp:cNvSpPr/>
      </dsp:nvSpPr>
      <dsp:spPr>
        <a:xfrm>
          <a:off x="359967" y="1659927"/>
          <a:ext cx="654485" cy="65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74B65-3BF7-4065-B883-F5FE0319B19B}">
      <dsp:nvSpPr>
        <dsp:cNvPr id="0" name=""/>
        <dsp:cNvSpPr/>
      </dsp:nvSpPr>
      <dsp:spPr>
        <a:xfrm>
          <a:off x="1374420" y="1392182"/>
          <a:ext cx="2665120" cy="118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Walbaum Text" panose="02070503080703020303" pitchFamily="18" charset="0"/>
            </a:rPr>
            <a:t>Dataset</a:t>
          </a:r>
        </a:p>
      </dsp:txBody>
      <dsp:txXfrm>
        <a:off x="1374420" y="1392182"/>
        <a:ext cx="2665120" cy="1189974"/>
      </dsp:txXfrm>
    </dsp:sp>
    <dsp:sp modelId="{7FB89523-655C-428D-B509-D1AF7A527824}">
      <dsp:nvSpPr>
        <dsp:cNvPr id="0" name=""/>
        <dsp:cNvSpPr/>
      </dsp:nvSpPr>
      <dsp:spPr>
        <a:xfrm>
          <a:off x="4039540" y="1288000"/>
          <a:ext cx="1881604" cy="1398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Walbaum Text" panose="02070503080703020303" pitchFamily="18" charset="0"/>
            </a:rPr>
            <a:t>CrowS-Pairs</a:t>
          </a:r>
          <a:r>
            <a:rPr lang="en-US" sz="1100" kern="1200">
              <a:latin typeface="Walbaum Text" panose="02070503080703020303" pitchFamily="18" charset="0"/>
            </a:rPr>
            <a:t> (Crowdsourced Stereotype Pairs)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Walbaum Text" panose="02070503080703020303" pitchFamily="18" charset="0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Walbaum Text" panose="02070503080703020303" pitchFamily="18" charset="0"/>
            </a:rPr>
            <a:t>BOLD</a:t>
          </a:r>
          <a:r>
            <a:rPr lang="en-US" sz="1100" kern="1200">
              <a:latin typeface="Walbaum Text" panose="02070503080703020303" pitchFamily="18" charset="0"/>
            </a:rPr>
            <a:t> (Bias in Open-ended Language Generation Dataset)</a:t>
          </a:r>
        </a:p>
      </dsp:txBody>
      <dsp:txXfrm>
        <a:off x="4039540" y="1288000"/>
        <a:ext cx="1881604" cy="1398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1BBA6-1458-4C93-9640-C9356C2E9554}">
      <dsp:nvSpPr>
        <dsp:cNvPr id="0" name=""/>
        <dsp:cNvSpPr/>
      </dsp:nvSpPr>
      <dsp:spPr>
        <a:xfrm>
          <a:off x="0" y="1209664"/>
          <a:ext cx="5922489" cy="15550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34DE2-FAD4-419F-A13E-2B2A6D0D1503}">
      <dsp:nvSpPr>
        <dsp:cNvPr id="0" name=""/>
        <dsp:cNvSpPr/>
      </dsp:nvSpPr>
      <dsp:spPr>
        <a:xfrm>
          <a:off x="359967" y="1659927"/>
          <a:ext cx="654485" cy="65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74B65-3BF7-4065-B883-F5FE0319B19B}">
      <dsp:nvSpPr>
        <dsp:cNvPr id="0" name=""/>
        <dsp:cNvSpPr/>
      </dsp:nvSpPr>
      <dsp:spPr>
        <a:xfrm>
          <a:off x="1374420" y="1392182"/>
          <a:ext cx="2665120" cy="118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  <a:latin typeface="Walbaum Text"/>
            </a:rPr>
            <a:t>Models</a:t>
          </a:r>
        </a:p>
      </dsp:txBody>
      <dsp:txXfrm>
        <a:off x="1374420" y="1392182"/>
        <a:ext cx="2665120" cy="1189974"/>
      </dsp:txXfrm>
    </dsp:sp>
    <dsp:sp modelId="{7FB89523-655C-428D-B509-D1AF7A527824}">
      <dsp:nvSpPr>
        <dsp:cNvPr id="0" name=""/>
        <dsp:cNvSpPr/>
      </dsp:nvSpPr>
      <dsp:spPr>
        <a:xfrm>
          <a:off x="4039540" y="1288000"/>
          <a:ext cx="1881604" cy="1398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/>
              </a:solidFill>
              <a:latin typeface="Walbaum Text"/>
            </a:rPr>
            <a:t>GPT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solidFill>
                <a:schemeClr val="tx1"/>
              </a:solidFill>
              <a:latin typeface="Walbaum Text"/>
            </a:rPr>
            <a:t>XLNet</a:t>
          </a:r>
          <a:endParaRPr lang="en-US" sz="1100" kern="1200">
            <a:solidFill>
              <a:schemeClr val="tx1"/>
            </a:solidFill>
            <a:latin typeface="Walbaum Text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solidFill>
                <a:schemeClr val="tx1"/>
              </a:solidFill>
              <a:latin typeface="Walbaum Text"/>
            </a:rPr>
            <a:t>DistilBERT</a:t>
          </a:r>
          <a:endParaRPr lang="en-US" sz="1100" kern="1200">
            <a:solidFill>
              <a:schemeClr val="tx1"/>
            </a:solidFill>
            <a:latin typeface="Walbaum Text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/>
              </a:solidFill>
              <a:latin typeface="Walbaum Text"/>
            </a:rPr>
            <a:t>ALBERT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/>
              </a:solidFill>
              <a:latin typeface="Walbaum Text"/>
            </a:rPr>
            <a:t>BERT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solidFill>
                <a:schemeClr val="tx1"/>
              </a:solidFill>
              <a:latin typeface="Walbaum Text"/>
            </a:rPr>
            <a:t>RoBERTa</a:t>
          </a:r>
          <a:endParaRPr lang="en-US" sz="1100" kern="1200">
            <a:solidFill>
              <a:schemeClr val="tx1"/>
            </a:solidFill>
            <a:latin typeface="Walbaum Text"/>
          </a:endParaRPr>
        </a:p>
      </dsp:txBody>
      <dsp:txXfrm>
        <a:off x="4039540" y="1288000"/>
        <a:ext cx="1881604" cy="1398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1711223" y="3847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523223" y="27990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CDA (Counterfactual Data Augmentation)</a:t>
          </a:r>
        </a:p>
      </dsp:txBody>
      <dsp:txXfrm>
        <a:off x="523223" y="2799053"/>
        <a:ext cx="4320000" cy="720000"/>
      </dsp:txXfrm>
    </dsp:sp>
    <dsp:sp modelId="{2D9831AF-3D15-4F90-867F-9469C4E3C021}">
      <dsp:nvSpPr>
        <dsp:cNvPr id="0" name=""/>
        <dsp:cNvSpPr/>
      </dsp:nvSpPr>
      <dsp:spPr>
        <a:xfrm>
          <a:off x="6787224" y="3847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34FB5-FC93-4229-B5BB-D90EBC83E77E}">
      <dsp:nvSpPr>
        <dsp:cNvPr id="0" name=""/>
        <dsp:cNvSpPr/>
      </dsp:nvSpPr>
      <dsp:spPr>
        <a:xfrm>
          <a:off x="5599224" y="27990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AI Fairness 360</a:t>
          </a:r>
        </a:p>
      </dsp:txBody>
      <dsp:txXfrm>
        <a:off x="5599224" y="2799053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2409919" y="64193"/>
          <a:ext cx="514160" cy="51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1731307" y="749791"/>
          <a:ext cx="1871383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Walbaum Text" panose="02070503080703020303" pitchFamily="18" charset="0"/>
            </a:rPr>
            <a:t>CDA (Counterfactual Data Augmentation)</a:t>
          </a:r>
        </a:p>
      </dsp:txBody>
      <dsp:txXfrm>
        <a:off x="1731307" y="749791"/>
        <a:ext cx="1871383" cy="4570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1D20-A6B1-47E4-B07C-BE18A2447D40}">
      <dsp:nvSpPr>
        <dsp:cNvPr id="0" name=""/>
        <dsp:cNvSpPr/>
      </dsp:nvSpPr>
      <dsp:spPr>
        <a:xfrm>
          <a:off x="2409919" y="64193"/>
          <a:ext cx="514160" cy="51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BD0-7AFE-41B5-AD12-896570A1864A}">
      <dsp:nvSpPr>
        <dsp:cNvPr id="0" name=""/>
        <dsp:cNvSpPr/>
      </dsp:nvSpPr>
      <dsp:spPr>
        <a:xfrm>
          <a:off x="1731307" y="749791"/>
          <a:ext cx="1871383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Walbaum Text" panose="02070503080703020303" pitchFamily="18" charset="0"/>
            </a:rPr>
            <a:t>CDA (Counterfactual Data Augmentation)</a:t>
          </a:r>
        </a:p>
      </dsp:txBody>
      <dsp:txXfrm>
        <a:off x="1731307" y="749791"/>
        <a:ext cx="1871383" cy="45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ED99-3552-434E-9E8C-1445C095A0BB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146A-C0E9-B146-B6F3-0C5346C56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913C-CA3F-B84E-AEAD-8549779840B9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4513-5FA5-9448-966F-DCF1AA613FC4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44B6-0A21-364B-98C7-BD3B465E00E3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E1DF-493D-D546-96B6-C3AC011A20EC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86CC-B732-3B47-A2D2-7BDCFDDFED66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166-5738-AA4C-8BA7-90DF9536BCD8}" type="datetime1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D556-9F5C-7F4F-A134-F28513E7A90A}" type="datetime1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E78-E73E-F347-AE7D-41862E6E2C48}" type="datetime1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092B-F4F0-6F44-B041-DF11F5BFE8C4}" type="datetime1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C59D-6688-F64C-B382-2036DCB080FE}" type="datetime1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498-2CE1-E041-8A15-F8CB214B1B90}" type="datetime1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Bias detection and mitigation in llms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AD0299CC-76A5-0644-B3AE-257FBCE2F2E2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D43287F-AFD4-33EB-1ABD-2250366A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E5F8-BD1C-2DE8-6309-FBB8C4B3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87814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400"/>
              <a:t>Bias and Mitigation in Large Language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FC09-BE30-192F-BD66-BF4DDF572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6467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/>
              <a:t>Chirag Bellara</a:t>
            </a:r>
          </a:p>
          <a:p>
            <a:pPr algn="l"/>
            <a:r>
              <a:rPr lang="en-US"/>
              <a:t>Pakshal Bhandari</a:t>
            </a:r>
          </a:p>
        </p:txBody>
      </p:sp>
    </p:spTree>
    <p:extLst>
      <p:ext uri="{BB962C8B-B14F-4D97-AF65-F5344CB8AC3E}">
        <p14:creationId xmlns:p14="http://schemas.microsoft.com/office/powerpoint/2010/main" val="138047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738-221C-D8BC-85DD-08463089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Methodology.</a:t>
            </a:r>
          </a:p>
        </p:txBody>
      </p:sp>
    </p:spTree>
    <p:extLst>
      <p:ext uri="{BB962C8B-B14F-4D97-AF65-F5344CB8AC3E}">
        <p14:creationId xmlns:p14="http://schemas.microsoft.com/office/powerpoint/2010/main" val="399305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D414-81A8-1B80-4683-C456F6D6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79CF1F-F2E8-DC4B-8DDF-57BE14304D0B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9963-74DF-DA50-0B1D-FBC84062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FDC6-7CD6-E532-95E8-11FF646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4C25AB-1EE6-3B13-B59F-5D937FC43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005612"/>
              </p:ext>
            </p:extLst>
          </p:nvPr>
        </p:nvGraphicFramePr>
        <p:xfrm>
          <a:off x="874776" y="1477090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18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738-221C-D8BC-85DD-08463089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Experiments.</a:t>
            </a:r>
          </a:p>
        </p:txBody>
      </p:sp>
    </p:spTree>
    <p:extLst>
      <p:ext uri="{BB962C8B-B14F-4D97-AF65-F5344CB8AC3E}">
        <p14:creationId xmlns:p14="http://schemas.microsoft.com/office/powerpoint/2010/main" val="346319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Is There Any Bias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!!IsThereBias">
            <a:extLst>
              <a:ext uri="{FF2B5EF4-FFF2-40B4-BE49-F238E27FC236}">
                <a16:creationId xmlns:a16="http://schemas.microsoft.com/office/drawing/2014/main" id="{EED9A897-938B-AAC9-67C9-A1DB358A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723" y="807868"/>
            <a:ext cx="5922489" cy="49307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Jailbreak LLMs</a:t>
            </a:r>
          </a:p>
          <a:p>
            <a:r>
              <a:rPr lang="en-US">
                <a:solidFill>
                  <a:schemeClr val="tx1"/>
                </a:solidFill>
              </a:rPr>
              <a:t>Use specific prompts to trick the models into giving biased responses.</a:t>
            </a:r>
          </a:p>
          <a:p>
            <a:r>
              <a:rPr lang="en-US">
                <a:solidFill>
                  <a:schemeClr val="tx1"/>
                </a:solidFill>
              </a:rPr>
              <a:t>Use some political and societal stances to check what do the models generate.</a:t>
            </a:r>
          </a:p>
          <a:p>
            <a:r>
              <a:rPr lang="en-US">
                <a:solidFill>
                  <a:schemeClr val="tx1"/>
                </a:solidFill>
              </a:rPr>
              <a:t>Compare the model outcomes.</a:t>
            </a:r>
          </a:p>
          <a:p>
            <a:r>
              <a:rPr lang="en-US">
                <a:solidFill>
                  <a:schemeClr val="tx1"/>
                </a:solidFill>
              </a:rPr>
              <a:t>Models used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ChatGPT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Llama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Gemini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Gemma</a:t>
            </a:r>
          </a:p>
        </p:txBody>
      </p:sp>
    </p:spTree>
    <p:extLst>
      <p:ext uri="{BB962C8B-B14F-4D97-AF65-F5344CB8AC3E}">
        <p14:creationId xmlns:p14="http://schemas.microsoft.com/office/powerpoint/2010/main" val="114513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Is There Any Bias Actually?</a:t>
            </a:r>
          </a:p>
        </p:txBody>
      </p:sp>
      <p:pic>
        <p:nvPicPr>
          <p:cNvPr id="7" name="!!IsThereBias" descr="A text on a page&#10;&#10;Description automatically generated">
            <a:extLst>
              <a:ext uri="{FF2B5EF4-FFF2-40B4-BE49-F238E27FC236}">
                <a16:creationId xmlns:a16="http://schemas.microsoft.com/office/drawing/2014/main" id="{C86AF714-DBDF-D8A9-3E36-B2F01405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8" y="2036838"/>
            <a:ext cx="6107979" cy="277912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645EE-4F46-56E2-5D11-7487B8330A03}"/>
              </a:ext>
            </a:extLst>
          </p:cNvPr>
          <p:cNvSpPr txBox="1"/>
          <p:nvPr/>
        </p:nvSpPr>
        <p:spPr>
          <a:xfrm>
            <a:off x="5609604" y="4898571"/>
            <a:ext cx="538358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1. Prompt and Continued text showcasing bias based on Gender and Ethnicity.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Is There Any Bias Actually?</a:t>
            </a:r>
          </a:p>
        </p:txBody>
      </p:sp>
      <p:pic>
        <p:nvPicPr>
          <p:cNvPr id="10" name="!!IsThereBias" descr="A table with text on it&#10;&#10;Description automatically generated">
            <a:extLst>
              <a:ext uri="{FF2B5EF4-FFF2-40B4-BE49-F238E27FC236}">
                <a16:creationId xmlns:a16="http://schemas.microsoft.com/office/drawing/2014/main" id="{5E01FDB5-054F-8D50-FBD1-D92BACDA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8" y="1403135"/>
            <a:ext cx="6107979" cy="4046534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86C80-EC81-4347-E138-B2CC0A0F6EC8}"/>
              </a:ext>
            </a:extLst>
          </p:cNvPr>
          <p:cNvSpPr txBox="1"/>
          <p:nvPr/>
        </p:nvSpPr>
        <p:spPr>
          <a:xfrm>
            <a:off x="5609604" y="5533678"/>
            <a:ext cx="538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2. Pre-trained language models exhibit diverse viewpoints on social and economic issues.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0F7DDC3E-C15D-0502-0480-B8A6BE727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04304"/>
              </p:ext>
            </p:extLst>
          </p:nvPr>
        </p:nvGraphicFramePr>
        <p:xfrm>
          <a:off x="5432898" y="807867"/>
          <a:ext cx="5922489" cy="397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43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0F7DDC3E-C15D-0502-0480-B8A6BE727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85487"/>
              </p:ext>
            </p:extLst>
          </p:nvPr>
        </p:nvGraphicFramePr>
        <p:xfrm>
          <a:off x="5432898" y="807867"/>
          <a:ext cx="5922489" cy="397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60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!!ModelGraph">
            <a:extLst>
              <a:ext uri="{FF2B5EF4-FFF2-40B4-BE49-F238E27FC236}">
                <a16:creationId xmlns:a16="http://schemas.microsoft.com/office/drawing/2014/main" id="{AAA83FAA-D30E-FD1B-3E86-9B39820B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 pre-trained models from Hugging Face.</a:t>
            </a:r>
          </a:p>
          <a:p>
            <a:r>
              <a:rPr lang="en-US">
                <a:solidFill>
                  <a:schemeClr val="tx1"/>
                </a:solidFill>
              </a:rPr>
              <a:t>Measure toxicity, stereotype score for the pre-trained models.</a:t>
            </a:r>
          </a:p>
          <a:p>
            <a:r>
              <a:rPr lang="en-US">
                <a:solidFill>
                  <a:schemeClr val="tx1"/>
                </a:solidFill>
              </a:rPr>
              <a:t>Use Evaluate by Hugging Face to measure the toxicity score.</a:t>
            </a:r>
          </a:p>
          <a:p>
            <a:r>
              <a:rPr lang="en-US">
                <a:solidFill>
                  <a:schemeClr val="tx1"/>
                </a:solidFill>
              </a:rPr>
              <a:t>Use log probabilities to calculate the stereotype score.</a:t>
            </a:r>
          </a:p>
        </p:txBody>
      </p:sp>
    </p:spTree>
    <p:extLst>
      <p:ext uri="{BB962C8B-B14F-4D97-AF65-F5344CB8AC3E}">
        <p14:creationId xmlns:p14="http://schemas.microsoft.com/office/powerpoint/2010/main" val="402679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pic>
        <p:nvPicPr>
          <p:cNvPr id="7" name="!!ModelGraph" descr="A graph with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CFF5F1A3-43AF-96CA-CD87-A074975E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8" y="1563468"/>
            <a:ext cx="6107979" cy="3725867"/>
          </a:xfrm>
          <a:prstGeom prst="rect">
            <a:avLst/>
          </a:prstGeom>
          <a:noFill/>
        </p:spPr>
      </p:pic>
      <p:sp>
        <p:nvSpPr>
          <p:cNvPr id="9" name="!!ModelOutcomes">
            <a:extLst>
              <a:ext uri="{FF2B5EF4-FFF2-40B4-BE49-F238E27FC236}">
                <a16:creationId xmlns:a16="http://schemas.microsoft.com/office/drawing/2014/main" id="{376FF1B8-DD4F-3BD5-B863-F486D60A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211" y="2420999"/>
            <a:ext cx="3643889" cy="2871216"/>
          </a:xfrm>
        </p:spPr>
        <p:txBody>
          <a:bodyPr anchor="ctr">
            <a:normAutofit/>
          </a:bodyPr>
          <a:lstStyle/>
          <a:p>
            <a:pPr algn="just" fontAlgn="ctr"/>
            <a:r>
              <a:rPr lang="en-US" sz="1400" b="0" i="0">
                <a:solidFill>
                  <a:schemeClr val="tx1"/>
                </a:solidFill>
                <a:effectLst/>
                <a:latin typeface="Walbaum Text" panose="02070503080703020303" pitchFamily="18" charset="0"/>
              </a:rPr>
              <a:t>Model: GPT2</a:t>
            </a:r>
          </a:p>
          <a:p>
            <a:pPr algn="just" fontAlgn="ctr"/>
            <a:endParaRPr lang="en-US" sz="1400">
              <a:solidFill>
                <a:schemeClr val="tx1"/>
              </a:solidFill>
              <a:latin typeface="Walbaum Text" panose="02070503080703020303" pitchFamily="18" charset="0"/>
            </a:endParaRPr>
          </a:p>
          <a:p>
            <a:pPr algn="just" fontAlgn="ctr"/>
            <a:r>
              <a:rPr lang="en-US" sz="1400" b="0" i="0">
                <a:solidFill>
                  <a:schemeClr val="tx1"/>
                </a:solidFill>
                <a:effectLst/>
                <a:latin typeface="Walbaum Text" panose="02070503080703020303" pitchFamily="18" charset="0"/>
              </a:rPr>
              <a:t>Profession Bias Score: 0.222</a:t>
            </a:r>
          </a:p>
          <a:p>
            <a:pPr algn="just" fontAlgn="ctr"/>
            <a:r>
              <a:rPr lang="en-US" sz="1400">
                <a:solidFill>
                  <a:schemeClr val="tx1"/>
                </a:solidFill>
                <a:latin typeface="Walbaum Text" panose="02070503080703020303" pitchFamily="18" charset="0"/>
              </a:rPr>
              <a:t>Gender Bias Score: 0.138</a:t>
            </a:r>
          </a:p>
          <a:p>
            <a:pPr algn="just" fontAlgn="ctr"/>
            <a:r>
              <a:rPr lang="en-US" sz="1400">
                <a:solidFill>
                  <a:schemeClr val="tx1"/>
                </a:solidFill>
                <a:latin typeface="Walbaum Text" panose="02070503080703020303" pitchFamily="18" charset="0"/>
              </a:rPr>
              <a:t>Toxicity Score: 0.033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8" name="!!ModelGraphText">
            <a:extLst>
              <a:ext uri="{FF2B5EF4-FFF2-40B4-BE49-F238E27FC236}">
                <a16:creationId xmlns:a16="http://schemas.microsoft.com/office/drawing/2014/main" id="{D5338AA5-33EE-21F1-0917-BE7574273D5C}"/>
              </a:ext>
            </a:extLst>
          </p:cNvPr>
          <p:cNvSpPr txBox="1"/>
          <p:nvPr/>
        </p:nvSpPr>
        <p:spPr>
          <a:xfrm>
            <a:off x="6590031" y="5453511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3. Positive &amp; Negative toxicity scores for GPT 2.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03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3DAA-1F88-6F7F-B177-80BEB4FE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397703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Contents.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F0AF4B-3541-49BD-CBE3-C4137F84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/>
          <a:p>
            <a:r>
              <a:rPr lang="en-US">
                <a:latin typeface="Walbaum Text" panose="02070503080703020303" pitchFamily="18" charset="0"/>
              </a:rPr>
              <a:t>Introduction</a:t>
            </a:r>
          </a:p>
          <a:p>
            <a:r>
              <a:rPr lang="en-US">
                <a:latin typeface="Walbaum Text" panose="02070503080703020303" pitchFamily="18" charset="0"/>
              </a:rPr>
              <a:t>Problem Statement</a:t>
            </a:r>
          </a:p>
          <a:p>
            <a:r>
              <a:rPr lang="en-US">
                <a:latin typeface="Walbaum Text" panose="02070503080703020303" pitchFamily="18" charset="0"/>
              </a:rPr>
              <a:t>Motivation</a:t>
            </a:r>
          </a:p>
          <a:p>
            <a:r>
              <a:rPr lang="en-US">
                <a:latin typeface="Walbaum Text" panose="02070503080703020303" pitchFamily="18" charset="0"/>
              </a:rPr>
              <a:t>Methodology</a:t>
            </a:r>
          </a:p>
          <a:p>
            <a:r>
              <a:rPr lang="en-US">
                <a:latin typeface="Walbaum Text" panose="02070503080703020303" pitchFamily="18" charset="0"/>
              </a:rPr>
              <a:t>Experiments</a:t>
            </a:r>
          </a:p>
          <a:p>
            <a:r>
              <a:rPr lang="en-US">
                <a:latin typeface="Walbaum Text" panose="02070503080703020303" pitchFamily="18" charset="0"/>
              </a:rPr>
              <a:t>Results</a:t>
            </a:r>
          </a:p>
          <a:p>
            <a:r>
              <a:rPr lang="en-US">
                <a:latin typeface="Walbaum Text" panose="02070503080703020303" pitchFamily="18" charset="0"/>
              </a:rPr>
              <a:t>Analysis</a:t>
            </a:r>
          </a:p>
          <a:p>
            <a:r>
              <a:rPr lang="en-US">
                <a:latin typeface="Walbaum Text" panose="02070503080703020303" pitchFamily="18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AA3D-80BA-90DF-9C28-C3D9B3E0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C643D70-92E0-5443-876E-DDF011C3D335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C05C-13E9-0592-83EF-45E88ED8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Bias detection and mitigation in llms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FFF1-4CF7-1069-7827-C563D8E9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8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pic>
        <p:nvPicPr>
          <p:cNvPr id="8" name="!!ModelGraph" descr="A graph with colored dots&#10;&#10;Description automatically generated">
            <a:extLst>
              <a:ext uri="{FF2B5EF4-FFF2-40B4-BE49-F238E27FC236}">
                <a16:creationId xmlns:a16="http://schemas.microsoft.com/office/drawing/2014/main" id="{D33590A8-6A5C-1654-32A3-1FB4FFE3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8" y="1563468"/>
            <a:ext cx="6107979" cy="3725867"/>
          </a:xfrm>
          <a:prstGeom prst="rect">
            <a:avLst/>
          </a:prstGeom>
          <a:noFill/>
        </p:spPr>
      </p:pic>
      <p:sp>
        <p:nvSpPr>
          <p:cNvPr id="9" name="!!ModelOutcomes">
            <a:extLst>
              <a:ext uri="{FF2B5EF4-FFF2-40B4-BE49-F238E27FC236}">
                <a16:creationId xmlns:a16="http://schemas.microsoft.com/office/drawing/2014/main" id="{376FF1B8-DD4F-3BD5-B863-F486D60A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211" y="2420999"/>
            <a:ext cx="3643889" cy="2868336"/>
          </a:xfrm>
        </p:spPr>
        <p:txBody>
          <a:bodyPr anchor="ctr">
            <a:normAutofit/>
          </a:bodyPr>
          <a:lstStyle/>
          <a:p>
            <a:pPr fontAlgn="ctr"/>
            <a:r>
              <a:rPr lang="en-US" sz="1400" b="0" i="0">
                <a:solidFill>
                  <a:schemeClr val="tx1"/>
                </a:solidFill>
                <a:effectLst/>
                <a:latin typeface="Walbaum Text"/>
              </a:rPr>
              <a:t>Model: </a:t>
            </a:r>
            <a:r>
              <a:rPr lang="en-US" sz="1400" b="0" i="0" err="1">
                <a:solidFill>
                  <a:schemeClr val="tx1"/>
                </a:solidFill>
                <a:effectLst/>
                <a:latin typeface="Walbaum Text"/>
              </a:rPr>
              <a:t>XLNet</a:t>
            </a:r>
            <a:endParaRPr lang="en-US" sz="1400" b="0" i="0">
              <a:solidFill>
                <a:schemeClr val="tx1"/>
              </a:solidFill>
              <a:effectLst/>
              <a:latin typeface="Walbaum Text"/>
            </a:endParaRPr>
          </a:p>
          <a:p>
            <a:pPr fontAlgn="ctr"/>
            <a:endParaRPr lang="en-US" sz="1400">
              <a:solidFill>
                <a:schemeClr val="tx1"/>
              </a:solidFill>
              <a:latin typeface="Walbaum Text" panose="02070503080703020303" pitchFamily="18" charset="0"/>
            </a:endParaRPr>
          </a:p>
          <a:p>
            <a:pPr fontAlgn="ctr"/>
            <a:r>
              <a:rPr lang="en-US" sz="1400" b="0" i="0">
                <a:solidFill>
                  <a:schemeClr val="tx1"/>
                </a:solidFill>
                <a:effectLst/>
                <a:latin typeface="Walbaum Text"/>
              </a:rPr>
              <a:t>Profession Bias Score: </a:t>
            </a:r>
            <a:r>
              <a:rPr lang="en-US" sz="1400">
                <a:solidFill>
                  <a:schemeClr val="tx1"/>
                </a:solidFill>
                <a:latin typeface="Walbaum Text"/>
              </a:rPr>
              <a:t>0.257</a:t>
            </a:r>
          </a:p>
          <a:p>
            <a:pPr fontAlgn="ctr"/>
            <a:r>
              <a:rPr lang="en-US" sz="1400">
                <a:solidFill>
                  <a:schemeClr val="tx1"/>
                </a:solidFill>
                <a:latin typeface="Walbaum Text"/>
              </a:rPr>
              <a:t>Gender Bias Score: 0.182</a:t>
            </a:r>
          </a:p>
          <a:p>
            <a:pPr fontAlgn="ctr"/>
            <a:r>
              <a:rPr lang="en-US" sz="1400">
                <a:solidFill>
                  <a:schemeClr val="tx1"/>
                </a:solidFill>
                <a:latin typeface="Walbaum Text"/>
              </a:rPr>
              <a:t>Toxicity Score: 0.393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!!ModelGraphText">
            <a:extLst>
              <a:ext uri="{FF2B5EF4-FFF2-40B4-BE49-F238E27FC236}">
                <a16:creationId xmlns:a16="http://schemas.microsoft.com/office/drawing/2014/main" id="{A6CE4471-3544-A7AB-1A06-E952BC6535B4}"/>
              </a:ext>
            </a:extLst>
          </p:cNvPr>
          <p:cNvSpPr txBox="1"/>
          <p:nvPr/>
        </p:nvSpPr>
        <p:spPr>
          <a:xfrm>
            <a:off x="6590031" y="5453511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4. Positive &amp; Negative toxicity scores for XL Net.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9" name="!!ModelOutcomes">
            <a:extLst>
              <a:ext uri="{FF2B5EF4-FFF2-40B4-BE49-F238E27FC236}">
                <a16:creationId xmlns:a16="http://schemas.microsoft.com/office/drawing/2014/main" id="{376FF1B8-DD4F-3BD5-B863-F486D60A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211" y="2420999"/>
            <a:ext cx="3643889" cy="2868336"/>
          </a:xfrm>
        </p:spPr>
        <p:txBody>
          <a:bodyPr anchor="ctr">
            <a:normAutofit/>
          </a:bodyPr>
          <a:lstStyle/>
          <a:p>
            <a:pPr fontAlgn="ctr"/>
            <a:r>
              <a:rPr lang="en-US" sz="1400" b="0" i="0">
                <a:solidFill>
                  <a:schemeClr val="tx1"/>
                </a:solidFill>
                <a:effectLst/>
                <a:latin typeface="Walbaum Text"/>
              </a:rPr>
              <a:t>Model: </a:t>
            </a:r>
            <a:r>
              <a:rPr lang="en-US" sz="1400">
                <a:solidFill>
                  <a:schemeClr val="tx1"/>
                </a:solidFill>
                <a:latin typeface="Walbaum Text"/>
              </a:rPr>
              <a:t>DistilGPT2</a:t>
            </a:r>
            <a:endParaRPr lang="en-US" sz="1400" b="0" i="0">
              <a:solidFill>
                <a:schemeClr val="tx1"/>
              </a:solidFill>
              <a:effectLst/>
              <a:latin typeface="Walbaum Text" panose="02070503080703020303" pitchFamily="18" charset="0"/>
            </a:endParaRPr>
          </a:p>
          <a:p>
            <a:pPr fontAlgn="ctr"/>
            <a:endParaRPr lang="en-US" sz="1400">
              <a:solidFill>
                <a:schemeClr val="tx1"/>
              </a:solidFill>
              <a:latin typeface="Walbaum Text" panose="02070503080703020303" pitchFamily="18" charset="0"/>
            </a:endParaRPr>
          </a:p>
          <a:p>
            <a:pPr fontAlgn="ctr"/>
            <a:r>
              <a:rPr lang="en-US" sz="1400" b="0" i="0">
                <a:solidFill>
                  <a:schemeClr val="tx1"/>
                </a:solidFill>
                <a:effectLst/>
                <a:latin typeface="Walbaum Text"/>
              </a:rPr>
              <a:t>Profession Bias Score: </a:t>
            </a:r>
            <a:r>
              <a:rPr lang="en-US" sz="1400">
                <a:solidFill>
                  <a:schemeClr val="tx1"/>
                </a:solidFill>
                <a:latin typeface="Walbaum Text"/>
              </a:rPr>
              <a:t>0.204</a:t>
            </a:r>
          </a:p>
          <a:p>
            <a:pPr fontAlgn="ctr"/>
            <a:r>
              <a:rPr lang="en-US" sz="1400">
                <a:solidFill>
                  <a:schemeClr val="tx1"/>
                </a:solidFill>
                <a:latin typeface="Walbaum Text"/>
              </a:rPr>
              <a:t>Gender Bias Score: 0.158</a:t>
            </a:r>
          </a:p>
          <a:p>
            <a:pPr fontAlgn="ctr"/>
            <a:r>
              <a:rPr lang="en-US" sz="1400">
                <a:solidFill>
                  <a:schemeClr val="tx1"/>
                </a:solidFill>
                <a:latin typeface="Walbaum Text"/>
              </a:rPr>
              <a:t>Toxicity Score: 0.044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0" name="!!ModelGraph" descr="A graph with red green and blue dots&#10;&#10;Description automatically generated">
            <a:extLst>
              <a:ext uri="{FF2B5EF4-FFF2-40B4-BE49-F238E27FC236}">
                <a16:creationId xmlns:a16="http://schemas.microsoft.com/office/drawing/2014/main" id="{29AB0CB1-0BBE-0179-BA59-6E387887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86" y="1563468"/>
            <a:ext cx="6106025" cy="3723186"/>
          </a:xfrm>
          <a:prstGeom prst="rect">
            <a:avLst/>
          </a:prstGeom>
        </p:spPr>
      </p:pic>
      <p:sp>
        <p:nvSpPr>
          <p:cNvPr id="3" name="!!ModelGraphText">
            <a:extLst>
              <a:ext uri="{FF2B5EF4-FFF2-40B4-BE49-F238E27FC236}">
                <a16:creationId xmlns:a16="http://schemas.microsoft.com/office/drawing/2014/main" id="{034FA77D-577E-8A20-B481-5264DBEDE505}"/>
              </a:ext>
            </a:extLst>
          </p:cNvPr>
          <p:cNvSpPr txBox="1"/>
          <p:nvPr/>
        </p:nvSpPr>
        <p:spPr>
          <a:xfrm>
            <a:off x="6590031" y="5453511"/>
            <a:ext cx="3767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5. Positive &amp; Negative toxicity scores for Distil GPT 2.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9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0" name="!!MoreOutcomes">
            <a:extLst>
              <a:ext uri="{FF2B5EF4-FFF2-40B4-BE49-F238E27FC236}">
                <a16:creationId xmlns:a16="http://schemas.microsoft.com/office/drawing/2014/main" id="{1ED991AF-0F3A-B4B4-AAC1-9264EA25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00897"/>
              </p:ext>
            </p:extLst>
          </p:nvPr>
        </p:nvGraphicFramePr>
        <p:xfrm>
          <a:off x="5432898" y="1844082"/>
          <a:ext cx="5922491" cy="37889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20427">
                  <a:extLst>
                    <a:ext uri="{9D8B030D-6E8A-4147-A177-3AD203B41FA5}">
                      <a16:colId xmlns:a16="http://schemas.microsoft.com/office/drawing/2014/main" val="490580331"/>
                    </a:ext>
                  </a:extLst>
                </a:gridCol>
                <a:gridCol w="1672447">
                  <a:extLst>
                    <a:ext uri="{9D8B030D-6E8A-4147-A177-3AD203B41FA5}">
                      <a16:colId xmlns:a16="http://schemas.microsoft.com/office/drawing/2014/main" val="573283721"/>
                    </a:ext>
                  </a:extLst>
                </a:gridCol>
                <a:gridCol w="1282296">
                  <a:extLst>
                    <a:ext uri="{9D8B030D-6E8A-4147-A177-3AD203B41FA5}">
                      <a16:colId xmlns:a16="http://schemas.microsoft.com/office/drawing/2014/main" val="1353991496"/>
                    </a:ext>
                  </a:extLst>
                </a:gridCol>
                <a:gridCol w="1347321">
                  <a:extLst>
                    <a:ext uri="{9D8B030D-6E8A-4147-A177-3AD203B41FA5}">
                      <a16:colId xmlns:a16="http://schemas.microsoft.com/office/drawing/2014/main" val="1677474308"/>
                    </a:ext>
                  </a:extLst>
                </a:gridCol>
              </a:tblGrid>
              <a:tr h="10674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Profession Bias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Gender Bias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Toxicity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198551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GPT2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0.222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0.138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0.033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440840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Distil GPT2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0.204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0.158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0.044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912812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BERT base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0.057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0.033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-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241374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DistilBERT base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0.016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0.042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-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25606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RoBERTa base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0.071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0.052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-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671791"/>
                  </a:ext>
                </a:extLst>
              </a:tr>
              <a:tr h="427606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XLNet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0.257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0.182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0.393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03331"/>
                  </a:ext>
                </a:extLst>
              </a:tr>
            </a:tbl>
          </a:graphicData>
        </a:graphic>
      </p:graphicFrame>
      <p:sp>
        <p:nvSpPr>
          <p:cNvPr id="3" name="!!ModelGraphText">
            <a:extLst>
              <a:ext uri="{FF2B5EF4-FFF2-40B4-BE49-F238E27FC236}">
                <a16:creationId xmlns:a16="http://schemas.microsoft.com/office/drawing/2014/main" id="{D989978B-6A26-E9DE-0D74-CF3F85504372}"/>
              </a:ext>
            </a:extLst>
          </p:cNvPr>
          <p:cNvSpPr txBox="1"/>
          <p:nvPr/>
        </p:nvSpPr>
        <p:spPr>
          <a:xfrm>
            <a:off x="6611114" y="6034173"/>
            <a:ext cx="3608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Walbaum Text" panose="02070503080703020303" pitchFamily="18" charset="0"/>
                <a:ea typeface="+mn-lt"/>
                <a:cs typeface="+mn-lt"/>
              </a:rPr>
              <a:t>Table 1. Profession and Gender Bias for BERT Models.</a:t>
            </a:r>
            <a:endParaRPr lang="en-US" sz="1000" dirty="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4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How Biased is it Actually?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10" name="!!MoreOutcomes">
            <a:extLst>
              <a:ext uri="{FF2B5EF4-FFF2-40B4-BE49-F238E27FC236}">
                <a16:creationId xmlns:a16="http://schemas.microsoft.com/office/drawing/2014/main" id="{1ED991AF-0F3A-B4B4-AAC1-9264EA25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25243"/>
              </p:ext>
            </p:extLst>
          </p:nvPr>
        </p:nvGraphicFramePr>
        <p:xfrm>
          <a:off x="5087008" y="1844082"/>
          <a:ext cx="6432330" cy="32639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59922">
                  <a:extLst>
                    <a:ext uri="{9D8B030D-6E8A-4147-A177-3AD203B41FA5}">
                      <a16:colId xmlns:a16="http://schemas.microsoft.com/office/drawing/2014/main" val="490580331"/>
                    </a:ext>
                  </a:extLst>
                </a:gridCol>
                <a:gridCol w="1393180">
                  <a:extLst>
                    <a:ext uri="{9D8B030D-6E8A-4147-A177-3AD203B41FA5}">
                      <a16:colId xmlns:a16="http://schemas.microsoft.com/office/drawing/2014/main" val="573283721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1353991496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677474308"/>
                    </a:ext>
                  </a:extLst>
                </a:gridCol>
              </a:tblGrid>
              <a:tr h="1104601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Metric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Stereotype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latin typeface="+mj-lt"/>
                        </a:rPr>
                        <a:t>Anti-Stereotype Score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198551"/>
                  </a:ext>
                </a:extLst>
              </a:tr>
              <a:tr h="442487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BERT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60.48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61.09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56.88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241374"/>
                  </a:ext>
                </a:extLst>
              </a:tr>
              <a:tr h="442487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DistilBERT base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56.90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57.51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54.13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25606"/>
                  </a:ext>
                </a:extLst>
              </a:tr>
              <a:tr h="442487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RoBERTa base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Walbaum Text"/>
                        </a:rPr>
                        <a:t>65.45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66.80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Walbaum Text"/>
                        </a:rPr>
                        <a:t>57.80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671791"/>
                  </a:ext>
                </a:extLst>
              </a:tr>
              <a:tr h="4219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i="0" kern="1200">
                          <a:solidFill>
                            <a:schemeClr val="accent4"/>
                          </a:solidFill>
                          <a:latin typeface="Walbaum Text"/>
                          <a:ea typeface="+mn-ea"/>
                          <a:cs typeface="+mn-cs"/>
                        </a:rPr>
                        <a:t>XLNet</a:t>
                      </a:r>
                      <a:endParaRPr lang="en-US" sz="1300" b="0" i="0" kern="1200" err="1">
                        <a:solidFill>
                          <a:schemeClr val="accent4"/>
                        </a:solidFill>
                        <a:latin typeface="Walbaum Text"/>
                        <a:ea typeface="+mn-ea"/>
                        <a:cs typeface="+mn-cs"/>
                      </a:endParaRP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>
                          <a:solidFill>
                            <a:schemeClr val="accent4"/>
                          </a:solidFill>
                          <a:latin typeface="Walbaum Text"/>
                          <a:ea typeface="+mn-ea"/>
                          <a:cs typeface="+mn-cs"/>
                        </a:rPr>
                        <a:t>53.05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>
                          <a:solidFill>
                            <a:schemeClr val="accent4"/>
                          </a:solidFill>
                          <a:latin typeface="Walbaum Text"/>
                          <a:ea typeface="+mn-ea"/>
                          <a:cs typeface="+mn-cs"/>
                        </a:rPr>
                        <a:t>53.61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i="0" kern="1200">
                          <a:solidFill>
                            <a:schemeClr val="accent4"/>
                          </a:solidFill>
                          <a:latin typeface="Walbaum Text"/>
                          <a:ea typeface="+mn-ea"/>
                          <a:cs typeface="+mn-cs"/>
                        </a:rPr>
                        <a:t>50.00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79723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i="0" kern="1200">
                          <a:solidFill>
                            <a:srgbClr val="C00000"/>
                          </a:solidFill>
                          <a:latin typeface="Walbaum Tex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>
                          <a:solidFill>
                            <a:srgbClr val="C00000"/>
                          </a:solidFill>
                          <a:latin typeface="Walbaum Text"/>
                          <a:ea typeface="+mn-ea"/>
                          <a:cs typeface="+mn-cs"/>
                        </a:rPr>
                        <a:t>67.04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>
                          <a:solidFill>
                            <a:srgbClr val="C00000"/>
                          </a:solidFill>
                          <a:latin typeface="Walbaum Text"/>
                          <a:ea typeface="+mn-ea"/>
                          <a:cs typeface="+mn-cs"/>
                        </a:rPr>
                        <a:t>67.67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i="0" kern="1200" dirty="0">
                          <a:solidFill>
                            <a:srgbClr val="C00000"/>
                          </a:solidFill>
                          <a:latin typeface="Walbaum Text"/>
                          <a:ea typeface="+mn-ea"/>
                          <a:cs typeface="+mn-cs"/>
                        </a:rPr>
                        <a:t>63.30</a:t>
                      </a:r>
                    </a:p>
                  </a:txBody>
                  <a:tcPr marL="187272" marR="140454" marT="93636" marB="93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048418"/>
                  </a:ext>
                </a:extLst>
              </a:tr>
            </a:tbl>
          </a:graphicData>
        </a:graphic>
      </p:graphicFrame>
      <p:sp>
        <p:nvSpPr>
          <p:cNvPr id="3" name="!!ModelGraphText">
            <a:extLst>
              <a:ext uri="{FF2B5EF4-FFF2-40B4-BE49-F238E27FC236}">
                <a16:creationId xmlns:a16="http://schemas.microsoft.com/office/drawing/2014/main" id="{12B91276-F464-F1C8-F069-2FB625306808}"/>
              </a:ext>
            </a:extLst>
          </p:cNvPr>
          <p:cNvSpPr txBox="1"/>
          <p:nvPr/>
        </p:nvSpPr>
        <p:spPr>
          <a:xfrm>
            <a:off x="6199071" y="5219594"/>
            <a:ext cx="4208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Table 2. Metric, Stereotype &amp; Anti-Stereotype scores for Models.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9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8" y="251914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15" name="!!MinimizeStrats">
            <a:extLst>
              <a:ext uri="{FF2B5EF4-FFF2-40B4-BE49-F238E27FC236}">
                <a16:creationId xmlns:a16="http://schemas.microsoft.com/office/drawing/2014/main" id="{CF797F07-A3CA-7C21-7CB3-167CD3755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34743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5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3" name="!!MinimizeStrats">
            <a:extLst>
              <a:ext uri="{FF2B5EF4-FFF2-40B4-BE49-F238E27FC236}">
                <a16:creationId xmlns:a16="http://schemas.microsoft.com/office/drawing/2014/main" id="{52631477-D036-4FDC-B93E-8C374B0B8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334767"/>
              </p:ext>
            </p:extLst>
          </p:nvPr>
        </p:nvGraphicFramePr>
        <p:xfrm>
          <a:off x="6096000" y="807868"/>
          <a:ext cx="5333999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!!Stratergy1Content">
            <a:extLst>
              <a:ext uri="{FF2B5EF4-FFF2-40B4-BE49-F238E27FC236}">
                <a16:creationId xmlns:a16="http://schemas.microsoft.com/office/drawing/2014/main" id="{93533E07-2066-1394-C3E9-0E4006E52727}"/>
              </a:ext>
            </a:extLst>
          </p:cNvPr>
          <p:cNvSpPr txBox="1"/>
          <p:nvPr/>
        </p:nvSpPr>
        <p:spPr>
          <a:xfrm>
            <a:off x="5688251" y="2266408"/>
            <a:ext cx="614949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Walbaum Text" panose="02070503080703020303" pitchFamily="18" charset="0"/>
              </a:rPr>
              <a:t>What is CDA ?</a:t>
            </a:r>
          </a:p>
          <a:p>
            <a:endParaRPr lang="en-US">
              <a:latin typeface="Walbaum Text" panose="02070503080703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Generating modified versions of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Making controlled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Preserve the original meaning of the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Used to fine-tune the models, making them more robust and less likely to produce biased or unfair outputs.</a:t>
            </a:r>
          </a:p>
        </p:txBody>
      </p:sp>
    </p:spTree>
    <p:extLst>
      <p:ext uri="{BB962C8B-B14F-4D97-AF65-F5344CB8AC3E}">
        <p14:creationId xmlns:p14="http://schemas.microsoft.com/office/powerpoint/2010/main" val="242967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7" name="!!Stratergy1Content">
            <a:extLst>
              <a:ext uri="{FF2B5EF4-FFF2-40B4-BE49-F238E27FC236}">
                <a16:creationId xmlns:a16="http://schemas.microsoft.com/office/drawing/2014/main" id="{93533E07-2066-1394-C3E9-0E4006E52727}"/>
              </a:ext>
            </a:extLst>
          </p:cNvPr>
          <p:cNvSpPr txBox="1"/>
          <p:nvPr/>
        </p:nvSpPr>
        <p:spPr>
          <a:xfrm>
            <a:off x="5688251" y="2266408"/>
            <a:ext cx="61494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Walbaum Text" panose="02070503080703020303" pitchFamily="18" charset="0"/>
              </a:rPr>
              <a:t>Why does it work?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Presents an alternative perspective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Walbaum Text" panose="02070503080703020303" pitchFamily="18" charset="0"/>
              </a:rPr>
              <a:t>This challenges its preconceived notions or bias tendencies. </a:t>
            </a:r>
          </a:p>
        </p:txBody>
      </p:sp>
      <p:graphicFrame>
        <p:nvGraphicFramePr>
          <p:cNvPr id="8" name="!!MinimizeStrats">
            <a:extLst>
              <a:ext uri="{FF2B5EF4-FFF2-40B4-BE49-F238E27FC236}">
                <a16:creationId xmlns:a16="http://schemas.microsoft.com/office/drawing/2014/main" id="{C17B3D6F-E193-70CD-3B3A-1BAD220EB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425017"/>
              </p:ext>
            </p:extLst>
          </p:nvPr>
        </p:nvGraphicFramePr>
        <p:xfrm>
          <a:off x="6096000" y="807868"/>
          <a:ext cx="5333999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71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7" name="!!Stratergy1Content">
            <a:extLst>
              <a:ext uri="{FF2B5EF4-FFF2-40B4-BE49-F238E27FC236}">
                <a16:creationId xmlns:a16="http://schemas.microsoft.com/office/drawing/2014/main" id="{93533E07-2066-1394-C3E9-0E4006E52727}"/>
              </a:ext>
            </a:extLst>
          </p:cNvPr>
          <p:cNvSpPr txBox="1"/>
          <p:nvPr/>
        </p:nvSpPr>
        <p:spPr>
          <a:xfrm>
            <a:off x="5688251" y="2266408"/>
            <a:ext cx="6149496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latin typeface="Walbaum Text"/>
              </a:rPr>
              <a:t>Examples.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Walbaum Text"/>
              </a:rPr>
              <a:t>Countering Gender Bias</a:t>
            </a:r>
          </a:p>
          <a:p>
            <a:pPr lvl="1" algn="just"/>
            <a:r>
              <a:rPr lang="en-US" sz="1300" dirty="0">
                <a:latin typeface="Walbaum Text"/>
              </a:rPr>
              <a:t>Generating sentences describing people in non-stereotypical roles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John, a skilled nurse, gently tended to the elderly patient's wounds.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The brave firefighter Emily rushed into the burning building to rescue the trapped residents.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latin typeface="Walbaum Text" panose="02070503080703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Walbaum Text"/>
              </a:rPr>
              <a:t>Countering Political Bias</a:t>
            </a:r>
          </a:p>
          <a:p>
            <a:pPr lvl="1" algn="just"/>
            <a:r>
              <a:rPr lang="en-US" sz="1300" dirty="0">
                <a:latin typeface="Walbaum Text"/>
              </a:rPr>
              <a:t>Generating balanced news article excerpts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While the conservative party touts their tax cut plan as a boon for small businesses, critics from the liberal side argue that it disproportionately benefits large corporations and the wealthy.</a:t>
            </a:r>
          </a:p>
        </p:txBody>
      </p:sp>
      <p:graphicFrame>
        <p:nvGraphicFramePr>
          <p:cNvPr id="8" name="!!MinimizeStrats">
            <a:extLst>
              <a:ext uri="{FF2B5EF4-FFF2-40B4-BE49-F238E27FC236}">
                <a16:creationId xmlns:a16="http://schemas.microsoft.com/office/drawing/2014/main" id="{C17B3D6F-E193-70CD-3B3A-1BAD220EB79C}"/>
              </a:ext>
            </a:extLst>
          </p:cNvPr>
          <p:cNvGraphicFramePr/>
          <p:nvPr/>
        </p:nvGraphicFramePr>
        <p:xfrm>
          <a:off x="6096000" y="807868"/>
          <a:ext cx="5333999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7" name="!!Stratergy1Content">
            <a:extLst>
              <a:ext uri="{FF2B5EF4-FFF2-40B4-BE49-F238E27FC236}">
                <a16:creationId xmlns:a16="http://schemas.microsoft.com/office/drawing/2014/main" id="{93533E07-2066-1394-C3E9-0E4006E52727}"/>
              </a:ext>
            </a:extLst>
          </p:cNvPr>
          <p:cNvSpPr txBox="1"/>
          <p:nvPr/>
        </p:nvSpPr>
        <p:spPr>
          <a:xfrm>
            <a:off x="5688251" y="2266408"/>
            <a:ext cx="6149496" cy="14619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Walbaum Text"/>
              </a:rPr>
              <a:t>What is AI Fairness 360 ?</a:t>
            </a:r>
          </a:p>
          <a:p>
            <a:endParaRPr lang="en-US" dirty="0">
              <a:latin typeface="Walbaum Text" panose="02070503080703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Open-source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Developed by IBM and the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Help detect and mitigate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Walbaum Text"/>
              </a:rPr>
              <a:t>Contains 77 fairness metrics.</a:t>
            </a:r>
          </a:p>
        </p:txBody>
      </p:sp>
      <p:graphicFrame>
        <p:nvGraphicFramePr>
          <p:cNvPr id="9" name="!!MinimizeStrats">
            <a:extLst>
              <a:ext uri="{FF2B5EF4-FFF2-40B4-BE49-F238E27FC236}">
                <a16:creationId xmlns:a16="http://schemas.microsoft.com/office/drawing/2014/main" id="{C193E258-968D-BAD3-0056-019717BE5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28603"/>
              </p:ext>
            </p:extLst>
          </p:nvPr>
        </p:nvGraphicFramePr>
        <p:xfrm>
          <a:off x="6096000" y="807868"/>
          <a:ext cx="5333999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5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32F-AA6F-F3D5-1F56-606E912F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/>
              <a:t>Strategies to Minimize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07F1-D16C-2C61-725A-688B426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6BCBB3-88B4-834F-8E02-3A7F566DEACF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A7E5-725B-EA40-1141-568034C5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Experiments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F986-EDD2-78DA-D63C-2BCD5BC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7" name="!!Stratergy1Content">
            <a:extLst>
              <a:ext uri="{FF2B5EF4-FFF2-40B4-BE49-F238E27FC236}">
                <a16:creationId xmlns:a16="http://schemas.microsoft.com/office/drawing/2014/main" id="{93533E07-2066-1394-C3E9-0E4006E52727}"/>
              </a:ext>
            </a:extLst>
          </p:cNvPr>
          <p:cNvSpPr txBox="1"/>
          <p:nvPr/>
        </p:nvSpPr>
        <p:spPr>
          <a:xfrm>
            <a:off x="5688251" y="2266408"/>
            <a:ext cx="61494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albaum Text" panose="02070503080703020303" pitchFamily="18" charset="0"/>
              </a:rPr>
              <a:t>How does it work?</a:t>
            </a:r>
          </a:p>
          <a:p>
            <a:endParaRPr lang="en-US" sz="1400" dirty="0">
              <a:latin typeface="Walbaum Text" panose="02070503080703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Pre-processing: Modifying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Re-weighing the training examples.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Optimized Pre-processing.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In-processing: Modify the learning procedure.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Maximize prediction accuracy while preventing training data leak.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Adding a discrimination aware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Post-processing: Modify the outcome considering the model is black-box.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albaum Text" panose="02070503080703020303" pitchFamily="18" charset="0"/>
              </a:rPr>
              <a:t>Change the outcomes to equalize the odds.</a:t>
            </a:r>
          </a:p>
        </p:txBody>
      </p:sp>
      <p:graphicFrame>
        <p:nvGraphicFramePr>
          <p:cNvPr id="3" name="!!MinimizeStrats">
            <a:extLst>
              <a:ext uri="{FF2B5EF4-FFF2-40B4-BE49-F238E27FC236}">
                <a16:creationId xmlns:a16="http://schemas.microsoft.com/office/drawing/2014/main" id="{27589F78-C35E-3F90-5EF8-7897B6F9F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28603"/>
              </p:ext>
            </p:extLst>
          </p:nvPr>
        </p:nvGraphicFramePr>
        <p:xfrm>
          <a:off x="6096000" y="807868"/>
          <a:ext cx="5333999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80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738-221C-D8BC-85DD-08463089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57981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FinalTitle">
            <a:extLst>
              <a:ext uri="{FF2B5EF4-FFF2-40B4-BE49-F238E27FC236}">
                <a16:creationId xmlns:a16="http://schemas.microsoft.com/office/drawing/2014/main" id="{C70E5B5F-2EA1-C3BC-1C4D-6109D13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8" y="409569"/>
            <a:ext cx="10449784" cy="1265928"/>
          </a:xfrm>
        </p:spPr>
        <p:txBody>
          <a:bodyPr/>
          <a:lstStyle/>
          <a:p>
            <a:r>
              <a:rPr lang="en-US"/>
              <a:t>Analysis &amp; Conclusion.</a:t>
            </a:r>
          </a:p>
        </p:txBody>
      </p:sp>
      <p:sp>
        <p:nvSpPr>
          <p:cNvPr id="3" name="!!Stratergy1Content">
            <a:extLst>
              <a:ext uri="{FF2B5EF4-FFF2-40B4-BE49-F238E27FC236}">
                <a16:creationId xmlns:a16="http://schemas.microsoft.com/office/drawing/2014/main" id="{D0F1299D-B27D-CA6F-129C-C22D6407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Walbaum Text"/>
              </a:rPr>
              <a:t> Models</a:t>
            </a:r>
            <a:r>
              <a:rPr lang="en-US" dirty="0">
                <a:solidFill>
                  <a:schemeClr val="tx1"/>
                </a:solidFill>
                <a:latin typeface="Walbaum Text"/>
                <a:ea typeface="+mn-lt"/>
                <a:cs typeface="+mn-lt"/>
              </a:rPr>
              <a:t> evaluated exhibit substantial bias to varying degrees.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Walbaum Text"/>
              </a:rPr>
              <a:t>ALBERT</a:t>
            </a:r>
            <a:r>
              <a:rPr lang="en-US" dirty="0">
                <a:solidFill>
                  <a:schemeClr val="tx1"/>
                </a:solidFill>
                <a:latin typeface="Walbaum Text"/>
                <a:ea typeface="+mn-lt"/>
                <a:cs typeface="+mn-lt"/>
              </a:rPr>
              <a:t> performing the worst (most biased) across all three metrics.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Walbaum Text"/>
                <a:ea typeface="+mn-lt"/>
                <a:cs typeface="+mn-lt"/>
              </a:rPr>
              <a:t>ALBERT's extensive parameter count, may have inadvertently magnified biases from its pre-training data. The sheer volume of parameters potentially allowed it to capture and exaggerate biased patterns more efficiently.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Walbaum Text"/>
              </a:rPr>
              <a:t>GPT</a:t>
            </a:r>
            <a:r>
              <a:rPr lang="en-US" dirty="0">
                <a:solidFill>
                  <a:schemeClr val="tx1"/>
                </a:solidFill>
                <a:latin typeface="Walbaum Text"/>
                <a:ea typeface="+mn-lt"/>
                <a:cs typeface="+mn-lt"/>
              </a:rPr>
              <a:t> is performing the best (least biased).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Walbaum Text"/>
                <a:ea typeface="+mn-lt"/>
                <a:cs typeface="+mn-lt"/>
              </a:rPr>
              <a:t>Smaller models such as XLNet may indeed demonstrate reduced biases. However, their performance and capacity to tackle complex tasks could be constrained compared to larger counterparts.</a:t>
            </a:r>
            <a:endParaRPr lang="en-US" dirty="0">
              <a:solidFill>
                <a:schemeClr val="tx1"/>
              </a:solidFill>
              <a:latin typeface="Walbaum Text"/>
            </a:endParaRPr>
          </a:p>
          <a:p>
            <a:pPr algn="just"/>
            <a:endParaRPr lang="en-US" dirty="0">
              <a:solidFill>
                <a:schemeClr val="tx1"/>
              </a:solidFill>
              <a:latin typeface="Walbaum Tex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E0E0-F3B4-41A1-D265-F9CBA87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DAD7-E1D5-4947-BB64-99304ACD5013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D83E-475C-F0B1-8267-953ABC8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&amp;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F38A-8DC8-B5F0-2A9C-25FD5CB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0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FinalTitle">
            <a:extLst>
              <a:ext uri="{FF2B5EF4-FFF2-40B4-BE49-F238E27FC236}">
                <a16:creationId xmlns:a16="http://schemas.microsoft.com/office/drawing/2014/main" id="{C70E5B5F-2EA1-C3BC-1C4D-6109D13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8" y="409569"/>
            <a:ext cx="10449784" cy="1265928"/>
          </a:xfrm>
        </p:spPr>
        <p:txBody>
          <a:bodyPr/>
          <a:lstStyle/>
          <a:p>
            <a:r>
              <a:rPr lang="en-US"/>
              <a:t>Analysis &amp; 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299D-B27D-CA6F-129C-C22D6407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albaum Text"/>
              </a:rPr>
              <a:t>OpenAI has worked hard to ensure there is no Bias in ChatGPT!</a:t>
            </a: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E0E0-F3B4-41A1-D265-F9CBA87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DAD7-E1D5-4947-BB64-99304ACD5013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D83E-475C-F0B1-8267-953ABC8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&amp;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F38A-8DC8-B5F0-2A9C-25FD5CB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31</a:t>
            </a:fld>
            <a:endParaRPr lang="en-US"/>
          </a:p>
        </p:txBody>
      </p:sp>
      <p:pic>
        <p:nvPicPr>
          <p:cNvPr id="9" name="!!ChatGPTPrompt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AE85305-AEB4-7DCF-C2BE-A53EB6EA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6" y="2812691"/>
            <a:ext cx="9021548" cy="1589188"/>
          </a:xfrm>
          <a:prstGeom prst="rect">
            <a:avLst/>
          </a:prstGeom>
        </p:spPr>
      </p:pic>
      <p:sp>
        <p:nvSpPr>
          <p:cNvPr id="10" name="!!FinalText">
            <a:extLst>
              <a:ext uri="{FF2B5EF4-FFF2-40B4-BE49-F238E27FC236}">
                <a16:creationId xmlns:a16="http://schemas.microsoft.com/office/drawing/2014/main" id="{8ECF5312-4DD0-9166-9091-4D60F1879D8A}"/>
              </a:ext>
            </a:extLst>
          </p:cNvPr>
          <p:cNvSpPr txBox="1"/>
          <p:nvPr/>
        </p:nvSpPr>
        <p:spPr>
          <a:xfrm>
            <a:off x="4402448" y="4426042"/>
            <a:ext cx="3385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6. ChatGPT response for a stereotyped prompt.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1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FinalTitle">
            <a:extLst>
              <a:ext uri="{FF2B5EF4-FFF2-40B4-BE49-F238E27FC236}">
                <a16:creationId xmlns:a16="http://schemas.microsoft.com/office/drawing/2014/main" id="{C70E5B5F-2EA1-C3BC-1C4D-6109D13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8" y="409569"/>
            <a:ext cx="10449784" cy="1265928"/>
          </a:xfrm>
        </p:spPr>
        <p:txBody>
          <a:bodyPr/>
          <a:lstStyle/>
          <a:p>
            <a:r>
              <a:rPr lang="en-US"/>
              <a:t>Analysis &amp; 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299D-B27D-CA6F-129C-C22D6407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albaum Text"/>
              </a:rPr>
              <a:t>But the Data on which ChatGPT is trained can be biased.</a:t>
            </a:r>
          </a:p>
          <a:p>
            <a:r>
              <a:rPr lang="en-US">
                <a:latin typeface="Walbaum Text"/>
              </a:rPr>
              <a:t>Even ChatGPT confirms this!</a:t>
            </a: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  <a:p>
            <a:endParaRPr lang="en-US">
              <a:latin typeface="Walbaum Text"/>
            </a:endParaRPr>
          </a:p>
          <a:p>
            <a:r>
              <a:rPr lang="en-US">
                <a:latin typeface="Walbaum Text"/>
              </a:rPr>
              <a:t>Hence, we are providing strategies that focus on minimizing the Bias in the training data itself.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E0E0-F3B4-41A1-D265-F9CBA87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DAD7-E1D5-4947-BB64-99304ACD5013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D83E-475C-F0B1-8267-953ABC8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&amp;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F38A-8DC8-B5F0-2A9C-25FD5CB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32</a:t>
            </a:fld>
            <a:endParaRPr lang="en-US"/>
          </a:p>
        </p:txBody>
      </p:sp>
      <p:pic>
        <p:nvPicPr>
          <p:cNvPr id="7" name="!!ChatGPTPrompt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5D0659-AFC0-BA9C-0044-5E75EBA7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04" y="3211251"/>
            <a:ext cx="7599151" cy="1609344"/>
          </a:xfrm>
          <a:prstGeom prst="rect">
            <a:avLst/>
          </a:prstGeom>
        </p:spPr>
      </p:pic>
      <p:sp>
        <p:nvSpPr>
          <p:cNvPr id="8" name="Fig 6. ChatGPT responsfor a stereotyped prompt.&#10;!!FinalText">
            <a:extLst>
              <a:ext uri="{FF2B5EF4-FFF2-40B4-BE49-F238E27FC236}">
                <a16:creationId xmlns:a16="http://schemas.microsoft.com/office/drawing/2014/main" id="{8B29CB31-A982-10F6-7737-15BF55717FB0}"/>
              </a:ext>
            </a:extLst>
          </p:cNvPr>
          <p:cNvSpPr txBox="1"/>
          <p:nvPr/>
        </p:nvSpPr>
        <p:spPr>
          <a:xfrm>
            <a:off x="4137150" y="4868921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Walbaum Text" panose="02070503080703020303" pitchFamily="18" charset="0"/>
                <a:ea typeface="+mn-lt"/>
                <a:cs typeface="+mn-lt"/>
              </a:rPr>
              <a:t>Fig 7. ChatGPT response to the presence of bias in training.</a:t>
            </a:r>
            <a:endParaRPr lang="en-US" sz="1000">
              <a:latin typeface="Walbaum Text" panose="0207050308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2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FinalTitle">
            <a:extLst>
              <a:ext uri="{FF2B5EF4-FFF2-40B4-BE49-F238E27FC236}">
                <a16:creationId xmlns:a16="http://schemas.microsoft.com/office/drawing/2014/main" id="{DD125D3A-E99E-7F6F-9B13-E4F1AB37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4202780-F6F6-2C66-A882-7D6930E3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383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AF3B-9875-ECA8-9101-E0C7EFB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/>
              <a:t>Large Language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505E-C654-CC9A-9101-6562B2D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F56BFE0-AA26-CD48-AE43-F045628443E7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115-192D-7474-A98D-484B7ABA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709E-FB09-9964-E894-29D9392C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C4FCFC41-4CE6-EBF2-F7AC-FA9FD8678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26876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54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AF3B-9875-ECA8-9101-E0C7EFB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505E-C654-CC9A-9101-6562B2D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F56BFE0-AA26-CD48-AE43-F045628443E7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115-192D-7474-A98D-484B7ABA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709E-FB09-9964-E894-29D9392C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C4FCFC41-4CE6-EBF2-F7AC-FA9FD8678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2941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3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738-221C-D8BC-85DD-08463089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Problem Statement.</a:t>
            </a:r>
          </a:p>
        </p:txBody>
      </p:sp>
    </p:spTree>
    <p:extLst>
      <p:ext uri="{BB962C8B-B14F-4D97-AF65-F5344CB8AC3E}">
        <p14:creationId xmlns:p14="http://schemas.microsoft.com/office/powerpoint/2010/main" val="344063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7A1C-AD38-B577-3592-F1C882E0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76" y="2305727"/>
            <a:ext cx="10442448" cy="28996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Walbaum Text"/>
                <a:cs typeface="Walbaum Text" panose="020F0502020204030204" pitchFamily="34" charset="0"/>
              </a:rPr>
              <a:t>Large Language models are trained with a large amount of unsupervised data.</a:t>
            </a:r>
          </a:p>
          <a:p>
            <a:pPr marL="0" indent="0">
              <a:buNone/>
            </a:pPr>
            <a:r>
              <a:rPr lang="en-US">
                <a:latin typeface="Walbaum Text"/>
                <a:ea typeface="+mn-lt"/>
                <a:cs typeface="+mn-lt"/>
              </a:rPr>
              <a:t>If the training data used for LLMs contain unrepresentative samples or biases, naturally, the model will inherit and learn these biases. </a:t>
            </a:r>
          </a:p>
          <a:p>
            <a:pPr marL="0" indent="0">
              <a:buNone/>
            </a:pPr>
            <a:r>
              <a:rPr lang="en-US">
                <a:latin typeface="Walbaum Text"/>
                <a:cs typeface="Walbaum Text" panose="020F0502020204030204" pitchFamily="34" charset="0"/>
              </a:rPr>
              <a:t>These can result with potential bias when the end user uses it for </a:t>
            </a:r>
            <a:r>
              <a:rPr lang="en-US">
                <a:latin typeface="Walbaum Text"/>
                <a:ea typeface="+mn-lt"/>
                <a:cs typeface="Walbaum Text" panose="020F0502020204030204" pitchFamily="34" charset="0"/>
              </a:rPr>
              <a:t>text generation capabilities including dialogue generation.</a:t>
            </a:r>
            <a:endParaRPr lang="en-US">
              <a:latin typeface="Walbaum Text"/>
              <a:cs typeface="Walbaum Text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latin typeface="Walbaum Text"/>
                <a:ea typeface="+mn-lt"/>
                <a:cs typeface="Walbaum Text" panose="020F0502020204030204" pitchFamily="34" charset="0"/>
              </a:rPr>
              <a:t>Identifying and quantifying the learned biases.</a:t>
            </a:r>
          </a:p>
          <a:p>
            <a:pPr marL="0" indent="0">
              <a:buNone/>
            </a:pPr>
            <a:r>
              <a:rPr lang="en-US">
                <a:latin typeface="Walbaum Text"/>
                <a:ea typeface="+mn-lt"/>
                <a:cs typeface="Walbaum Text" panose="020F0502020204030204" pitchFamily="34" charset="0"/>
              </a:rPr>
              <a:t>Providing strategies to minimize and mitigate these biases.</a:t>
            </a:r>
            <a:endParaRPr lang="en-US">
              <a:latin typeface="Walbaum Text"/>
              <a:cs typeface="Walbaum Text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0629-759D-A5EC-B97E-DFBF431D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0C0F-3B64-2D42-AC47-B9057299D869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62F3-97E4-EB94-3739-3E920420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2494-0276-A00E-FC6D-401C9680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3738-221C-D8BC-85DD-084630894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US"/>
              <a:t>Motivations.</a:t>
            </a:r>
          </a:p>
        </p:txBody>
      </p:sp>
    </p:spTree>
    <p:extLst>
      <p:ext uri="{BB962C8B-B14F-4D97-AF65-F5344CB8AC3E}">
        <p14:creationId xmlns:p14="http://schemas.microsoft.com/office/powerpoint/2010/main" val="31618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0629-759D-A5EC-B97E-DFBF431D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8D0C0F-3B64-2D42-AC47-B9057299D869}" type="datetime1">
              <a:rPr lang="en-US" smtClean="0"/>
              <a:pPr>
                <a:spcAft>
                  <a:spcPts val="600"/>
                </a:spcAft>
              </a:pPr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62F3-97E4-EB94-3739-3E920420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Motivations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2494-0276-A00E-FC6D-401C9680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DE8E83D-963B-3E2C-6B3A-F3F00B3AF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2801"/>
              </p:ext>
            </p:extLst>
          </p:nvPr>
        </p:nvGraphicFramePr>
        <p:xfrm>
          <a:off x="874776" y="1477090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10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Macintosh PowerPoint</Application>
  <PresentationFormat>Widescreen</PresentationFormat>
  <Paragraphs>304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Light</vt:lpstr>
      <vt:lpstr>Arial</vt:lpstr>
      <vt:lpstr>Walbaum Display</vt:lpstr>
      <vt:lpstr>Walbaum Text</vt:lpstr>
      <vt:lpstr>BohoVogueVTI</vt:lpstr>
      <vt:lpstr>Bias and Mitigation in Large Language Models.</vt:lpstr>
      <vt:lpstr>Contents.</vt:lpstr>
      <vt:lpstr>Introduction.</vt:lpstr>
      <vt:lpstr>Large Language Models.</vt:lpstr>
      <vt:lpstr>Bias</vt:lpstr>
      <vt:lpstr>Problem Statement.</vt:lpstr>
      <vt:lpstr>PowerPoint Presentation</vt:lpstr>
      <vt:lpstr>Motivations.</vt:lpstr>
      <vt:lpstr>PowerPoint Presentation</vt:lpstr>
      <vt:lpstr>Methodology.</vt:lpstr>
      <vt:lpstr>PowerPoint Presentation</vt:lpstr>
      <vt:lpstr>Experiments.</vt:lpstr>
      <vt:lpstr>Is There Any Bias Actually?</vt:lpstr>
      <vt:lpstr>Is There Any Bias Actually?</vt:lpstr>
      <vt:lpstr>Is There Any Bias Actually?</vt:lpstr>
      <vt:lpstr>How Biased is it Actually?</vt:lpstr>
      <vt:lpstr>How Biased is it Actually?</vt:lpstr>
      <vt:lpstr>How Biased is it Actually?</vt:lpstr>
      <vt:lpstr>How Biased is it Actually?</vt:lpstr>
      <vt:lpstr>How Biased is it Actually?</vt:lpstr>
      <vt:lpstr>How Biased is it Actually?</vt:lpstr>
      <vt:lpstr>How Biased is it Actually?</vt:lpstr>
      <vt:lpstr>How Biased is it Actually?</vt:lpstr>
      <vt:lpstr>Strategies to Minimize Bias.</vt:lpstr>
      <vt:lpstr>Strategies to Minimize Bias.</vt:lpstr>
      <vt:lpstr>Strategies to Minimize Bias.</vt:lpstr>
      <vt:lpstr>Strategies to Minimize Bias.</vt:lpstr>
      <vt:lpstr>Strategies to Minimize Bias.</vt:lpstr>
      <vt:lpstr>Strategies to Minimize Bias.</vt:lpstr>
      <vt:lpstr>Analysis &amp; Conclusion.</vt:lpstr>
      <vt:lpstr>Analysis &amp; Conclusion.</vt:lpstr>
      <vt:lpstr>Analysis &amp; Conclusion.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Mitigation in Large Language Models.</dc:title>
  <dc:creator>Chirag Mahesh Bellara</dc:creator>
  <cp:lastModifiedBy>Chirag Mahesh Bellara</cp:lastModifiedBy>
  <cp:revision>2</cp:revision>
  <dcterms:created xsi:type="dcterms:W3CDTF">2024-04-16T20:33:44Z</dcterms:created>
  <dcterms:modified xsi:type="dcterms:W3CDTF">2024-08-15T01:03:22Z</dcterms:modified>
</cp:coreProperties>
</file>