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1" r:id="rId2"/>
  </p:sldMasterIdLst>
  <p:notesMasterIdLst>
    <p:notesMasterId r:id="rId14"/>
  </p:notesMasterIdLst>
  <p:sldIdLst>
    <p:sldId id="274" r:id="rId3"/>
    <p:sldId id="2147479162" r:id="rId4"/>
    <p:sldId id="2147479163" r:id="rId5"/>
    <p:sldId id="2147479164" r:id="rId6"/>
    <p:sldId id="2147479165" r:id="rId7"/>
    <p:sldId id="2147479166" r:id="rId8"/>
    <p:sldId id="2147479167" r:id="rId9"/>
    <p:sldId id="2147479168" r:id="rId10"/>
    <p:sldId id="2147479169" r:id="rId11"/>
    <p:sldId id="264" r:id="rId12"/>
    <p:sldId id="273" r:id="rId13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8" autoAdjust="0"/>
    <p:restoredTop sz="94660"/>
  </p:normalViewPr>
  <p:slideViewPr>
    <p:cSldViewPr snapToGrid="0">
      <p:cViewPr>
        <p:scale>
          <a:sx n="161" d="100"/>
          <a:sy n="161" d="100"/>
        </p:scale>
        <p:origin x="144" y="-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251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B95E1-E640-40B6-9635-BA7A3CA98AD2}" type="datetimeFigureOut">
              <a:rPr lang="en-AT" smtClean="0"/>
              <a:t>1/21/24</a:t>
            </a:fld>
            <a:endParaRPr lang="en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3F8A5-AED6-435D-9AE2-A47977F74E26}" type="slidenum">
              <a:rPr lang="en-AT" smtClean="0"/>
              <a:t>‹N°›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83314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3F8A5-AED6-435D-9AE2-A47977F74E26}" type="slidenum">
              <a:rPr lang="en-AT" smtClean="0"/>
              <a:t>1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244389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3F8A5-AED6-435D-9AE2-A47977F74E26}" type="slidenum">
              <a:rPr lang="en-AT" smtClean="0"/>
              <a:t>10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18647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3F8A5-AED6-435D-9AE2-A47977F74E26}" type="slidenum">
              <a:rPr lang="en-AT" smtClean="0"/>
              <a:t>11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25032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1951" y="4799220"/>
            <a:ext cx="7863416" cy="585537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1951" y="5725953"/>
            <a:ext cx="7863415" cy="479425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6691" y="2555876"/>
            <a:ext cx="4489309" cy="282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3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305929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80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40002" y="152405"/>
            <a:ext cx="11691721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0001" y="810000"/>
            <a:ext cx="11691721" cy="540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6305929"/>
            <a:ext cx="12192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1406736" y="6356851"/>
            <a:ext cx="0" cy="4448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Class 7 Final Project Delivery | Janka Koen MSc. | January 11th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‹N°›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72400"/>
            <a:ext cx="929321" cy="5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305929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80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40002" y="152405"/>
            <a:ext cx="11678023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9184" y="810000"/>
            <a:ext cx="5760000" cy="540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54176" y="808289"/>
            <a:ext cx="5760000" cy="540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1406736" y="6356851"/>
            <a:ext cx="0" cy="4448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6305929"/>
            <a:ext cx="12192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Class 7 Final Project Delivery | Janka Koen MSc. | January 11th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‹N°›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72400"/>
            <a:ext cx="929321" cy="5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10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305929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80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40002" y="152405"/>
            <a:ext cx="11678023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0001" y="810000"/>
            <a:ext cx="11691721" cy="540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1406736" y="6356851"/>
            <a:ext cx="0" cy="4448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6305929"/>
            <a:ext cx="12192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Class 7 Final Project Delivery | Janka Koen MSc. | January 11th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‹N°›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72400"/>
            <a:ext cx="929321" cy="5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82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305929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80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40000" y="152405"/>
            <a:ext cx="11712000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9184" y="810000"/>
            <a:ext cx="5760000" cy="540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92000" y="810000"/>
            <a:ext cx="5760000" cy="540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6305929"/>
            <a:ext cx="12192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1406736" y="6356851"/>
            <a:ext cx="0" cy="4448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Class 7 Final Project Delivery | Janka Koen MSc. | January 11th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‹N°›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72400"/>
            <a:ext cx="929321" cy="5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84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1" y="1435100"/>
            <a:ext cx="11018839" cy="16127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662A5-6E2F-47B0-9B6E-E87983D37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2" y="-203944"/>
            <a:ext cx="60914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865833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creensh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0750E-BC42-5134-DB1F-B879C090E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1"/>
            <a:ext cx="4152899" cy="11079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AAFA15-DECA-1ABE-1FCA-73BF5C96EB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963" y="2022475"/>
            <a:ext cx="4152900" cy="2043636"/>
          </a:xfrm>
        </p:spPr>
        <p:txBody>
          <a:bodyPr/>
          <a:lstStyle>
            <a:lvl1pPr marL="0" indent="0">
              <a:buNone/>
              <a:defRPr/>
            </a:lvl1pPr>
            <a:lvl2pPr marL="228594" indent="0">
              <a:buNone/>
              <a:defRPr/>
            </a:lvl2pPr>
            <a:lvl3pPr marL="457189" indent="0">
              <a:buNone/>
              <a:defRPr/>
            </a:lvl3pPr>
            <a:lvl4pPr marL="661971" indent="0">
              <a:buNone/>
              <a:defRPr/>
            </a:lvl4pPr>
            <a:lvl5pPr marL="85564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ED663A6-1987-EA97-1302-32A77AF6701F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5334000" y="1464401"/>
            <a:ext cx="6858000" cy="3855516"/>
          </a:xfrm>
          <a:prstGeom prst="roundRect">
            <a:avLst>
              <a:gd name="adj" fmla="val 2399"/>
            </a:avLst>
          </a:prstGeom>
          <a:blipFill>
            <a:blip r:embed="rId3"/>
            <a:stretch>
              <a:fillRect/>
            </a:stretch>
          </a:blipFill>
          <a:ln w="381000">
            <a:noFill/>
          </a:ln>
          <a:effectLst>
            <a:outerShdw blurRad="254000" dist="292100" dir="2700000" sx="101000" sy="101000" algn="ctr" rotWithShape="0">
              <a:srgbClr val="000000">
                <a:alpha val="15000"/>
              </a:srgbClr>
            </a:outerShdw>
          </a:effectLst>
        </p:spPr>
        <p:txBody>
          <a:bodyPr tIns="2377440">
            <a:noAutofit/>
          </a:bodyPr>
          <a:lstStyle>
            <a:lvl1pPr marL="0" indent="0">
              <a:defRPr lang="en-US" sz="1400" b="1" kern="1200" spc="0" baseline="0" dirty="0">
                <a:solidFill>
                  <a:srgbClr val="000000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pPr marL="228594" marR="0" lvl="0" indent="-228594" algn="ctr" defTabSz="9327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  <a:p>
            <a:pPr marL="228594" marR="0" lvl="0" indent="-228594" algn="ctr" defTabSz="9327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9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2" pos="2987">
          <p15:clr>
            <a:srgbClr val="FBAE40"/>
          </p15:clr>
        </p15:guide>
        <p15:guide id="3" pos="3360">
          <p15:clr>
            <a:srgbClr val="FBAE40"/>
          </p15:clr>
        </p15:guide>
        <p15:guide id="4" orient="horz" pos="1274">
          <p15:clr>
            <a:srgbClr val="FBAE40"/>
          </p15:clr>
        </p15:guide>
        <p15:guide id="5" orient="horz" pos="90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9"/>
            <a:ext cx="9144000" cy="498599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1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82104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bile Screensh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0750E-BC42-5134-DB1F-B879C090E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1"/>
            <a:ext cx="4907663" cy="11079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AAFA15-DECA-1ABE-1FCA-73BF5C96EB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963" y="2022475"/>
            <a:ext cx="4906963" cy="1612749"/>
          </a:xfrm>
        </p:spPr>
        <p:txBody>
          <a:bodyPr/>
          <a:lstStyle>
            <a:lvl1pPr marL="0" indent="0">
              <a:buNone/>
              <a:defRPr/>
            </a:lvl1pPr>
            <a:lvl2pPr marL="228594" indent="0">
              <a:buNone/>
              <a:defRPr/>
            </a:lvl2pPr>
            <a:lvl3pPr marL="457189" indent="0">
              <a:buNone/>
              <a:defRPr/>
            </a:lvl3pPr>
            <a:lvl4pPr marL="661971" indent="0">
              <a:buNone/>
              <a:defRPr/>
            </a:lvl4pPr>
            <a:lvl5pPr marL="85564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6AC449-72E2-2B91-EB1A-12EC0302CCC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713895" y="585216"/>
            <a:ext cx="2625967" cy="5687568"/>
          </a:xfrm>
          <a:prstGeom prst="roundRect">
            <a:avLst>
              <a:gd name="adj" fmla="val 8222"/>
            </a:avLst>
          </a:prstGeom>
          <a:blipFill>
            <a:blip r:embed="rId3"/>
            <a:stretch>
              <a:fillRect/>
            </a:stretch>
          </a:blipFill>
          <a:ln w="241300">
            <a:noFill/>
          </a:ln>
          <a:effectLst>
            <a:outerShdw blurRad="254000" dist="292100" dir="2700000" sx="101000" sy="101000" algn="ctr" rotWithShape="0">
              <a:srgbClr val="000000">
                <a:alpha val="15000"/>
              </a:srgbClr>
            </a:outerShdw>
          </a:effectLst>
        </p:spPr>
        <p:txBody>
          <a:bodyPr tIns="1463040" bIns="0" anchor="ctr" anchorCtr="0">
            <a:noAutofit/>
          </a:bodyPr>
          <a:lstStyle>
            <a:lvl1pPr marL="0" indent="0" algn="ctr">
              <a:buNone/>
              <a:defRPr lang="en-US" sz="1100" b="1" kern="1200" spc="0" baseline="0" dirty="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pPr marL="285744" marR="0" lvl="0" indent="-285744" algn="ctr" defTabSz="9327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  <a:p>
            <a:pPr marL="285744" marR="0" lvl="0" indent="-285744" algn="ctr" defTabSz="9327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10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2" pos="3462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274">
          <p15:clr>
            <a:srgbClr val="FBAE40"/>
          </p15:clr>
        </p15:guide>
        <p15:guide id="5" orient="horz" pos="9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9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1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1"/>
            <a:ext cx="9144000" cy="276999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8943B-C30D-8D9C-9277-70CC3E8609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4200" y="4294188"/>
            <a:ext cx="9144000" cy="246221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Title, company, or other information</a:t>
            </a:r>
          </a:p>
        </p:txBody>
      </p:sp>
    </p:spTree>
    <p:extLst>
      <p:ext uri="{BB962C8B-B14F-4D97-AF65-F5344CB8AC3E}">
        <p14:creationId xmlns:p14="http://schemas.microsoft.com/office/powerpoint/2010/main" val="1728901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434B7-D4B9-4D45-A31C-F0CC4D22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1"/>
            <a:ext cx="11018520" cy="590931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92783506-927E-48F7-8EFC-36257F3E281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2" y="1438277"/>
            <a:ext cx="2532063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B6093D3-3EDF-4A80-8450-C5EBB19907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2" y="2283117"/>
            <a:ext cx="2532063" cy="1704569"/>
          </a:xfrm>
        </p:spPr>
        <p:txBody>
          <a:bodyPr wrap="square">
            <a:spAutoFit/>
          </a:bodyPr>
          <a:lstStyle>
            <a:lvl1pPr marL="141284" indent="-141284">
              <a:defRPr lang="en-US" sz="1600" dirty="0"/>
            </a:lvl1pPr>
            <a:lvl2pPr marL="285744" indent="-125410">
              <a:defRPr lang="en-US" sz="1400" dirty="0"/>
            </a:lvl2pPr>
            <a:lvl3pPr marL="438140" indent="-133347">
              <a:defRPr lang="en-US" sz="1400" dirty="0"/>
            </a:lvl3pPr>
            <a:lvl4pPr marL="566724" indent="-114297">
              <a:defRPr lang="en-US" sz="1200" dirty="0"/>
            </a:lvl4pPr>
            <a:lvl5pPr marL="685783" indent="-109536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438D2C80-6884-451D-8D7D-B69022CCC5C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125" y="1438277"/>
            <a:ext cx="2533651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7614A884-0AD6-4A85-A432-2B13E7464D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13126" y="2276477"/>
            <a:ext cx="2532063" cy="1704569"/>
          </a:xfrm>
        </p:spPr>
        <p:txBody>
          <a:bodyPr wrap="square">
            <a:spAutoFit/>
          </a:bodyPr>
          <a:lstStyle>
            <a:lvl1pPr marL="141284" indent="-141284">
              <a:defRPr lang="en-US" sz="1600" dirty="0"/>
            </a:lvl1pPr>
            <a:lvl2pPr marL="285744" indent="-125410">
              <a:defRPr lang="en-US" sz="1400" dirty="0"/>
            </a:lvl2pPr>
            <a:lvl3pPr marL="438140" indent="-133347">
              <a:defRPr lang="en-US" sz="1400" dirty="0"/>
            </a:lvl3pPr>
            <a:lvl4pPr marL="566724" indent="-114297">
              <a:defRPr lang="en-US" sz="1200" dirty="0"/>
            </a:lvl4pPr>
            <a:lvl5pPr marL="685783" indent="-109536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7D8FFDED-9FE5-4D94-8EB0-7D645C10FB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4210" y="1438277"/>
            <a:ext cx="2532063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D429D954-9297-44FA-B7BD-5658601241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44210" y="2283117"/>
            <a:ext cx="2532063" cy="1704569"/>
          </a:xfrm>
        </p:spPr>
        <p:txBody>
          <a:bodyPr wrap="square">
            <a:spAutoFit/>
          </a:bodyPr>
          <a:lstStyle>
            <a:lvl1pPr marL="141284" indent="-141284">
              <a:defRPr lang="en-US" sz="1600" dirty="0"/>
            </a:lvl1pPr>
            <a:lvl2pPr marL="285744" indent="-125410">
              <a:defRPr lang="en-US" sz="1400" dirty="0"/>
            </a:lvl2pPr>
            <a:lvl3pPr marL="438140" indent="-133347">
              <a:defRPr lang="en-US" sz="1400" dirty="0"/>
            </a:lvl3pPr>
            <a:lvl4pPr marL="566724" indent="-114297">
              <a:defRPr lang="en-US" sz="1200" dirty="0"/>
            </a:lvl4pPr>
            <a:lvl5pPr marL="685783" indent="-109536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04D43B0D-50F8-4F63-AFA3-34A46F42E81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3133" y="1438277"/>
            <a:ext cx="2533651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804CEFDA-6A6F-42D3-B65C-4BE1054C905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73134" y="2276477"/>
            <a:ext cx="2532063" cy="1704569"/>
          </a:xfrm>
        </p:spPr>
        <p:txBody>
          <a:bodyPr wrap="square">
            <a:spAutoFit/>
          </a:bodyPr>
          <a:lstStyle>
            <a:lvl1pPr marL="141284" indent="-141284">
              <a:defRPr lang="en-US" sz="1600" dirty="0"/>
            </a:lvl1pPr>
            <a:lvl2pPr marL="285744" indent="-125410">
              <a:defRPr lang="en-US" sz="1400" dirty="0"/>
            </a:lvl2pPr>
            <a:lvl3pPr marL="438140" indent="-133347">
              <a:defRPr lang="en-US" sz="1400" dirty="0"/>
            </a:lvl3pPr>
            <a:lvl4pPr marL="566724" indent="-114297">
              <a:defRPr lang="en-US" sz="1200" dirty="0"/>
            </a:lvl4pPr>
            <a:lvl5pPr marL="685783" indent="-109536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65810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orient="horz" pos="90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  <p15:guide id="12" orient="horz" pos="1436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8628" y="4799218"/>
            <a:ext cx="7815061" cy="585537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89047" y="5705405"/>
            <a:ext cx="7815060" cy="479425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6691" y="2555875"/>
            <a:ext cx="4489309" cy="282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5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pact Statement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250D012-DC5F-4D30-AF86-54456CAF79C3}"/>
              </a:ext>
            </a:extLst>
          </p:cNvPr>
          <p:cNvSpPr/>
          <p:nvPr userDrawn="1"/>
        </p:nvSpPr>
        <p:spPr>
          <a:xfrm>
            <a:off x="1" y="1"/>
            <a:ext cx="12192000" cy="1134347"/>
          </a:xfrm>
          <a:prstGeom prst="rect">
            <a:avLst/>
          </a:prstGeom>
          <a:gradFill flip="none" rotWithShape="1">
            <a:gsLst>
              <a:gs pos="0">
                <a:srgbClr val="3FBAFF"/>
              </a:gs>
              <a:gs pos="28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5000000" scaled="0"/>
            <a:tileRect/>
          </a:gradFill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EDD90283-E011-48E4-8E53-E39759007C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6661" y="154305"/>
            <a:ext cx="11449219" cy="825739"/>
          </a:xfrm>
        </p:spPr>
        <p:txBody>
          <a:bodyPr anchor="ctr">
            <a:no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  <a:lvl2pPr marL="457178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</a:lstStyle>
          <a:p>
            <a:pPr lvl="0"/>
            <a:r>
              <a:rPr lang="en-US"/>
              <a:t>Title</a:t>
            </a:r>
          </a:p>
        </p:txBody>
      </p:sp>
      <p:pic>
        <p:nvPicPr>
          <p:cNvPr id="2" name="Grafik 8" descr="FH Technikum Wien - University of Applied Sciences">
            <a:extLst>
              <a:ext uri="{FF2B5EF4-FFF2-40B4-BE49-F238E27FC236}">
                <a16:creationId xmlns:a16="http://schemas.microsoft.com/office/drawing/2014/main" id="{9FC0A38B-2065-DC27-736D-9B6A1CC3EA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33103" y="5953849"/>
            <a:ext cx="1276348" cy="80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29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pact Statement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250D012-DC5F-4D30-AF86-54456CAF79C3}"/>
              </a:ext>
            </a:extLst>
          </p:cNvPr>
          <p:cNvSpPr/>
          <p:nvPr userDrawn="1"/>
        </p:nvSpPr>
        <p:spPr>
          <a:xfrm>
            <a:off x="1" y="1"/>
            <a:ext cx="12192000" cy="1134347"/>
          </a:xfrm>
          <a:prstGeom prst="rect">
            <a:avLst/>
          </a:prstGeom>
          <a:gradFill flip="none" rotWithShape="1">
            <a:gsLst>
              <a:gs pos="0">
                <a:srgbClr val="3FBAFF"/>
              </a:gs>
              <a:gs pos="28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5000000" scaled="0"/>
            <a:tileRect/>
          </a:gradFill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/>
          <a:lstStyle/>
          <a:p>
            <a:pPr marR="0" lvl="0" indent="0" defTabSz="91435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EDD90283-E011-48E4-8E53-E39759007C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6661" y="154305"/>
            <a:ext cx="11449219" cy="825739"/>
          </a:xfrm>
        </p:spPr>
        <p:txBody>
          <a:bodyPr anchor="ctr">
            <a:no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  <a:lvl2pPr marL="457178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2FA0AEF-AAF8-48DF-81BD-F18944D60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661" y="1341437"/>
            <a:ext cx="11449219" cy="5059363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pic>
        <p:nvPicPr>
          <p:cNvPr id="2" name="Grafik 8" descr="FH Technikum Wien - University of Applied Sciences">
            <a:extLst>
              <a:ext uri="{FF2B5EF4-FFF2-40B4-BE49-F238E27FC236}">
                <a16:creationId xmlns:a16="http://schemas.microsoft.com/office/drawing/2014/main" id="{593E4DF2-10B0-87E7-2B8E-A392E153EF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33103" y="5953849"/>
            <a:ext cx="1276348" cy="80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24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pact Statement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250D012-DC5F-4D30-AF86-54456CAF79C3}"/>
              </a:ext>
            </a:extLst>
          </p:cNvPr>
          <p:cNvSpPr/>
          <p:nvPr userDrawn="1"/>
        </p:nvSpPr>
        <p:spPr>
          <a:xfrm>
            <a:off x="1" y="1"/>
            <a:ext cx="12192000" cy="1134347"/>
          </a:xfrm>
          <a:prstGeom prst="rect">
            <a:avLst/>
          </a:prstGeom>
          <a:gradFill flip="none" rotWithShape="1">
            <a:gsLst>
              <a:gs pos="0">
                <a:srgbClr val="3FBAFF"/>
              </a:gs>
              <a:gs pos="28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5000000" scaled="0"/>
            <a:tileRect/>
          </a:gradFill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/>
          <a:lstStyle/>
          <a:p>
            <a:pPr marR="0" lvl="0" indent="0" defTabSz="91435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EDD90283-E011-48E4-8E53-E39759007C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6661" y="154305"/>
            <a:ext cx="11449219" cy="825739"/>
          </a:xfrm>
        </p:spPr>
        <p:txBody>
          <a:bodyPr anchor="ctr">
            <a:no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  <a:lvl2pPr marL="457178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A95C59BF-3434-4FD6-9E8E-065E305F5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802" y="1341437"/>
            <a:ext cx="5706079" cy="5059363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1A9D4B2D-2C70-4C4F-B1FD-1F2AC929E6E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61260" y="1341437"/>
            <a:ext cx="5706079" cy="5059363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pic>
        <p:nvPicPr>
          <p:cNvPr id="2" name="Grafik 8" descr="FH Technikum Wien - University of Applied Sciences">
            <a:extLst>
              <a:ext uri="{FF2B5EF4-FFF2-40B4-BE49-F238E27FC236}">
                <a16:creationId xmlns:a16="http://schemas.microsoft.com/office/drawing/2014/main" id="{AEBFBEE8-5043-17AD-C92F-F08A794D48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33103" y="5953849"/>
            <a:ext cx="1276348" cy="80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049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pact Statement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250D012-DC5F-4D30-AF86-54456CAF79C3}"/>
              </a:ext>
            </a:extLst>
          </p:cNvPr>
          <p:cNvSpPr/>
          <p:nvPr userDrawn="1"/>
        </p:nvSpPr>
        <p:spPr>
          <a:xfrm>
            <a:off x="5657853" y="1"/>
            <a:ext cx="6534151" cy="1134347"/>
          </a:xfrm>
          <a:prstGeom prst="rect">
            <a:avLst/>
          </a:prstGeom>
          <a:gradFill flip="none" rotWithShape="1">
            <a:gsLst>
              <a:gs pos="0">
                <a:srgbClr val="3FBAFF"/>
              </a:gs>
              <a:gs pos="28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5000000" scaled="0"/>
            <a:tileRect/>
          </a:gradFill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/>
          <a:lstStyle/>
          <a:p>
            <a:pPr marR="0" lvl="0" indent="0" defTabSz="91435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EDD90283-E011-48E4-8E53-E39759007C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19802" y="154305"/>
            <a:ext cx="5706081" cy="825739"/>
          </a:xfrm>
        </p:spPr>
        <p:txBody>
          <a:bodyPr anchor="ctr">
            <a:no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  <a:lvl2pPr marL="457178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2FA0AEF-AAF8-48DF-81BD-F18944D60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802" y="1341437"/>
            <a:ext cx="5706079" cy="5059363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021D5DDE-2835-4D21-9671-83A3875C10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3"/>
            <a:ext cx="5657851" cy="6857999"/>
          </a:xfrm>
        </p:spPr>
        <p:txBody>
          <a:bodyPr/>
          <a:lstStyle/>
          <a:p>
            <a:endParaRPr lang="de-AT"/>
          </a:p>
        </p:txBody>
      </p:sp>
      <p:pic>
        <p:nvPicPr>
          <p:cNvPr id="2" name="Grafik 8" descr="FH Technikum Wien - University of Applied Sciences">
            <a:extLst>
              <a:ext uri="{FF2B5EF4-FFF2-40B4-BE49-F238E27FC236}">
                <a16:creationId xmlns:a16="http://schemas.microsoft.com/office/drawing/2014/main" id="{7B28062B-3D37-54D9-384A-916120A182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33103" y="5953849"/>
            <a:ext cx="1276348" cy="80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87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pact Statement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250D012-DC5F-4D30-AF86-54456CAF79C3}"/>
              </a:ext>
            </a:extLst>
          </p:cNvPr>
          <p:cNvSpPr/>
          <p:nvPr userDrawn="1"/>
        </p:nvSpPr>
        <p:spPr>
          <a:xfrm>
            <a:off x="1" y="1"/>
            <a:ext cx="6534151" cy="1134347"/>
          </a:xfrm>
          <a:prstGeom prst="rect">
            <a:avLst/>
          </a:prstGeom>
          <a:gradFill flip="none" rotWithShape="1">
            <a:gsLst>
              <a:gs pos="0">
                <a:srgbClr val="3FBAFF"/>
              </a:gs>
              <a:gs pos="28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5000000" scaled="0"/>
            <a:tileRect/>
          </a:gradFill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/>
          <a:lstStyle/>
          <a:p>
            <a:pPr marR="0" lvl="0" indent="0" defTabSz="91435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EDD90283-E011-48E4-8E53-E39759007C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602" y="154305"/>
            <a:ext cx="5706081" cy="825739"/>
          </a:xfrm>
        </p:spPr>
        <p:txBody>
          <a:bodyPr anchor="ctr">
            <a:no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  <a:lvl2pPr marL="457178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2FA0AEF-AAF8-48DF-81BD-F18944D60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60" y="1341437"/>
            <a:ext cx="5706079" cy="5059363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021D5DDE-2835-4D21-9671-83A3875C10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34149" y="3"/>
            <a:ext cx="5657851" cy="6857999"/>
          </a:xfrm>
        </p:spPr>
        <p:txBody>
          <a:bodyPr/>
          <a:lstStyle/>
          <a:p>
            <a:endParaRPr lang="de-AT"/>
          </a:p>
        </p:txBody>
      </p:sp>
      <p:pic>
        <p:nvPicPr>
          <p:cNvPr id="2" name="Grafik 8" descr="FH Technikum Wien - University of Applied Sciences">
            <a:extLst>
              <a:ext uri="{FF2B5EF4-FFF2-40B4-BE49-F238E27FC236}">
                <a16:creationId xmlns:a16="http://schemas.microsoft.com/office/drawing/2014/main" id="{B1616540-1C1F-00C0-20F6-B7C97C30DE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33103" y="5953849"/>
            <a:ext cx="1276348" cy="80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845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ctivit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57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572000" y="0"/>
            <a:ext cx="7620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6094018" y="6276111"/>
            <a:ext cx="2808553" cy="296333"/>
          </a:xfrm>
        </p:spPr>
        <p:txBody>
          <a:bodyPr anchor="ctr"/>
          <a:lstStyle>
            <a:lvl1pPr marL="0" indent="0">
              <a:buNone/>
              <a:defRPr lang="en-US" sz="1333" b="0" kern="1200" dirty="0" smtClean="0">
                <a:solidFill>
                  <a:schemeClr val="bg1">
                    <a:lumMod val="75000"/>
                  </a:schemeClr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5pPr marL="182863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 descr="decorative"/>
          <p:cNvCxnSpPr/>
          <p:nvPr userDrawn="1"/>
        </p:nvCxnSpPr>
        <p:spPr>
          <a:xfrm flipV="1">
            <a:off x="5972968" y="6175377"/>
            <a:ext cx="0" cy="38286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144745" y="6276111"/>
            <a:ext cx="707179" cy="296333"/>
          </a:xfrm>
        </p:spPr>
        <p:txBody>
          <a:bodyPr anchor="ctr"/>
          <a:lstStyle>
            <a:lvl1pPr marL="0" indent="0" algn="r">
              <a:buNone/>
              <a:defRPr lang="en-US" sz="1333" b="0" kern="1200" dirty="0" smtClean="0">
                <a:solidFill>
                  <a:schemeClr val="bg1">
                    <a:lumMod val="75000"/>
                  </a:schemeClr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5pPr marL="1828636" indent="0">
              <a:buNone/>
              <a:defRPr/>
            </a:lvl5pPr>
          </a:lstStyle>
          <a:p>
            <a:pPr lvl="0"/>
            <a:r>
              <a:rPr lang="en-US"/>
              <a:t>?? min</a:t>
            </a:r>
          </a:p>
        </p:txBody>
      </p:sp>
      <p:cxnSp>
        <p:nvCxnSpPr>
          <p:cNvPr id="8" name="Straight Connector 7" descr="decorative"/>
          <p:cNvCxnSpPr/>
          <p:nvPr userDrawn="1"/>
        </p:nvCxnSpPr>
        <p:spPr>
          <a:xfrm>
            <a:off x="5080002" y="6175375"/>
            <a:ext cx="662516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7"/>
          <p:cNvSpPr>
            <a:spLocks noGrp="1"/>
          </p:cNvSpPr>
          <p:nvPr userDrawn="1">
            <p:ph type="body" sz="quarter" idx="14"/>
          </p:nvPr>
        </p:nvSpPr>
        <p:spPr>
          <a:xfrm>
            <a:off x="855986" y="6309792"/>
            <a:ext cx="2808553" cy="296333"/>
          </a:xfrm>
        </p:spPr>
        <p:txBody>
          <a:bodyPr anchor="ctr"/>
          <a:lstStyle>
            <a:lvl1pPr marL="0" indent="0">
              <a:buNone/>
              <a:defRPr lang="en-US" sz="1333" b="0" kern="1200" dirty="0" smtClean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5pPr marL="182863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8" name="Straight Connector 27" descr="decorative"/>
          <p:cNvCxnSpPr/>
          <p:nvPr userDrawn="1"/>
        </p:nvCxnSpPr>
        <p:spPr>
          <a:xfrm>
            <a:off x="173504" y="6175375"/>
            <a:ext cx="419458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 userDrawn="1">
            <p:ph type="body" sz="quarter" idx="11"/>
          </p:nvPr>
        </p:nvSpPr>
        <p:spPr>
          <a:xfrm>
            <a:off x="5080002" y="2370668"/>
            <a:ext cx="6625167" cy="3344333"/>
          </a:xfrm>
        </p:spPr>
        <p:txBody>
          <a:bodyPr/>
          <a:lstStyle>
            <a:lvl1pPr>
              <a:defRPr sz="2667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5080002" y="1546980"/>
            <a:ext cx="1841500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67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Instructions</a:t>
            </a:r>
          </a:p>
        </p:txBody>
      </p:sp>
      <p:sp>
        <p:nvSpPr>
          <p:cNvPr id="13" name="Title 12"/>
          <p:cNvSpPr>
            <a:spLocks noGrp="1"/>
          </p:cNvSpPr>
          <p:nvPr userDrawn="1">
            <p:ph type="title"/>
          </p:nvPr>
        </p:nvSpPr>
        <p:spPr>
          <a:xfrm>
            <a:off x="5080003" y="365128"/>
            <a:ext cx="6625167" cy="1072017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" name="TextBox 39"/>
          <p:cNvSpPr txBox="1"/>
          <p:nvPr userDrawn="1"/>
        </p:nvSpPr>
        <p:spPr>
          <a:xfrm>
            <a:off x="314797" y="6316806"/>
            <a:ext cx="529167" cy="2974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Use:</a:t>
            </a:r>
          </a:p>
        </p:txBody>
      </p:sp>
    </p:spTree>
    <p:extLst>
      <p:ext uri="{BB962C8B-B14F-4D97-AF65-F5344CB8AC3E}">
        <p14:creationId xmlns:p14="http://schemas.microsoft.com/office/powerpoint/2010/main" val="35821337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bg>
      <p:bgPr>
        <a:gradFill flip="none" rotWithShape="1">
          <a:gsLst>
            <a:gs pos="0">
              <a:srgbClr val="00C894"/>
            </a:gs>
            <a:gs pos="46000">
              <a:srgbClr val="008462"/>
            </a:gs>
            <a:gs pos="100000">
              <a:srgbClr val="005C44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3600" y="2068345"/>
            <a:ext cx="10464800" cy="1584447"/>
          </a:xfrm>
        </p:spPr>
        <p:txBody>
          <a:bodyPr anchor="b"/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63373" y="3733802"/>
            <a:ext cx="10480849" cy="45036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56980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enutzerdefiniertes Layout">
    <p:bg>
      <p:bgPr>
        <a:solidFill>
          <a:srgbClr val="0086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3600" y="2068345"/>
            <a:ext cx="10464800" cy="1584447"/>
          </a:xfrm>
        </p:spPr>
        <p:txBody>
          <a:bodyPr anchor="b"/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63373" y="3733802"/>
            <a:ext cx="10480849" cy="45036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27381" y="6237289"/>
            <a:ext cx="2844800" cy="47625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9BA006-14D0-4FF3-B020-0E7C87011633}" type="slidenum">
              <a:rPr lang="de-AT"/>
              <a:pPr>
                <a:defRPr/>
              </a:pPr>
              <a:t>‹N°›</a:t>
            </a:fld>
            <a:endParaRPr lang="de-AT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10046959" y="6256337"/>
            <a:ext cx="1823343" cy="476251"/>
          </a:xfrm>
          <a:prstGeom prst="rect">
            <a:avLst/>
          </a:prstGeom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de-AT"/>
              <a:t>© 2016 FH Technikum Wien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3" hasCustomPrompt="1"/>
          </p:nvPr>
        </p:nvSpPr>
        <p:spPr>
          <a:xfrm>
            <a:off x="8432801" y="1455497"/>
            <a:ext cx="2911419" cy="45036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Time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863372" y="1496013"/>
            <a:ext cx="6756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37644667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enutzerdefiniertes Layout"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3600" y="2068345"/>
            <a:ext cx="10464800" cy="1584447"/>
          </a:xfrm>
        </p:spPr>
        <p:txBody>
          <a:bodyPr anchor="b"/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63373" y="3733802"/>
            <a:ext cx="10480849" cy="45036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3" hasCustomPrompt="1"/>
          </p:nvPr>
        </p:nvSpPr>
        <p:spPr>
          <a:xfrm>
            <a:off x="8432801" y="1455497"/>
            <a:ext cx="2911419" cy="45036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Time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863372" y="1496013"/>
            <a:ext cx="6756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3274068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enutzerdefiniertes Layout">
    <p:bg>
      <p:bgPr>
        <a:gradFill flip="none" rotWithShape="1">
          <a:gsLst>
            <a:gs pos="41000">
              <a:srgbClr val="0A0064"/>
            </a:gs>
            <a:gs pos="100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3600" y="2068345"/>
            <a:ext cx="10464800" cy="1584447"/>
          </a:xfrm>
        </p:spPr>
        <p:txBody>
          <a:bodyPr anchor="b"/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63373" y="3733802"/>
            <a:ext cx="10480849" cy="45036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86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4442330" y="4288704"/>
            <a:ext cx="7593039" cy="57751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42329" y="5184001"/>
            <a:ext cx="7593039" cy="479425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3541" y="1361021"/>
            <a:ext cx="55626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466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enutzerdefiniertes Layout">
    <p:bg>
      <p:bgPr>
        <a:gradFill flip="none" rotWithShape="1">
          <a:gsLst>
            <a:gs pos="0">
              <a:srgbClr val="FFC000"/>
            </a:gs>
            <a:gs pos="46000">
              <a:srgbClr val="D57205"/>
            </a:gs>
            <a:gs pos="100000">
              <a:srgbClr val="B8520C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3600" y="2068345"/>
            <a:ext cx="10464800" cy="1584447"/>
          </a:xfrm>
        </p:spPr>
        <p:txBody>
          <a:bodyPr anchor="b"/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63373" y="3733802"/>
            <a:ext cx="10480849" cy="45036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46421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enutzerdefiniertes Layout">
    <p:bg>
      <p:bgPr>
        <a:gradFill flip="none" rotWithShape="1">
          <a:gsLst>
            <a:gs pos="0">
              <a:schemeClr val="accent1">
                <a:lumMod val="75000"/>
              </a:schemeClr>
            </a:gs>
            <a:gs pos="46000">
              <a:schemeClr val="accent1">
                <a:lumMod val="50000"/>
              </a:schemeClr>
            </a:gs>
            <a:gs pos="100000">
              <a:schemeClr val="accent5">
                <a:lumMod val="2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3600" y="2068345"/>
            <a:ext cx="10464800" cy="1584447"/>
          </a:xfrm>
        </p:spPr>
        <p:txBody>
          <a:bodyPr anchor="b"/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63373" y="3733802"/>
            <a:ext cx="10480849" cy="45036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27381" y="6237289"/>
            <a:ext cx="2844800" cy="47625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9BA006-14D0-4FF3-B020-0E7C87011633}" type="slidenum">
              <a:rPr lang="de-AT"/>
              <a:pPr>
                <a:defRPr/>
              </a:pPr>
              <a:t>‹N°›</a:t>
            </a:fld>
            <a:endParaRPr lang="de-AT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10046959" y="6256337"/>
            <a:ext cx="1823343" cy="476251"/>
          </a:xfrm>
          <a:prstGeom prst="rect">
            <a:avLst/>
          </a:prstGeom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de-AT"/>
              <a:t>© 2016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313749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4442330" y="4288704"/>
            <a:ext cx="7593039" cy="57751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36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42329" y="5184001"/>
            <a:ext cx="7593039" cy="479425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3541" y="1361021"/>
            <a:ext cx="55626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7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8780" y="4777195"/>
            <a:ext cx="6954953" cy="70920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8780" y="5576394"/>
            <a:ext cx="6954953" cy="479425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68" y="-411531"/>
            <a:ext cx="9875464" cy="5554949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7166" y="4285723"/>
            <a:ext cx="3496177" cy="220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5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6000" y="2000987"/>
            <a:ext cx="11520000" cy="144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540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6000" y="3550713"/>
            <a:ext cx="11520000" cy="479425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8435" y="4278196"/>
            <a:ext cx="4323352" cy="272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281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6000" y="1999275"/>
            <a:ext cx="11520000" cy="144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540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6000" y="3546004"/>
            <a:ext cx="11520000" cy="479425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48416" y="4248216"/>
            <a:ext cx="4323352" cy="272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8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40000" y="152405"/>
            <a:ext cx="11700427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0002" y="810000"/>
            <a:ext cx="11700425" cy="54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1406736" y="6356851"/>
            <a:ext cx="0" cy="4448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6316203"/>
            <a:ext cx="12192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Class 7 Final Project Delivery | Janka Koen MSc. | January 11th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‹N°›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72400"/>
            <a:ext cx="929321" cy="5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35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40000" y="152405"/>
            <a:ext cx="11712000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9184" y="810000"/>
            <a:ext cx="5760000" cy="54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92819" y="810000"/>
            <a:ext cx="5760000" cy="54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6305929"/>
            <a:ext cx="12192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1406736" y="6356851"/>
            <a:ext cx="0" cy="4448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Class 7 Final Project Delivery | Janka Koen MSc. | January 11th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‹N°›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72400"/>
            <a:ext cx="929321" cy="5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5576" y="152405"/>
            <a:ext cx="11880851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5576" y="919246"/>
            <a:ext cx="11880851" cy="5389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2942" marR="0" lvl="2" indent="-228589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414" marR="0" lvl="3" indent="-228589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2057298" marR="0" lvl="4" indent="-228589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24405" y="6416672"/>
            <a:ext cx="75656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Class 7 Final Project Delivery | Janka Koen MSc. | January 11th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89422" y="6416672"/>
            <a:ext cx="6470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62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marR="0" indent="-228589" algn="l" defTabSz="914354" rtl="0" eaLnBrk="1" fontAlgn="auto" latinLnBrk="0" hangingPunct="1">
        <a:lnSpc>
          <a:spcPct val="90000"/>
        </a:lnSpc>
        <a:spcBef>
          <a:spcPts val="500"/>
        </a:spcBef>
        <a:spcAft>
          <a:spcPts val="500"/>
        </a:spcAft>
        <a:buClrTx/>
        <a:buSzTx/>
        <a:buFont typeface="Symbol" panose="05050102010706020507" pitchFamily="18" charset="2"/>
        <a:buChar char="-"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714414" marR="0" indent="-228589" algn="l" defTabSz="914354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>
          <p15:clr>
            <a:srgbClr val="F26B43"/>
          </p15:clr>
        </p15:guide>
        <p15:guide id="2" orient="horz" pos="72">
          <p15:clr>
            <a:srgbClr val="F26B43"/>
          </p15:clr>
        </p15:guide>
        <p15:guide id="3" orient="horz" pos="2981">
          <p15:clr>
            <a:srgbClr val="F26B43"/>
          </p15:clr>
        </p15:guide>
        <p15:guide id="4" pos="5687">
          <p15:clr>
            <a:srgbClr val="F26B43"/>
          </p15:clr>
        </p15:guide>
        <p15:guide id="5" orient="horz" pos="1620">
          <p15:clr>
            <a:srgbClr val="F26B43"/>
          </p15:clr>
        </p15:guide>
        <p15:guide id="6" pos="28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3384" y="1841500"/>
            <a:ext cx="10464800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/>
              <a:t>Textmasterformate durch Klicken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</a:p>
          <a:p>
            <a:pPr lvl="0"/>
            <a:endParaRPr lang="de-AT"/>
          </a:p>
          <a:p>
            <a:pPr lvl="4"/>
            <a:endParaRPr lang="de-AT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906463"/>
            <a:ext cx="104648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 durch Klicken bearbeiten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1199456" y="334678"/>
            <a:ext cx="3360373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endParaRPr lang="de-AT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60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17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35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532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70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19080" indent="-41908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00846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838158" indent="-380981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–"/>
        <a:defRPr sz="1800">
          <a:solidFill>
            <a:schemeClr val="tx1"/>
          </a:solidFill>
          <a:latin typeface="+mn-lt"/>
          <a:cs typeface="+mn-cs"/>
        </a:defRPr>
      </a:lvl2pPr>
      <a:lvl3pPr marL="1257238" indent="-342882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00846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676317" indent="-30478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–"/>
        <a:defRPr sz="1400">
          <a:solidFill>
            <a:schemeClr val="tx1"/>
          </a:solidFill>
          <a:latin typeface="+mn-lt"/>
          <a:cs typeface="+mn-cs"/>
        </a:defRPr>
      </a:lvl4pPr>
      <a:lvl5pPr marL="2133493" indent="-30478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400">
          <a:solidFill>
            <a:schemeClr val="tx1"/>
          </a:solidFill>
          <a:latin typeface="+mn-lt"/>
          <a:cs typeface="+mn-cs"/>
        </a:defRPr>
      </a:lvl5pPr>
      <a:lvl6pPr marL="2590670" indent="-30478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3047848" indent="-30478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505024" indent="-30478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962202" indent="-30478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6EB1C7F-050C-48C6-9B1B-6B451B36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1951" y="4799220"/>
            <a:ext cx="7863416" cy="585537"/>
          </a:xfrm>
        </p:spPr>
        <p:txBody>
          <a:bodyPr>
            <a:normAutofit/>
          </a:bodyPr>
          <a:lstStyle/>
          <a:p>
            <a:r>
              <a:rPr lang="fr-FR" sz="3200" dirty="0">
                <a:effectLst/>
                <a:latin typeface="ArialMT"/>
              </a:rPr>
              <a:t>Advanced Robot </a:t>
            </a:r>
            <a:r>
              <a:rPr lang="fr-FR" sz="3200" dirty="0" err="1">
                <a:effectLst/>
                <a:latin typeface="ArialMT"/>
              </a:rPr>
              <a:t>Programming</a:t>
            </a:r>
            <a:r>
              <a:rPr lang="fr-FR" sz="3200" dirty="0">
                <a:effectLst/>
                <a:latin typeface="ArialMT"/>
              </a:rPr>
              <a:t> </a:t>
            </a:r>
            <a:endParaRPr lang="fr-FR" sz="5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52594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2385F0-EA24-F5A0-92D0-C276617A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  <a:endParaRPr lang="en-AT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1BE0DE-3DE0-CEB3-18FC-1B602F1AE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978656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030AD9-E654-3B60-AFD8-04237DD14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QnA</a:t>
            </a:r>
            <a:endParaRPr lang="en-A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FA435-FEFF-4F9E-C111-03C2BA2CCD9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4301" y="6415618"/>
            <a:ext cx="647700" cy="366183"/>
          </a:xfrm>
        </p:spPr>
        <p:txBody>
          <a:bodyPr/>
          <a:lstStyle/>
          <a:p>
            <a:pPr defTabSz="1219170"/>
            <a:fld id="{9C057DB4-583E-41A7-BD94-987342018C17}" type="slidenum">
              <a:rPr lang="en-GB">
                <a:solidFill>
                  <a:prstClr val="black"/>
                </a:solidFill>
                <a:latin typeface="Arial"/>
              </a:rPr>
              <a:pPr defTabSz="1219170"/>
              <a:t>11</a:t>
            </a:fld>
            <a:endParaRPr lang="en-GB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96567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AC908D7-906D-BC4E-AC18-9245CD5B0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Table of Content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BE84CF-E7E7-8D40-8F60-C27589611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effectLst/>
                <a:latin typeface="ArialMT"/>
              </a:rPr>
              <a:t>TCP/IP commander </a:t>
            </a:r>
            <a:r>
              <a:rPr lang="fr-FR" sz="2400" b="1" dirty="0" err="1">
                <a:effectLst/>
                <a:latin typeface="ArialMT"/>
              </a:rPr>
              <a:t>cmd_vel</a:t>
            </a:r>
            <a:endParaRPr lang="fr-FR" sz="2400" b="1" dirty="0">
              <a:effectLst/>
              <a:latin typeface="ArialMT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effectLst/>
                <a:latin typeface="ArialMT"/>
              </a:rPr>
              <a:t>TCP/IP </a:t>
            </a:r>
            <a:r>
              <a:rPr lang="fr-FR" sz="2400" dirty="0" err="1">
                <a:effectLst/>
                <a:latin typeface="ArialMT"/>
              </a:rPr>
              <a:t>listener</a:t>
            </a:r>
            <a:r>
              <a:rPr lang="fr-FR" sz="2400" dirty="0">
                <a:effectLst/>
                <a:latin typeface="ArialMT"/>
              </a:rPr>
              <a:t> </a:t>
            </a:r>
            <a:r>
              <a:rPr lang="fr-FR" sz="2400" b="1" dirty="0">
                <a:effectLst/>
                <a:latin typeface="ArialMT"/>
              </a:rPr>
              <a:t>scan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effectLst/>
                <a:latin typeface="ArialMT"/>
              </a:rPr>
              <a:t>TCP/IP </a:t>
            </a:r>
            <a:r>
              <a:rPr lang="fr-FR" sz="2400" dirty="0" err="1">
                <a:effectLst/>
                <a:latin typeface="ArialMT"/>
              </a:rPr>
              <a:t>listener</a:t>
            </a:r>
            <a:r>
              <a:rPr lang="fr-FR" sz="2400" dirty="0">
                <a:effectLst/>
                <a:latin typeface="ArialMT"/>
              </a:rPr>
              <a:t> </a:t>
            </a:r>
            <a:r>
              <a:rPr lang="fr-FR" sz="2400" b="1" dirty="0" err="1">
                <a:latin typeface="ArialMT"/>
              </a:rPr>
              <a:t>o</a:t>
            </a:r>
            <a:r>
              <a:rPr lang="fr-FR" sz="2400" b="1" dirty="0" err="1">
                <a:effectLst/>
                <a:latin typeface="ArialMT"/>
              </a:rPr>
              <a:t>dom</a:t>
            </a:r>
            <a:endParaRPr lang="fr-FR" sz="2400" b="1" dirty="0">
              <a:effectLst/>
              <a:latin typeface="ArialMT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>
                <a:effectLst/>
                <a:latin typeface="ArialMT"/>
              </a:rPr>
              <a:t>Shared</a:t>
            </a:r>
            <a:r>
              <a:rPr lang="fr-FR" sz="2400" dirty="0">
                <a:effectLst/>
                <a:latin typeface="ArialMT"/>
              </a:rPr>
              <a:t> memory and </a:t>
            </a:r>
            <a:r>
              <a:rPr lang="fr-FR" sz="2400" dirty="0" err="1">
                <a:effectLst/>
                <a:latin typeface="ArialMT"/>
              </a:rPr>
              <a:t>semaphores</a:t>
            </a:r>
            <a:r>
              <a:rPr lang="fr-FR" sz="2400" dirty="0">
                <a:effectLst/>
                <a:latin typeface="ArialMT"/>
              </a:rPr>
              <a:t>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ArialMT"/>
              </a:rPr>
              <a:t>P</a:t>
            </a:r>
            <a:r>
              <a:rPr lang="fr-FR" sz="2400" dirty="0">
                <a:effectLst/>
                <a:latin typeface="ArialMT"/>
              </a:rPr>
              <a:t>osition and orientation of the robot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>
                <a:effectLst/>
                <a:latin typeface="ArialMT"/>
              </a:rPr>
              <a:t>Programm</a:t>
            </a:r>
            <a:r>
              <a:rPr lang="fr-FR" sz="2400" dirty="0">
                <a:effectLst/>
                <a:latin typeface="ArialMT"/>
              </a:rPr>
              <a:t> to move the robot on a </a:t>
            </a:r>
            <a:r>
              <a:rPr lang="fr-FR" sz="2400" dirty="0" err="1">
                <a:effectLst/>
                <a:latin typeface="ArialMT"/>
              </a:rPr>
              <a:t>given</a:t>
            </a:r>
            <a:r>
              <a:rPr lang="fr-FR" sz="2400" dirty="0">
                <a:effectLst/>
                <a:latin typeface="ArialMT"/>
              </a:rPr>
              <a:t> </a:t>
            </a:r>
            <a:r>
              <a:rPr lang="fr-FR" sz="2400" dirty="0" err="1">
                <a:effectLst/>
                <a:latin typeface="ArialMT"/>
              </a:rPr>
              <a:t>path</a:t>
            </a:r>
            <a:endParaRPr lang="en-AT" sz="2400"/>
          </a:p>
          <a:p>
            <a:endParaRPr lang="en-AT"/>
          </a:p>
          <a:p>
            <a:endParaRPr lang="en-AT"/>
          </a:p>
          <a:p>
            <a:endParaRPr lang="en-AT"/>
          </a:p>
          <a:p>
            <a:endParaRPr lang="en-AT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95802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12F1C2A-DFFC-2048-AFB9-82A841705E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6661" y="154305"/>
            <a:ext cx="11449219" cy="825739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>
                <a:effectLst/>
              </a:rPr>
              <a:t>TCP/IP commander </a:t>
            </a:r>
            <a:r>
              <a:rPr lang="fr-FR" b="1" dirty="0" err="1">
                <a:effectLst/>
              </a:rPr>
              <a:t>cmd_vel</a:t>
            </a:r>
            <a:r>
              <a:rPr lang="fr-FR" b="1" dirty="0">
                <a:effectLst/>
              </a:rPr>
              <a:t> 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29DAB1F-E22E-7A48-B1AD-54B3966D9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cmd_vel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linear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angular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	//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Establish</a:t>
            </a: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connection</a:t>
            </a: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to the server on port 9999</a:t>
            </a:r>
            <a:endParaRPr lang="fr-FR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fr-FR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connection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9999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b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Wait</a:t>
            </a: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for the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semaphore</a:t>
            </a:r>
            <a:endParaRPr lang="fr-FR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fr-FR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sem_wait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sem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b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fr-FR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command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fr-F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pPr marL="0" indent="0">
              <a:buNone/>
            </a:pP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	// Format the command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with</a:t>
            </a: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linear</a:t>
            </a: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and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angular</a:t>
            </a: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values</a:t>
            </a:r>
            <a:endParaRPr lang="fr-FR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fr-FR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snprintf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(command,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(command), 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"---START---{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linear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fr-F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%f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, 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angular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fr-F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%f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}___END___"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linear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angular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1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::string </a:t>
            </a:r>
            <a:r>
              <a:rPr lang="fr-FR" sz="1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formattedCommand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fr-FR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(command);</a:t>
            </a:r>
          </a:p>
          <a:p>
            <a:pPr marL="0" indent="0">
              <a:buNone/>
            </a:pPr>
            <a:b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Use the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formatted</a:t>
            </a: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string in the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subsequent</a:t>
            </a: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code</a:t>
            </a:r>
            <a:endParaRPr lang="fr-FR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fr-F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if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send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sock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formattedCommand</a:t>
            </a:r>
            <a:r>
              <a:rPr lang="fr-FR" sz="1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c_str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formattedCommand</a:t>
            </a:r>
            <a:r>
              <a:rPr lang="fr-FR" sz="1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length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fr-F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!=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formattedCommand</a:t>
            </a:r>
            <a:r>
              <a:rPr lang="fr-FR" sz="1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length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()) {</a:t>
            </a:r>
          </a:p>
          <a:p>
            <a:pPr marL="0" indent="0">
              <a:buNone/>
            </a:pPr>
            <a:r>
              <a:rPr lang="fr-FR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sem_post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sem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Release the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semaphore</a:t>
            </a: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in case of an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error</a:t>
            </a:r>
            <a:endParaRPr lang="fr-FR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fr-FR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DieWithError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Error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sending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message"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}</a:t>
            </a:r>
          </a:p>
          <a:p>
            <a:pPr marL="0" indent="0">
              <a:buNone/>
            </a:pPr>
            <a:b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Release the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semaphore</a:t>
            </a: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after</a:t>
            </a: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sending</a:t>
            </a: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the message</a:t>
            </a:r>
            <a:endParaRPr lang="fr-FR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fr-FR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sem_post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sem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b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Disconnect</a:t>
            </a: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the server on port 9999</a:t>
            </a:r>
            <a:endParaRPr lang="fr-FR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fr-FR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disconnect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9999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fr-FR" sz="700" dirty="0"/>
          </a:p>
        </p:txBody>
      </p:sp>
    </p:spTree>
    <p:extLst>
      <p:ext uri="{BB962C8B-B14F-4D97-AF65-F5344CB8AC3E}">
        <p14:creationId xmlns:p14="http://schemas.microsoft.com/office/powerpoint/2010/main" val="42748143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12F1C2A-DFFC-2048-AFB9-82A841705E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6661" y="154305"/>
            <a:ext cx="11449219" cy="825739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>
                <a:effectLst/>
              </a:rPr>
              <a:t>TCP/IP </a:t>
            </a:r>
            <a:r>
              <a:rPr lang="fr-FR" dirty="0" err="1">
                <a:effectLst/>
              </a:rPr>
              <a:t>listener</a:t>
            </a:r>
            <a:r>
              <a:rPr lang="fr-FR" dirty="0">
                <a:effectLst/>
              </a:rPr>
              <a:t> </a:t>
            </a:r>
            <a:r>
              <a:rPr lang="fr-FR" b="1" dirty="0">
                <a:effectLst/>
              </a:rPr>
              <a:t>scan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29DAB1F-E22E-7A48-B1AD-54B3966D9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fr-FR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scan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 marL="0" indent="0">
              <a:buNone/>
            </a:pPr>
            <a:r>
              <a:rPr lang="fr-FR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connection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9997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if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fr-FR" sz="1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is_Test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fr-F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pPr marL="0" indent="0">
              <a:buNone/>
            </a:pPr>
            <a:r>
              <a:rPr lang="fr-FR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	message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"---START---{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{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seq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20550, 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stamp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{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secs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1677514522, 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nsecs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217517053}, 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frame_id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		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base_scan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},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angle_min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0.0, 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angle_max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6.2657318115234375, 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angle_increment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0.01745329238474369, 			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time_increment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0.0005592841189354658, 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scan_time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0.20134228467941284, 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range_min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0.11999999731779099, 			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range_max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3.5, 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ranges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[0.0, 0.0,0.0, …], 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intensities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[0.0, 0.0, 170.0, …]}___END___"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pPr marL="0" indent="0">
              <a:buNone/>
            </a:pP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}</a:t>
            </a:r>
          </a:p>
          <a:p>
            <a:pPr marL="0" indent="0">
              <a:buNone/>
            </a:pPr>
            <a:r>
              <a:rPr lang="fr-F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if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fr-FR" sz="1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is_Test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fr-FR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message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"."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}</a:t>
            </a:r>
          </a:p>
          <a:p>
            <a:pPr marL="0" indent="0">
              <a:buNone/>
            </a:pPr>
            <a:b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Receive</a:t>
            </a: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data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the server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with</a:t>
            </a: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a maximum data size of 8000</a:t>
            </a:r>
            <a:endParaRPr lang="fr-FR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fr-FR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Char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fr-FR" sz="1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receivedData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receive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8000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b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Write the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received</a:t>
            </a: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data to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shared</a:t>
            </a: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memory</a:t>
            </a:r>
            <a:endParaRPr lang="fr-FR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fr-FR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sem_wait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sem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strcpy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echoBuffer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receivedData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sem_post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sem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b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Disconnect</a:t>
            </a: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the server on port 9997</a:t>
            </a:r>
            <a:endParaRPr lang="fr-FR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fr-FR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disconnect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9997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b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fr-F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receivedData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b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fr-FR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20342492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12F1C2A-DFFC-2048-AFB9-82A841705E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6661" y="154305"/>
            <a:ext cx="11449219" cy="825739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>
                <a:effectLst/>
              </a:rPr>
              <a:t>TCP/IP </a:t>
            </a:r>
            <a:r>
              <a:rPr lang="fr-FR" dirty="0" err="1">
                <a:effectLst/>
              </a:rPr>
              <a:t>listener</a:t>
            </a:r>
            <a:r>
              <a:rPr lang="fr-FR" dirty="0">
                <a:effectLst/>
              </a:rPr>
              <a:t> </a:t>
            </a:r>
            <a:r>
              <a:rPr lang="fr-FR" b="1" dirty="0" err="1">
                <a:effectLst/>
              </a:rPr>
              <a:t>odom</a:t>
            </a:r>
            <a:endParaRPr lang="fr-FR" b="1" dirty="0">
              <a:effectLst/>
            </a:endParaRP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29DAB1F-E22E-7A48-B1AD-54B3966D9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odom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 marL="0" indent="0">
              <a:buNone/>
            </a:pPr>
            <a:r>
              <a:rPr lang="fr-FR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connection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9998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if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fr-FR" sz="1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is_Test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fr-F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pPr marL="0" indent="0">
              <a:buNone/>
            </a:pPr>
            <a:r>
              <a:rPr lang="fr-FR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message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"---START---{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{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seq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96997, 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stamp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{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secs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1677514236, 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nsecs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463284111}, 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frame_id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odom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}, 	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child_frame_id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base_footprint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pose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{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pose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{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position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{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0.45223192989826202, 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0.86337219601869583, 	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z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0.0}, 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orientation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{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0.0, 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0.0, 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z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-0.965720534324646, 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w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0.2595840394496918}}, 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covariance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[0.0, 	0.0, 0.0, 0.0, 0.0, 0.0, 0.0, 0.0, 0.0, 0.0, 0.0, 0.0, 0.0, 0.0, 0.0, 0.0, 0.0, 0.0, 0.0, 0.0, 0.0, 0.0, 0.0, 0.0, 0.0, 0.0, 0.0, 0.0, 	0.0, 0.0, 0.0, 0.0, 0.0, 0.0, 0.0, 0.0]}, 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twist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{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twist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{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linear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{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-0.0007909589330665767, 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0.0, 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z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0.0}, 	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angular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{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0.0, 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0.0, 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z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-0.0019147992134094238}}, 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covariance</a:t>
            </a:r>
            <a:r>
              <a:rPr lang="fr-FR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[0.0, 0.0, 0.0, 0.0, 0.0, 0.0, 0.0, 0.0, 0.0, 	0.0, 0.0, 0.0, 0.0, 0.0, 0.0, 0.0, 0.0, 0.0, 0.0, 0.0, 0.0, 0.0, 0.0, 0.0, 0.0, 0.0, 0.0, 0.0, 0.0, 0.0, 0.0, 0.0, 0.0, 0.0, 0.0, 	0.0]}}___END___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}</a:t>
            </a:r>
          </a:p>
          <a:p>
            <a:pPr marL="0" indent="0">
              <a:buNone/>
            </a:pPr>
            <a:r>
              <a:rPr lang="fr-F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if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fr-FR" sz="1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is_Test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fr-FR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message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"."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}</a:t>
            </a:r>
          </a:p>
          <a:p>
            <a:pPr marL="0" indent="0">
              <a:buNone/>
            </a:pPr>
            <a:r>
              <a:rPr lang="fr-FR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char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fr-FR" sz="1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receivedData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receive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1000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b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Write the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received</a:t>
            </a: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data to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shared</a:t>
            </a: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memory</a:t>
            </a:r>
            <a:endParaRPr lang="fr-FR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fr-FR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sem_wait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sem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strcpy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echoBuffer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receivedData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sem_post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sem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b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Disconnect</a:t>
            </a: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the server on port 9998</a:t>
            </a:r>
            <a:endParaRPr lang="fr-FR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fr-FR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disconnect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9998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b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fr-F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receivedData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b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fr-FR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8577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12F1C2A-DFFC-2048-AFB9-82A841705E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6661" y="154305"/>
            <a:ext cx="11449219" cy="825739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fr-FR" sz="3600" dirty="0" err="1">
                <a:effectLst/>
                <a:latin typeface="ArialMT"/>
              </a:rPr>
              <a:t>Shared</a:t>
            </a:r>
            <a:r>
              <a:rPr lang="fr-FR" sz="3600" dirty="0">
                <a:effectLst/>
                <a:latin typeface="ArialMT"/>
              </a:rPr>
              <a:t> memory and </a:t>
            </a:r>
            <a:r>
              <a:rPr lang="fr-FR" sz="3600" dirty="0" err="1">
                <a:effectLst/>
                <a:latin typeface="ArialMT"/>
              </a:rPr>
              <a:t>semaphores</a:t>
            </a:r>
            <a:r>
              <a:rPr lang="fr-FR" sz="3600" dirty="0">
                <a:effectLst/>
                <a:latin typeface="ArialMT"/>
              </a:rPr>
              <a:t> 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29DAB1F-E22E-7A48-B1AD-54B3966D9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init_shared_memory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 marL="0" indent="0">
              <a:buNone/>
            </a:pP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	//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Create</a:t>
            </a: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or open a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shared</a:t>
            </a: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memory segment and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obtain</a:t>
            </a: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a file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descriptor</a:t>
            </a:r>
            <a:endParaRPr lang="fr-FR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fr-FR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fd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shm_open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my_shared_memory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O_CREAT 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|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O_RDWR, S_IRUSR 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|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S_IWUSR);</a:t>
            </a:r>
          </a:p>
          <a:p>
            <a:pPr marL="0" indent="0">
              <a:buNone/>
            </a:pP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	// Set the size of the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shared</a:t>
            </a: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memory segment</a:t>
            </a:r>
            <a:endParaRPr lang="fr-FR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fr-FR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ftruncate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fd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RCVBUFSIZE);</a:t>
            </a:r>
          </a:p>
          <a:p>
            <a:pPr marL="0" indent="0">
              <a:buNone/>
            </a:pP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	//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the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shared</a:t>
            </a: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memory segment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into</a:t>
            </a: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the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process's</a:t>
            </a: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address</a:t>
            </a: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space</a:t>
            </a:r>
            <a:endParaRPr lang="fr-FR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fr-FR" sz="1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echoBuffer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static_cast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fr-FR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*&gt;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mmap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RCVBUFSIZE, PROT_READ 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|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PROT_WRITE, MAP_SHARED, </a:t>
            </a:r>
            <a:r>
              <a:rPr lang="fr-FR" sz="1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fd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pPr marL="0" indent="0">
              <a:buNone/>
            </a:pP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	// Close the file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descriptor</a:t>
            </a: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after</a:t>
            </a: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mapping</a:t>
            </a:r>
            <a:endParaRPr lang="fr-FR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fr-FR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close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fd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b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Open or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create</a:t>
            </a: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semaphore</a:t>
            </a: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for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synchronization</a:t>
            </a:r>
            <a:endParaRPr lang="fr-FR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fr-FR" sz="1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sem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sem_open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my_semaphore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O_CREAT, S_IRUSR 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|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S_IWUSR, </a:t>
            </a:r>
            <a:r>
              <a:rPr lang="fr-F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if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fr-FR" sz="1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sem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SEM_FAILED) {</a:t>
            </a:r>
          </a:p>
          <a:p>
            <a:pPr marL="0" indent="0">
              <a:buNone/>
            </a:pPr>
            <a:r>
              <a:rPr lang="fr-FR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DieWithError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sem_open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failed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}</a:t>
            </a:r>
          </a:p>
          <a:p>
            <a:pPr marL="0" indent="0">
              <a:buNone/>
            </a:pP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r>
              <a:rPr lang="fr-FR" sz="1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close_shared_memory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 marL="0" indent="0">
              <a:buNone/>
            </a:pP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	//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Unmap</a:t>
            </a: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the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shared</a:t>
            </a: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memory segment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the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process's</a:t>
            </a: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address</a:t>
            </a: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space</a:t>
            </a:r>
            <a:endParaRPr lang="fr-FR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fr-FR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munmap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echoBuffer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RCVBUFSIZE);</a:t>
            </a:r>
          </a:p>
          <a:p>
            <a:pPr marL="0" indent="0">
              <a:buNone/>
            </a:pPr>
            <a:r>
              <a:rPr lang="fr-FR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sem_close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sem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b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Remove</a:t>
            </a: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the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shared</a:t>
            </a: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memory segment</a:t>
            </a:r>
            <a:endParaRPr lang="fr-FR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fr-FR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shm_unlink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my_shared_memory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  <a:b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Remove</a:t>
            </a:r>
            <a:r>
              <a:rPr lang="fr-F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the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semaphore</a:t>
            </a:r>
            <a:endParaRPr lang="fr-FR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fr-FR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Sem_unlink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my_semaphore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35052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5FFC4E8-1C7C-9D49-B1E4-03D11EED44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z="3600" dirty="0">
                <a:latin typeface="ArialMT"/>
              </a:rPr>
              <a:t>P</a:t>
            </a:r>
            <a:r>
              <a:rPr lang="fr-FR" sz="3600" dirty="0">
                <a:effectLst/>
                <a:latin typeface="ArialMT"/>
              </a:rPr>
              <a:t>osition and orientation of the robot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12DB9D-D089-C642-819A-879C3B7AE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Odometry</a:t>
            </a:r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 data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AddtoOdomData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extract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specific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values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provided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on the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desired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data types and stores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them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 the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odomData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The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extracted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values are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associated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respective keys, and the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 entries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incremented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accordingly</a:t>
            </a:r>
            <a:r>
              <a:rPr lang="fr-FR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extractOdomData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extract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specific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related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position, orientation,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linear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angular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values</a:t>
            </a:r>
          </a:p>
          <a:p>
            <a:pPr lvl="1"/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them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the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odomData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lvl="1"/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checks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end markers in the message and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handles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errors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if markers are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missing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processOdomData</a:t>
            </a:r>
            <a:endParaRPr lang="fr-FR" b="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fr-FR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fr-FR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odometer</a:t>
            </a:r>
            <a:r>
              <a:rPr lang="fr-FR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data by </a:t>
            </a:r>
            <a:r>
              <a:rPr lang="fr-FR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repeatedly</a:t>
            </a:r>
            <a:r>
              <a:rPr lang="fr-FR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extracting</a:t>
            </a:r>
            <a:r>
              <a:rPr lang="fr-FR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printing information </a:t>
            </a:r>
            <a:r>
              <a:rPr lang="fr-FR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until</a:t>
            </a:r>
            <a:r>
              <a:rPr lang="fr-FR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end of the message.</a:t>
            </a:r>
          </a:p>
          <a:p>
            <a:pPr lvl="1"/>
            <a:r>
              <a:rPr lang="fr-FR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fr-FR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handles</a:t>
            </a:r>
            <a:r>
              <a:rPr lang="fr-FR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cases </a:t>
            </a:r>
            <a:r>
              <a:rPr lang="fr-FR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fr-FR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r>
              <a:rPr lang="fr-FR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end markers are </a:t>
            </a:r>
            <a:r>
              <a:rPr lang="fr-FR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missing</a:t>
            </a:r>
            <a:r>
              <a:rPr lang="fr-FR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fr-FR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provides</a:t>
            </a:r>
            <a:r>
              <a:rPr lang="fr-FR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appropriate</a:t>
            </a:r>
            <a:r>
              <a:rPr lang="fr-FR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fr-FR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messages.</a:t>
            </a:r>
          </a:p>
          <a:p>
            <a:pPr marL="0" indent="0">
              <a:buNone/>
            </a:pPr>
            <a:b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9918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5FFC4E8-1C7C-9D49-B1E4-03D11EED44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z="3600" dirty="0">
                <a:latin typeface="ArialMT"/>
              </a:rPr>
              <a:t>P</a:t>
            </a:r>
            <a:r>
              <a:rPr lang="fr-FR" sz="3600" dirty="0">
                <a:effectLst/>
                <a:latin typeface="ArialMT"/>
              </a:rPr>
              <a:t>osition and orientation of the robot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12DB9D-D089-C642-819A-879C3B7AE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Laserscan</a:t>
            </a:r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 data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AddRanges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adds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range data to the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scan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selecting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data points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on a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specified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degree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interval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lvl="1"/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creates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key strings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on the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degree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corresponding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data point and stores the range value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along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key in the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The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increments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 entries in the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scan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accordingly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extractRangeData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extract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range data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message,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tokenize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data, and store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 a structure. </a:t>
            </a:r>
          </a:p>
          <a:p>
            <a:pPr lvl="1"/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handles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cases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end markers are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missing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providing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appropriate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message.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processScanData</a:t>
            </a:r>
            <a:endParaRPr lang="fr-FR" b="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processes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scan data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received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server,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extracting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range data,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adding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the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scanData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displaying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lvl="1"/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handles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multiple scan messages in the message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stream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appropriate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messages are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displayed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if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delimiters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missing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3725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7A18396-2316-0C40-A90E-BB96ADB60C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z="3600" dirty="0" err="1">
                <a:effectLst/>
                <a:latin typeface="ArialMT"/>
              </a:rPr>
              <a:t>Programm</a:t>
            </a:r>
            <a:r>
              <a:rPr lang="fr-FR" sz="3600" dirty="0">
                <a:effectLst/>
                <a:latin typeface="ArialMT"/>
              </a:rPr>
              <a:t> to move the robot on a </a:t>
            </a:r>
            <a:r>
              <a:rPr lang="fr-FR" sz="3600" dirty="0" err="1">
                <a:effectLst/>
                <a:latin typeface="ArialMT"/>
              </a:rPr>
              <a:t>given</a:t>
            </a:r>
            <a:r>
              <a:rPr lang="fr-FR" sz="3600" dirty="0">
                <a:effectLst/>
                <a:latin typeface="ArialMT"/>
              </a:rPr>
              <a:t> </a:t>
            </a:r>
            <a:r>
              <a:rPr lang="fr-FR" sz="3600" dirty="0" err="1">
                <a:effectLst/>
                <a:latin typeface="ArialMT"/>
              </a:rPr>
              <a:t>path</a:t>
            </a:r>
            <a:endParaRPr lang="en-AT" sz="36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BDA2C8-7CDD-F044-91E6-BC3F16818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MoveRobot_linear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move the robot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linearly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by a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specified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distance by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calculatin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required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speed and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sends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velocity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commands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the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robot's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position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odometry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data, and updates a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indicate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movement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finished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MoveRobot_circular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move the robot in a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circular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path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specified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radius by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calculating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linear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angular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speeds and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sends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velocity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commands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Use the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robot's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position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odometry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data, and updates a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indicate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movement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finished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Move_path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defines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sequence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 robot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movements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on user input and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performs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movements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accordingly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involves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linear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circular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motions, pauses, and updates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on the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robot's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orientation and position. 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7555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1_PPT_KUsIT_BIF">
  <a:themeElements>
    <a:clrScheme name="Larissa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BD179"/>
      </a:accent1>
      <a:accent2>
        <a:srgbClr val="0086CB"/>
      </a:accent2>
      <a:accent3>
        <a:srgbClr val="FFFFFF"/>
      </a:accent3>
      <a:accent4>
        <a:srgbClr val="000000"/>
      </a:accent4>
      <a:accent5>
        <a:srgbClr val="E2E5BE"/>
      </a:accent5>
      <a:accent6>
        <a:srgbClr val="0079B8"/>
      </a:accent6>
      <a:hlink>
        <a:srgbClr val="008462"/>
      </a:hlink>
      <a:folHlink>
        <a:srgbClr val="626B71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86CB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79B8"/>
        </a:accent6>
        <a:hlink>
          <a:srgbClr val="008462"/>
        </a:hlink>
        <a:folHlink>
          <a:srgbClr val="626B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BD179"/>
        </a:accent1>
        <a:accent2>
          <a:srgbClr val="0086CB"/>
        </a:accent2>
        <a:accent3>
          <a:srgbClr val="FFFFFF"/>
        </a:accent3>
        <a:accent4>
          <a:srgbClr val="000000"/>
        </a:accent4>
        <a:accent5>
          <a:srgbClr val="E2E5BE"/>
        </a:accent5>
        <a:accent6>
          <a:srgbClr val="0079B8"/>
        </a:accent6>
        <a:hlink>
          <a:srgbClr val="008462"/>
        </a:hlink>
        <a:folHlink>
          <a:srgbClr val="626B7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W_AC.potx" id="{18BB1C9E-6169-41EA-B808-26F37215DB2B}" vid="{C0C1892F-B47C-4A87-84D5-124F064D088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1543</Words>
  <Application>Microsoft Macintosh PowerPoint</Application>
  <PresentationFormat>Grand écran</PresentationFormat>
  <Paragraphs>133</Paragraphs>
  <Slides>11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11</vt:i4>
      </vt:variant>
    </vt:vector>
  </HeadingPairs>
  <TitlesOfParts>
    <vt:vector size="23" baseType="lpstr">
      <vt:lpstr>Arial</vt:lpstr>
      <vt:lpstr>Arial Black</vt:lpstr>
      <vt:lpstr>ArialMT</vt:lpstr>
      <vt:lpstr>Calibri</vt:lpstr>
      <vt:lpstr>Menlo</vt:lpstr>
      <vt:lpstr>Segoe UI</vt:lpstr>
      <vt:lpstr>Segoe UI Semibold</vt:lpstr>
      <vt:lpstr>Segoe UI Semilight</vt:lpstr>
      <vt:lpstr>Symbol</vt:lpstr>
      <vt:lpstr>Wingdings</vt:lpstr>
      <vt:lpstr>Office</vt:lpstr>
      <vt:lpstr>1_PPT_KUsIT_BIF</vt:lpstr>
      <vt:lpstr>Advanced Robot Programming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Live demonstration</vt:lpstr>
      <vt:lpstr>QnA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Delivery</dc:title>
  <dc:creator>Janka Koen</dc:creator>
  <cp:lastModifiedBy>Valentin Stevenin</cp:lastModifiedBy>
  <cp:revision>14</cp:revision>
  <dcterms:created xsi:type="dcterms:W3CDTF">2022-09-27T12:49:59Z</dcterms:created>
  <dcterms:modified xsi:type="dcterms:W3CDTF">2024-01-21T22:55:25Z</dcterms:modified>
</cp:coreProperties>
</file>