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70" r:id="rId14"/>
    <p:sldId id="271" r:id="rId15"/>
    <p:sldId id="269"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63090-DF38-E5EF-0F25-674B1A8D122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286F6A9-8AAA-21AF-5479-83D63950A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AE7C422-32FA-4814-DFBC-59D55BF41B79}"/>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5D48CD5D-7418-4467-DC17-56C78C5B78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09203EC-77F6-8633-865B-D47C4E8A78D8}"/>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19663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562F-65CB-409A-E544-0B6802FF792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C95170D-D6CB-22B7-657F-CDC735459FC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910D9F-9DF6-7ED1-A1CA-0987DAE8528D}"/>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EE9FC881-477F-8C73-B00B-DD6C44CC23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D82835-6307-73D1-100C-D7B709237056}"/>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33648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BB11D40-D372-C897-2148-B4C7DD6BD59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67CBB8F-F569-C481-138F-B374F1C1393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7D00423-A27E-DB49-413F-C1E25B0127AD}"/>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88756D7E-7385-42EF-0A51-AB3123CC4F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D8EEDF-95BC-4027-0E56-374586EF70A0}"/>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251328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83C26-797E-4F4F-2B0E-E363CAEA85E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D8BA3BC-788B-4216-C459-1528365DC3A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B1B24A-5FA2-D97B-AF78-3637AF187D0B}"/>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4D09BD27-6232-1684-CAF5-A6665BEF0D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F6976A-2565-5C56-3A8D-0AE269975286}"/>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105119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98678-DE5C-E013-C30B-9CF34478990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368D962-E173-8816-34B5-68EA456E4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52C804F-2574-77DA-A084-F41D73C69674}"/>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B8147B33-B472-B288-B872-AA456FE56FF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6FC6F33-3ED2-9D7B-3B37-B31DBB70E875}"/>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1611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5449C-77B6-876D-F90B-5A861B4A714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2C5560B-0ABA-90CD-614E-A0F55DB0F8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69F7889-4058-9D6D-0058-1FC819A18B3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DBABB41-07A0-32D3-669C-CE79DA0FA07F}"/>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6" name="Espaço Reservado para Rodapé 5">
            <a:extLst>
              <a:ext uri="{FF2B5EF4-FFF2-40B4-BE49-F238E27FC236}">
                <a16:creationId xmlns:a16="http://schemas.microsoft.com/office/drawing/2014/main" id="{E356ABCC-56EC-69FB-5304-7223FAE91E9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4984AD6-2B53-05CB-3D3F-B5019B8CCFFA}"/>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182026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4AB3B-02FB-0234-A92D-FDC8E434E3A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66B9E32-F2C4-6936-0753-656F2A9F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2E29C1E-82AD-8D5E-F053-9FCBEDD8B07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9D586AC-6A6A-92BF-0A20-CABAF4D5E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8867E78-D627-378E-67B8-E1185523DA0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311A5D9-856D-7496-7E14-ECBF03A74FCC}"/>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8" name="Espaço Reservado para Rodapé 7">
            <a:extLst>
              <a:ext uri="{FF2B5EF4-FFF2-40B4-BE49-F238E27FC236}">
                <a16:creationId xmlns:a16="http://schemas.microsoft.com/office/drawing/2014/main" id="{3E557E90-8632-79A7-F51B-9E7815615A8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3583CAD-C300-769C-CF19-88B9F255083F}"/>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414834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FEAC0-C50D-69A4-F241-760E7199BD1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1A3E0C1-9F75-F68F-85AE-6EE69C2E4871}"/>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4" name="Espaço Reservado para Rodapé 3">
            <a:extLst>
              <a:ext uri="{FF2B5EF4-FFF2-40B4-BE49-F238E27FC236}">
                <a16:creationId xmlns:a16="http://schemas.microsoft.com/office/drawing/2014/main" id="{79504998-FA16-2A18-63F3-6E160C34202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0501C69-9DF6-14C7-53D4-F68E884613C2}"/>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338478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FA1FBD6-8B05-1B9D-46AA-C6CD79DA132F}"/>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3" name="Espaço Reservado para Rodapé 2">
            <a:extLst>
              <a:ext uri="{FF2B5EF4-FFF2-40B4-BE49-F238E27FC236}">
                <a16:creationId xmlns:a16="http://schemas.microsoft.com/office/drawing/2014/main" id="{B9AADF3E-B50F-1652-E1ED-FB563F2141E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7D95267-6A1A-D04A-A3E2-8EAD9DCFE721}"/>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18678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A3467-7D17-2F4C-A0DE-F97C8E10E3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69E66E1-C00A-917F-B576-9881207238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8C459DA-AA0F-4D1E-FE4A-F10B90F28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DD4CD72-7615-990D-FC4D-44ABD6415F78}"/>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6" name="Espaço Reservado para Rodapé 5">
            <a:extLst>
              <a:ext uri="{FF2B5EF4-FFF2-40B4-BE49-F238E27FC236}">
                <a16:creationId xmlns:a16="http://schemas.microsoft.com/office/drawing/2014/main" id="{B9CC67EF-219B-CBCE-F42D-1C46BA7B58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6E15E11-15C4-9F4E-EEC4-18F13859953D}"/>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246917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EB50D-F07D-1C5B-C30F-0D5F132B434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DC3C697-DBFA-D348-30D9-76F1E72F4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F5FF973-93F3-5E7B-1A5C-0700CE834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A62FC5E-0133-249D-8E97-209C99613316}"/>
              </a:ext>
            </a:extLst>
          </p:cNvPr>
          <p:cNvSpPr>
            <a:spLocks noGrp="1"/>
          </p:cNvSpPr>
          <p:nvPr>
            <p:ph type="dt" sz="half" idx="10"/>
          </p:nvPr>
        </p:nvSpPr>
        <p:spPr/>
        <p:txBody>
          <a:bodyPr/>
          <a:lstStyle/>
          <a:p>
            <a:fld id="{C39A3F5D-F679-4F4D-BB97-2EC17C0D52E2}" type="datetimeFigureOut">
              <a:rPr lang="pt-BR" smtClean="0"/>
              <a:t>05/10/2023</a:t>
            </a:fld>
            <a:endParaRPr lang="pt-BR"/>
          </a:p>
        </p:txBody>
      </p:sp>
      <p:sp>
        <p:nvSpPr>
          <p:cNvPr id="6" name="Espaço Reservado para Rodapé 5">
            <a:extLst>
              <a:ext uri="{FF2B5EF4-FFF2-40B4-BE49-F238E27FC236}">
                <a16:creationId xmlns:a16="http://schemas.microsoft.com/office/drawing/2014/main" id="{D70364B8-C949-7695-6B4D-C97B54733B4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C69172B-8982-21F8-71DB-4779A76EBDD8}"/>
              </a:ext>
            </a:extLst>
          </p:cNvPr>
          <p:cNvSpPr>
            <a:spLocks noGrp="1"/>
          </p:cNvSpPr>
          <p:nvPr>
            <p:ph type="sldNum" sz="quarter" idx="12"/>
          </p:nvPr>
        </p:nvSpPr>
        <p:spPr/>
        <p:txBody>
          <a:bodyPr/>
          <a:lstStyle/>
          <a:p>
            <a:fld id="{7FE959F3-176C-4199-87A9-E473C501FD62}" type="slidenum">
              <a:rPr lang="pt-BR" smtClean="0"/>
              <a:t>‹nº›</a:t>
            </a:fld>
            <a:endParaRPr lang="pt-BR"/>
          </a:p>
        </p:txBody>
      </p:sp>
    </p:spTree>
    <p:extLst>
      <p:ext uri="{BB962C8B-B14F-4D97-AF65-F5344CB8AC3E}">
        <p14:creationId xmlns:p14="http://schemas.microsoft.com/office/powerpoint/2010/main" val="96558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F00A398-6852-49BD-03BC-B256BB0C9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45F3F34-5DF6-9E8C-95F6-D662E6992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ABE0AB-B351-8BE1-A433-2ED7C6D13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A3F5D-F679-4F4D-BB97-2EC17C0D52E2}" type="datetimeFigureOut">
              <a:rPr lang="pt-BR" smtClean="0"/>
              <a:t>05/10/2023</a:t>
            </a:fld>
            <a:endParaRPr lang="pt-BR"/>
          </a:p>
        </p:txBody>
      </p:sp>
      <p:sp>
        <p:nvSpPr>
          <p:cNvPr id="5" name="Espaço Reservado para Rodapé 4">
            <a:extLst>
              <a:ext uri="{FF2B5EF4-FFF2-40B4-BE49-F238E27FC236}">
                <a16:creationId xmlns:a16="http://schemas.microsoft.com/office/drawing/2014/main" id="{E7517F1D-CBB9-023D-307B-0FC3DD703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DBB258C-A4AB-4BD5-F722-45D67CBAD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959F3-176C-4199-87A9-E473C501FD62}" type="slidenum">
              <a:rPr lang="pt-BR" smtClean="0"/>
              <a:t>‹nº›</a:t>
            </a:fld>
            <a:endParaRPr lang="pt-BR"/>
          </a:p>
        </p:txBody>
      </p:sp>
    </p:spTree>
    <p:extLst>
      <p:ext uri="{BB962C8B-B14F-4D97-AF65-F5344CB8AC3E}">
        <p14:creationId xmlns:p14="http://schemas.microsoft.com/office/powerpoint/2010/main" val="128664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E4DFE-25F6-49A9-DFBC-F0BB7C74BD3C}"/>
              </a:ext>
            </a:extLst>
          </p:cNvPr>
          <p:cNvSpPr>
            <a:spLocks noGrp="1"/>
          </p:cNvSpPr>
          <p:nvPr>
            <p:ph type="ctrTitle"/>
          </p:nvPr>
        </p:nvSpPr>
        <p:spPr>
          <a:xfrm>
            <a:off x="1524000" y="1122363"/>
            <a:ext cx="9448800" cy="3113735"/>
          </a:xfrm>
        </p:spPr>
        <p:txBody>
          <a:bodyPr>
            <a:normAutofit fontScale="90000"/>
          </a:bodyPr>
          <a:lstStyle/>
          <a:p>
            <a:pPr algn="l"/>
            <a:br>
              <a:rPr lang="pt-BR" dirty="0"/>
            </a:br>
            <a:br>
              <a:rPr lang="pt-BR" dirty="0"/>
            </a:br>
            <a:br>
              <a:rPr lang="pt-BR" dirty="0"/>
            </a:br>
            <a:br>
              <a:rPr lang="pt-BR" dirty="0"/>
            </a:br>
            <a:r>
              <a:rPr lang="pt-BR" sz="10700" dirty="0"/>
              <a:t>Fail2Ban</a:t>
            </a:r>
            <a:br>
              <a:rPr lang="pt-BR" dirty="0"/>
            </a:br>
            <a:endParaRPr lang="pt-BR" dirty="0"/>
          </a:p>
        </p:txBody>
      </p:sp>
    </p:spTree>
    <p:extLst>
      <p:ext uri="{BB962C8B-B14F-4D97-AF65-F5344CB8AC3E}">
        <p14:creationId xmlns:p14="http://schemas.microsoft.com/office/powerpoint/2010/main" val="382176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66139-5BFD-EC7C-73F6-C95F83068631}"/>
              </a:ext>
            </a:extLst>
          </p:cNvPr>
          <p:cNvSpPr>
            <a:spLocks noGrp="1"/>
          </p:cNvSpPr>
          <p:nvPr>
            <p:ph type="title"/>
          </p:nvPr>
        </p:nvSpPr>
        <p:spPr>
          <a:xfrm>
            <a:off x="397934" y="619125"/>
            <a:ext cx="10515600" cy="1325563"/>
          </a:xfrm>
        </p:spPr>
        <p:txBody>
          <a:bodyPr>
            <a:normAutofit fontScale="90000"/>
          </a:bodyPr>
          <a:lstStyle/>
          <a:p>
            <a:r>
              <a:rPr lang="pt-BR" sz="4900" dirty="0"/>
              <a:t>Como Definir o Arquivo de Configuração </a:t>
            </a:r>
            <a:r>
              <a:rPr lang="pt-BR" sz="4900" dirty="0" err="1"/>
              <a:t>jail.local</a:t>
            </a:r>
            <a:br>
              <a:rPr lang="pt-BR" b="1" i="0" dirty="0">
                <a:solidFill>
                  <a:srgbClr val="2F1C6A"/>
                </a:solidFill>
                <a:effectLst/>
                <a:latin typeface="Muli"/>
              </a:rPr>
            </a:br>
            <a:endParaRPr lang="pt-BR" dirty="0"/>
          </a:p>
        </p:txBody>
      </p:sp>
      <p:sp>
        <p:nvSpPr>
          <p:cNvPr id="3" name="Espaço Reservado para Conteúdo 2">
            <a:extLst>
              <a:ext uri="{FF2B5EF4-FFF2-40B4-BE49-F238E27FC236}">
                <a16:creationId xmlns:a16="http://schemas.microsoft.com/office/drawing/2014/main" id="{6D5B6D34-B5A0-9A8D-FC53-E3FB457187A1}"/>
              </a:ext>
            </a:extLst>
          </p:cNvPr>
          <p:cNvSpPr>
            <a:spLocks noGrp="1"/>
          </p:cNvSpPr>
          <p:nvPr>
            <p:ph idx="1"/>
          </p:nvPr>
        </p:nvSpPr>
        <p:spPr/>
        <p:txBody>
          <a:bodyPr/>
          <a:lstStyle/>
          <a:p>
            <a:pPr marL="0" indent="0" algn="l">
              <a:buNone/>
            </a:pPr>
            <a:r>
              <a:rPr lang="pt-BR" b="0" i="0" dirty="0">
                <a:solidFill>
                  <a:srgbClr val="36344D"/>
                </a:solidFill>
                <a:effectLst/>
                <a:latin typeface="Muli"/>
              </a:rPr>
              <a:t>	</a:t>
            </a:r>
            <a:r>
              <a:rPr lang="pt-BR" sz="2200" dirty="0">
                <a:latin typeface="+mj-lt"/>
                <a:ea typeface="+mj-ea"/>
                <a:cs typeface="+mj-cs"/>
              </a:rPr>
              <a:t>O Fail2Ban possui outro arquivo de configuração chamado </a:t>
            </a:r>
            <a:r>
              <a:rPr lang="pt-BR" sz="2200" dirty="0" err="1">
                <a:latin typeface="+mj-lt"/>
                <a:ea typeface="+mj-ea"/>
                <a:cs typeface="+mj-cs"/>
              </a:rPr>
              <a:t>jail.conf</a:t>
            </a:r>
            <a:r>
              <a:rPr lang="pt-BR" sz="2200" dirty="0">
                <a:latin typeface="+mj-lt"/>
                <a:ea typeface="+mj-ea"/>
                <a:cs typeface="+mj-cs"/>
              </a:rPr>
              <a:t>, que inclui </a:t>
            </a:r>
            <a:r>
              <a:rPr lang="pt-BR" sz="2200" dirty="0" err="1">
                <a:latin typeface="+mj-lt"/>
                <a:ea typeface="+mj-ea"/>
                <a:cs typeface="+mj-cs"/>
              </a:rPr>
              <a:t>jails</a:t>
            </a:r>
            <a:r>
              <a:rPr lang="pt-BR" sz="2200" dirty="0">
                <a:latin typeface="+mj-lt"/>
                <a:ea typeface="+mj-ea"/>
                <a:cs typeface="+mj-cs"/>
              </a:rPr>
              <a:t> — filtros com ações. Contudo, os usuários não devem modificar este arquivo diretamente, pois ele contém o conjunto de regras básicas para o software.</a:t>
            </a:r>
          </a:p>
          <a:p>
            <a:pPr marL="0" indent="0" algn="l">
              <a:buNone/>
            </a:pPr>
            <a:r>
              <a:rPr lang="pt-BR" sz="2200" dirty="0">
                <a:latin typeface="+mj-lt"/>
                <a:ea typeface="+mj-ea"/>
                <a:cs typeface="+mj-cs"/>
              </a:rPr>
              <a:t>	Ao invés disso, faça uma cópia do arquivo original e dê a ele o nome de </a:t>
            </a:r>
            <a:r>
              <a:rPr lang="pt-BR" sz="2200" dirty="0" err="1">
                <a:latin typeface="+mj-lt"/>
                <a:ea typeface="+mj-ea"/>
                <a:cs typeface="+mj-cs"/>
              </a:rPr>
              <a:t>jail.local</a:t>
            </a:r>
            <a:r>
              <a:rPr lang="pt-BR" sz="2200" dirty="0">
                <a:latin typeface="+mj-lt"/>
                <a:ea typeface="+mj-ea"/>
                <a:cs typeface="+mj-cs"/>
              </a:rPr>
              <a:t>. Fazendo isso, você poderá customizar e configurar filtros e ações, incluindo </a:t>
            </a:r>
            <a:r>
              <a:rPr lang="pt-BR" sz="2200" dirty="0" err="1">
                <a:latin typeface="+mj-lt"/>
                <a:ea typeface="+mj-ea"/>
                <a:cs typeface="+mj-cs"/>
              </a:rPr>
              <a:t>ignoreip</a:t>
            </a:r>
            <a:r>
              <a:rPr lang="pt-BR" sz="2200" dirty="0">
                <a:latin typeface="+mj-lt"/>
                <a:ea typeface="+mj-ea"/>
                <a:cs typeface="+mj-cs"/>
              </a:rPr>
              <a:t>, </a:t>
            </a:r>
            <a:r>
              <a:rPr lang="pt-BR" sz="2200" dirty="0" err="1">
                <a:latin typeface="+mj-lt"/>
                <a:ea typeface="+mj-ea"/>
                <a:cs typeface="+mj-cs"/>
              </a:rPr>
              <a:t>bantime</a:t>
            </a:r>
            <a:r>
              <a:rPr lang="pt-BR" sz="2200" dirty="0">
                <a:latin typeface="+mj-lt"/>
                <a:ea typeface="+mj-ea"/>
                <a:cs typeface="+mj-cs"/>
              </a:rPr>
              <a:t>, </a:t>
            </a:r>
            <a:r>
              <a:rPr lang="pt-BR" sz="2200" dirty="0" err="1">
                <a:latin typeface="+mj-lt"/>
                <a:ea typeface="+mj-ea"/>
                <a:cs typeface="+mj-cs"/>
              </a:rPr>
              <a:t>findtime</a:t>
            </a:r>
            <a:r>
              <a:rPr lang="pt-BR" sz="2200" dirty="0">
                <a:latin typeface="+mj-lt"/>
                <a:ea typeface="+mj-ea"/>
                <a:cs typeface="+mj-cs"/>
              </a:rPr>
              <a:t>, </a:t>
            </a:r>
            <a:r>
              <a:rPr lang="pt-BR" sz="2200" dirty="0" err="1">
                <a:latin typeface="+mj-lt"/>
                <a:ea typeface="+mj-ea"/>
                <a:cs typeface="+mj-cs"/>
              </a:rPr>
              <a:t>maxretry</a:t>
            </a:r>
            <a:r>
              <a:rPr lang="pt-BR" sz="2200" dirty="0">
                <a:latin typeface="+mj-lt"/>
                <a:ea typeface="+mj-ea"/>
                <a:cs typeface="+mj-cs"/>
              </a:rPr>
              <a:t> e </a:t>
            </a:r>
            <a:r>
              <a:rPr lang="pt-BR" sz="2200" dirty="0" err="1">
                <a:latin typeface="+mj-lt"/>
                <a:ea typeface="+mj-ea"/>
                <a:cs typeface="+mj-cs"/>
              </a:rPr>
              <a:t>backend</a:t>
            </a:r>
            <a:r>
              <a:rPr lang="pt-BR" sz="2200" dirty="0">
                <a:latin typeface="+mj-lt"/>
                <a:ea typeface="+mj-ea"/>
                <a:cs typeface="+mj-cs"/>
              </a:rPr>
              <a:t>.</a:t>
            </a:r>
          </a:p>
          <a:p>
            <a:endParaRPr lang="pt-BR" dirty="0"/>
          </a:p>
        </p:txBody>
      </p:sp>
    </p:spTree>
    <p:extLst>
      <p:ext uri="{BB962C8B-B14F-4D97-AF65-F5344CB8AC3E}">
        <p14:creationId xmlns:p14="http://schemas.microsoft.com/office/powerpoint/2010/main" val="423393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17C7A-6784-35A1-64FA-53BC59ADCA19}"/>
              </a:ext>
            </a:extLst>
          </p:cNvPr>
          <p:cNvSpPr>
            <a:spLocks noGrp="1"/>
          </p:cNvSpPr>
          <p:nvPr>
            <p:ph type="title"/>
          </p:nvPr>
        </p:nvSpPr>
        <p:spPr/>
        <p:txBody>
          <a:bodyPr/>
          <a:lstStyle/>
          <a:p>
            <a:r>
              <a:rPr lang="pt-BR" dirty="0" err="1"/>
              <a:t>ignoreip</a:t>
            </a:r>
            <a:endParaRPr lang="pt-BR" dirty="0"/>
          </a:p>
        </p:txBody>
      </p:sp>
      <p:sp>
        <p:nvSpPr>
          <p:cNvPr id="3" name="Espaço Reservado para Conteúdo 2">
            <a:extLst>
              <a:ext uri="{FF2B5EF4-FFF2-40B4-BE49-F238E27FC236}">
                <a16:creationId xmlns:a16="http://schemas.microsoft.com/office/drawing/2014/main" id="{2F142239-5546-F232-DEC8-2C5728AF1AB1}"/>
              </a:ext>
            </a:extLst>
          </p:cNvPr>
          <p:cNvSpPr>
            <a:spLocks noGrp="1"/>
          </p:cNvSpPr>
          <p:nvPr>
            <p:ph idx="1"/>
          </p:nvPr>
        </p:nvSpPr>
        <p:spPr/>
        <p:txBody>
          <a:bodyPr/>
          <a:lstStyle/>
          <a:p>
            <a:pPr marL="0" indent="0">
              <a:buNone/>
            </a:pPr>
            <a:r>
              <a:rPr lang="pt-BR" sz="2200" dirty="0">
                <a:latin typeface="+mj-lt"/>
                <a:ea typeface="+mj-ea"/>
                <a:cs typeface="+mj-cs"/>
              </a:rPr>
              <a:t>	Este recurso requer que você especifique endereços de IP confiáveis, hosts DNS ou máscaras CIDR que o Fail2Ban deve ignorar. Este parâmetro permite todo o tráfego vindo das fontes especificadas. Você pode adicionar múltiplos endereços e separá-los com um espaço.</a:t>
            </a:r>
          </a:p>
        </p:txBody>
      </p:sp>
      <p:pic>
        <p:nvPicPr>
          <p:cNvPr id="5" name="Imagem 4">
            <a:extLst>
              <a:ext uri="{FF2B5EF4-FFF2-40B4-BE49-F238E27FC236}">
                <a16:creationId xmlns:a16="http://schemas.microsoft.com/office/drawing/2014/main" id="{C7301B6E-ECCA-0B7E-71FD-A0D3DDDD372D}"/>
              </a:ext>
            </a:extLst>
          </p:cNvPr>
          <p:cNvPicPr>
            <a:picLocks noChangeAspect="1"/>
          </p:cNvPicPr>
          <p:nvPr/>
        </p:nvPicPr>
        <p:blipFill>
          <a:blip r:embed="rId2"/>
          <a:stretch>
            <a:fillRect/>
          </a:stretch>
        </p:blipFill>
        <p:spPr>
          <a:xfrm>
            <a:off x="3071105" y="4001294"/>
            <a:ext cx="5582429" cy="1325616"/>
          </a:xfrm>
          <a:prstGeom prst="rect">
            <a:avLst/>
          </a:prstGeom>
        </p:spPr>
      </p:pic>
    </p:spTree>
    <p:extLst>
      <p:ext uri="{BB962C8B-B14F-4D97-AF65-F5344CB8AC3E}">
        <p14:creationId xmlns:p14="http://schemas.microsoft.com/office/powerpoint/2010/main" val="376023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67F02-CC8A-B303-2E6C-FAB39E5A8BBD}"/>
              </a:ext>
            </a:extLst>
          </p:cNvPr>
          <p:cNvSpPr>
            <a:spLocks noGrp="1"/>
          </p:cNvSpPr>
          <p:nvPr>
            <p:ph type="title"/>
          </p:nvPr>
        </p:nvSpPr>
        <p:spPr/>
        <p:txBody>
          <a:bodyPr/>
          <a:lstStyle/>
          <a:p>
            <a:r>
              <a:rPr lang="pt-BR" dirty="0" err="1"/>
              <a:t>bantime</a:t>
            </a:r>
            <a:endParaRPr lang="pt-BR" dirty="0"/>
          </a:p>
        </p:txBody>
      </p:sp>
      <p:sp>
        <p:nvSpPr>
          <p:cNvPr id="3" name="Espaço Reservado para Conteúdo 2">
            <a:extLst>
              <a:ext uri="{FF2B5EF4-FFF2-40B4-BE49-F238E27FC236}">
                <a16:creationId xmlns:a16="http://schemas.microsoft.com/office/drawing/2014/main" id="{4122F691-9DA0-3345-9894-459B95318A6C}"/>
              </a:ext>
            </a:extLst>
          </p:cNvPr>
          <p:cNvSpPr>
            <a:spLocks noGrp="1"/>
          </p:cNvSpPr>
          <p:nvPr>
            <p:ph idx="1"/>
          </p:nvPr>
        </p:nvSpPr>
        <p:spPr/>
        <p:txBody>
          <a:bodyPr/>
          <a:lstStyle/>
          <a:p>
            <a:pPr marL="0" indent="0">
              <a:buNone/>
            </a:pPr>
            <a:r>
              <a:rPr lang="pt-BR" b="0" i="0" dirty="0">
                <a:solidFill>
                  <a:srgbClr val="36344D"/>
                </a:solidFill>
                <a:effectLst/>
                <a:latin typeface="Muli"/>
              </a:rPr>
              <a:t>	</a:t>
            </a:r>
            <a:r>
              <a:rPr lang="pt-BR" sz="2200" dirty="0">
                <a:latin typeface="+mj-lt"/>
                <a:ea typeface="+mj-ea"/>
                <a:cs typeface="+mj-cs"/>
              </a:rPr>
              <a:t>Este parâmetro define o tempo depois do qual um cliente será banido após uma tentativa falha de autenticação. O tempo de banimento é medido em segundos e o número padrão é 600 (10 minutos).</a:t>
            </a:r>
          </a:p>
        </p:txBody>
      </p:sp>
      <p:pic>
        <p:nvPicPr>
          <p:cNvPr id="5" name="Imagem 4">
            <a:extLst>
              <a:ext uri="{FF2B5EF4-FFF2-40B4-BE49-F238E27FC236}">
                <a16:creationId xmlns:a16="http://schemas.microsoft.com/office/drawing/2014/main" id="{AC6F460E-7B9B-0C10-1CF8-CD786DD7B5C1}"/>
              </a:ext>
            </a:extLst>
          </p:cNvPr>
          <p:cNvPicPr>
            <a:picLocks noChangeAspect="1"/>
          </p:cNvPicPr>
          <p:nvPr/>
        </p:nvPicPr>
        <p:blipFill>
          <a:blip r:embed="rId2"/>
          <a:stretch>
            <a:fillRect/>
          </a:stretch>
        </p:blipFill>
        <p:spPr>
          <a:xfrm>
            <a:off x="2393660" y="4074160"/>
            <a:ext cx="6719860" cy="1223995"/>
          </a:xfrm>
          <a:prstGeom prst="rect">
            <a:avLst/>
          </a:prstGeom>
        </p:spPr>
      </p:pic>
    </p:spTree>
    <p:extLst>
      <p:ext uri="{BB962C8B-B14F-4D97-AF65-F5344CB8AC3E}">
        <p14:creationId xmlns:p14="http://schemas.microsoft.com/office/powerpoint/2010/main" val="209267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572DA-F195-5649-2D31-BDA48055D5D5}"/>
              </a:ext>
            </a:extLst>
          </p:cNvPr>
          <p:cNvSpPr>
            <a:spLocks noGrp="1"/>
          </p:cNvSpPr>
          <p:nvPr>
            <p:ph type="title"/>
          </p:nvPr>
        </p:nvSpPr>
        <p:spPr/>
        <p:txBody>
          <a:bodyPr/>
          <a:lstStyle/>
          <a:p>
            <a:r>
              <a:rPr lang="pt-BR" dirty="0" err="1"/>
              <a:t>maxretry</a:t>
            </a:r>
            <a:endParaRPr lang="pt-BR" dirty="0"/>
          </a:p>
        </p:txBody>
      </p:sp>
      <p:sp>
        <p:nvSpPr>
          <p:cNvPr id="3" name="Espaço Reservado para Conteúdo 2">
            <a:extLst>
              <a:ext uri="{FF2B5EF4-FFF2-40B4-BE49-F238E27FC236}">
                <a16:creationId xmlns:a16="http://schemas.microsoft.com/office/drawing/2014/main" id="{C2320880-6D50-5478-FC53-7F858E55765D}"/>
              </a:ext>
            </a:extLst>
          </p:cNvPr>
          <p:cNvSpPr>
            <a:spLocks noGrp="1"/>
          </p:cNvSpPr>
          <p:nvPr>
            <p:ph idx="1"/>
          </p:nvPr>
        </p:nvSpPr>
        <p:spPr/>
        <p:txBody>
          <a:bodyPr/>
          <a:lstStyle/>
          <a:p>
            <a:pPr marL="0" indent="0">
              <a:buNone/>
            </a:pPr>
            <a:r>
              <a:rPr lang="pt-BR" dirty="0">
                <a:solidFill>
                  <a:srgbClr val="36344D"/>
                </a:solidFill>
                <a:latin typeface="Muli"/>
              </a:rPr>
              <a:t>	</a:t>
            </a:r>
            <a:r>
              <a:rPr lang="pt-BR" sz="2200" dirty="0">
                <a:latin typeface="+mj-lt"/>
                <a:ea typeface="+mj-ea"/>
                <a:cs typeface="+mj-cs"/>
              </a:rPr>
              <a:t>Ele determina o número máximo de tentativas de login </a:t>
            </a:r>
            <a:r>
              <a:rPr lang="pt-BR" sz="2200" dirty="0" err="1">
                <a:latin typeface="+mj-lt"/>
                <a:ea typeface="+mj-ea"/>
                <a:cs typeface="+mj-cs"/>
              </a:rPr>
              <a:t>mal-sucedidas</a:t>
            </a:r>
            <a:r>
              <a:rPr lang="pt-BR" sz="2200" dirty="0">
                <a:latin typeface="+mj-lt"/>
                <a:ea typeface="+mj-ea"/>
                <a:cs typeface="+mj-cs"/>
              </a:rPr>
              <a:t> dentro de uma janela de tempo pré-definida. O valor padrão é 5.</a:t>
            </a:r>
          </a:p>
        </p:txBody>
      </p:sp>
      <p:pic>
        <p:nvPicPr>
          <p:cNvPr id="5" name="Imagem 4">
            <a:extLst>
              <a:ext uri="{FF2B5EF4-FFF2-40B4-BE49-F238E27FC236}">
                <a16:creationId xmlns:a16="http://schemas.microsoft.com/office/drawing/2014/main" id="{B65FDF0F-2448-E7D1-5423-53B2EE892091}"/>
              </a:ext>
            </a:extLst>
          </p:cNvPr>
          <p:cNvPicPr>
            <a:picLocks noChangeAspect="1"/>
          </p:cNvPicPr>
          <p:nvPr/>
        </p:nvPicPr>
        <p:blipFill>
          <a:blip r:embed="rId2"/>
          <a:stretch>
            <a:fillRect/>
          </a:stretch>
        </p:blipFill>
        <p:spPr>
          <a:xfrm>
            <a:off x="2611124" y="4104640"/>
            <a:ext cx="6969752" cy="985552"/>
          </a:xfrm>
          <a:prstGeom prst="rect">
            <a:avLst/>
          </a:prstGeom>
        </p:spPr>
      </p:pic>
    </p:spTree>
    <p:extLst>
      <p:ext uri="{BB962C8B-B14F-4D97-AF65-F5344CB8AC3E}">
        <p14:creationId xmlns:p14="http://schemas.microsoft.com/office/powerpoint/2010/main" val="16269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DABF5-1D6C-511B-6DB1-2389FB95008E}"/>
              </a:ext>
            </a:extLst>
          </p:cNvPr>
          <p:cNvSpPr>
            <a:spLocks noGrp="1"/>
          </p:cNvSpPr>
          <p:nvPr>
            <p:ph type="title"/>
          </p:nvPr>
        </p:nvSpPr>
        <p:spPr/>
        <p:txBody>
          <a:bodyPr/>
          <a:lstStyle/>
          <a:p>
            <a:r>
              <a:rPr lang="pt-BR" dirty="0"/>
              <a:t>Alguns outros recursos...</a:t>
            </a:r>
          </a:p>
        </p:txBody>
      </p:sp>
      <p:sp>
        <p:nvSpPr>
          <p:cNvPr id="3" name="Espaço Reservado para Conteúdo 2">
            <a:extLst>
              <a:ext uri="{FF2B5EF4-FFF2-40B4-BE49-F238E27FC236}">
                <a16:creationId xmlns:a16="http://schemas.microsoft.com/office/drawing/2014/main" id="{ED834E51-BB83-8FC1-E1D7-DF31A5044484}"/>
              </a:ext>
            </a:extLst>
          </p:cNvPr>
          <p:cNvSpPr>
            <a:spLocks noGrp="1"/>
          </p:cNvSpPr>
          <p:nvPr>
            <p:ph idx="1"/>
          </p:nvPr>
        </p:nvSpPr>
        <p:spPr>
          <a:xfrm>
            <a:off x="838200" y="1622425"/>
            <a:ext cx="10515600" cy="4351338"/>
          </a:xfrm>
        </p:spPr>
        <p:txBody>
          <a:bodyPr>
            <a:normAutofit/>
          </a:bodyPr>
          <a:lstStyle/>
          <a:p>
            <a:pPr algn="l">
              <a:buFont typeface="Arial" panose="020B0604020202020204" pitchFamily="34" charset="0"/>
              <a:buChar char="•"/>
            </a:pPr>
            <a:r>
              <a:rPr lang="pt-BR" sz="2200" dirty="0" err="1">
                <a:latin typeface="+mj-lt"/>
                <a:ea typeface="+mj-ea"/>
                <a:cs typeface="+mj-cs"/>
              </a:rPr>
              <a:t>pynotify</a:t>
            </a:r>
            <a:r>
              <a:rPr lang="pt-BR" sz="2200" dirty="0">
                <a:latin typeface="+mj-lt"/>
                <a:ea typeface="+mj-ea"/>
                <a:cs typeface="+mj-cs"/>
              </a:rPr>
              <a:t> – monitora as mudanças do sistema de arquivos em tempo real e requer a instalação de um monitor de alteração de arquivo.</a:t>
            </a:r>
          </a:p>
          <a:p>
            <a:pPr algn="l">
              <a:buFont typeface="Arial" panose="020B0604020202020204" pitchFamily="34" charset="0"/>
              <a:buChar char="•"/>
            </a:pPr>
            <a:r>
              <a:rPr lang="pt-BR" sz="2200" dirty="0" err="1">
                <a:latin typeface="+mj-lt"/>
                <a:ea typeface="+mj-ea"/>
                <a:cs typeface="+mj-cs"/>
              </a:rPr>
              <a:t>gamin</a:t>
            </a:r>
            <a:r>
              <a:rPr lang="pt-BR" sz="2200" dirty="0">
                <a:latin typeface="+mj-lt"/>
                <a:ea typeface="+mj-ea"/>
                <a:cs typeface="+mj-cs"/>
              </a:rPr>
              <a:t> – o mesmo que o </a:t>
            </a:r>
            <a:r>
              <a:rPr lang="pt-BR" sz="2200" dirty="0" err="1">
                <a:latin typeface="+mj-lt"/>
                <a:ea typeface="+mj-ea"/>
                <a:cs typeface="+mj-cs"/>
              </a:rPr>
              <a:t>pynotify</a:t>
            </a:r>
            <a:r>
              <a:rPr lang="pt-BR" sz="2200" dirty="0">
                <a:latin typeface="+mj-lt"/>
                <a:ea typeface="+mj-ea"/>
                <a:cs typeface="+mj-cs"/>
              </a:rPr>
              <a:t>, mas exige uma ferramenta </a:t>
            </a:r>
            <a:r>
              <a:rPr lang="pt-BR" sz="2200" dirty="0" err="1">
                <a:latin typeface="+mj-lt"/>
                <a:ea typeface="+mj-ea"/>
                <a:cs typeface="+mj-cs"/>
              </a:rPr>
              <a:t>Gamin</a:t>
            </a:r>
            <a:r>
              <a:rPr lang="pt-BR" sz="2200" dirty="0">
                <a:latin typeface="+mj-lt"/>
                <a:ea typeface="+mj-ea"/>
                <a:cs typeface="+mj-cs"/>
              </a:rPr>
              <a:t>.</a:t>
            </a:r>
          </a:p>
          <a:p>
            <a:pPr algn="l">
              <a:buFont typeface="Arial" panose="020B0604020202020204" pitchFamily="34" charset="0"/>
              <a:buChar char="•"/>
            </a:pPr>
            <a:r>
              <a:rPr lang="pt-BR" sz="2200" dirty="0" err="1">
                <a:latin typeface="+mj-lt"/>
                <a:ea typeface="+mj-ea"/>
                <a:cs typeface="+mj-cs"/>
              </a:rPr>
              <a:t>polling</a:t>
            </a:r>
            <a:r>
              <a:rPr lang="pt-BR" sz="2200" dirty="0">
                <a:latin typeface="+mj-lt"/>
                <a:ea typeface="+mj-ea"/>
                <a:cs typeface="+mj-cs"/>
              </a:rPr>
              <a:t> – usa um algoritmo de pesquisa que não requer bibliotecas externas.</a:t>
            </a:r>
          </a:p>
          <a:p>
            <a:pPr algn="l">
              <a:buFont typeface="Arial" panose="020B0604020202020204" pitchFamily="34" charset="0"/>
              <a:buChar char="•"/>
            </a:pPr>
            <a:r>
              <a:rPr lang="pt-BR" sz="2200" dirty="0" err="1">
                <a:latin typeface="+mj-lt"/>
                <a:ea typeface="+mj-ea"/>
                <a:cs typeface="+mj-cs"/>
              </a:rPr>
              <a:t>systemd</a:t>
            </a:r>
            <a:r>
              <a:rPr lang="pt-BR" sz="2200" dirty="0">
                <a:latin typeface="+mj-lt"/>
                <a:ea typeface="+mj-ea"/>
                <a:cs typeface="+mj-cs"/>
              </a:rPr>
              <a:t> – usa a biblioteca </a:t>
            </a:r>
            <a:r>
              <a:rPr lang="pt-BR" sz="2200" dirty="0" err="1">
                <a:latin typeface="+mj-lt"/>
                <a:ea typeface="+mj-ea"/>
                <a:cs typeface="+mj-cs"/>
              </a:rPr>
              <a:t>python</a:t>
            </a:r>
            <a:r>
              <a:rPr lang="pt-BR" sz="2200" dirty="0">
                <a:latin typeface="+mj-lt"/>
                <a:ea typeface="+mj-ea"/>
                <a:cs typeface="+mj-cs"/>
              </a:rPr>
              <a:t> </a:t>
            </a:r>
            <a:r>
              <a:rPr lang="pt-BR" sz="2200" dirty="0" err="1">
                <a:latin typeface="+mj-lt"/>
                <a:ea typeface="+mj-ea"/>
                <a:cs typeface="+mj-cs"/>
              </a:rPr>
              <a:t>systemd</a:t>
            </a:r>
            <a:r>
              <a:rPr lang="pt-BR" sz="2200" dirty="0">
                <a:latin typeface="+mj-lt"/>
                <a:ea typeface="+mj-ea"/>
                <a:cs typeface="+mj-cs"/>
              </a:rPr>
              <a:t> para acessar o diário do </a:t>
            </a:r>
            <a:r>
              <a:rPr lang="pt-BR" sz="2200" dirty="0" err="1">
                <a:latin typeface="+mj-lt"/>
                <a:ea typeface="+mj-ea"/>
                <a:cs typeface="+mj-cs"/>
              </a:rPr>
              <a:t>systemd</a:t>
            </a:r>
            <a:r>
              <a:rPr lang="pt-BR" sz="2200" dirty="0">
                <a:latin typeface="+mj-lt"/>
                <a:ea typeface="+mj-ea"/>
                <a:cs typeface="+mj-cs"/>
              </a:rPr>
              <a:t>.</a:t>
            </a:r>
          </a:p>
          <a:p>
            <a:pPr algn="l">
              <a:buFont typeface="Arial" panose="020B0604020202020204" pitchFamily="34" charset="0"/>
              <a:buChar char="•"/>
            </a:pPr>
            <a:r>
              <a:rPr lang="pt-BR" sz="2200" dirty="0">
                <a:latin typeface="+mj-lt"/>
                <a:ea typeface="+mj-ea"/>
                <a:cs typeface="+mj-cs"/>
              </a:rPr>
              <a:t>auto – vai usar os </a:t>
            </a:r>
            <a:r>
              <a:rPr lang="pt-BR" sz="2200" dirty="0" err="1">
                <a:latin typeface="+mj-lt"/>
                <a:ea typeface="+mj-ea"/>
                <a:cs typeface="+mj-cs"/>
              </a:rPr>
              <a:t>valors</a:t>
            </a:r>
            <a:r>
              <a:rPr lang="pt-BR" sz="2200" dirty="0">
                <a:latin typeface="+mj-lt"/>
                <a:ea typeface="+mj-ea"/>
                <a:cs typeface="+mj-cs"/>
              </a:rPr>
              <a:t> anteriores nesta ordem: </a:t>
            </a:r>
            <a:r>
              <a:rPr lang="pt-BR" sz="2200" dirty="0" err="1">
                <a:latin typeface="+mj-lt"/>
                <a:ea typeface="+mj-ea"/>
                <a:cs typeface="+mj-cs"/>
              </a:rPr>
              <a:t>pynotify</a:t>
            </a:r>
            <a:r>
              <a:rPr lang="pt-BR" sz="2200" dirty="0">
                <a:latin typeface="+mj-lt"/>
                <a:ea typeface="+mj-ea"/>
                <a:cs typeface="+mj-cs"/>
              </a:rPr>
              <a:t>, </a:t>
            </a:r>
            <a:r>
              <a:rPr lang="pt-BR" sz="2200" dirty="0" err="1">
                <a:latin typeface="+mj-lt"/>
                <a:ea typeface="+mj-ea"/>
                <a:cs typeface="+mj-cs"/>
              </a:rPr>
              <a:t>gamin</a:t>
            </a:r>
            <a:r>
              <a:rPr lang="pt-BR" sz="2200" dirty="0">
                <a:latin typeface="+mj-lt"/>
                <a:ea typeface="+mj-ea"/>
                <a:cs typeface="+mj-cs"/>
              </a:rPr>
              <a:t> e </a:t>
            </a:r>
            <a:r>
              <a:rPr lang="pt-BR" sz="2200" dirty="0" err="1">
                <a:latin typeface="+mj-lt"/>
                <a:ea typeface="+mj-ea"/>
                <a:cs typeface="+mj-cs"/>
              </a:rPr>
              <a:t>polling</a:t>
            </a:r>
            <a:r>
              <a:rPr lang="pt-BR" sz="2200" dirty="0">
                <a:latin typeface="+mj-lt"/>
                <a:ea typeface="+mj-ea"/>
                <a:cs typeface="+mj-cs"/>
              </a:rPr>
              <a:t>.</a:t>
            </a:r>
            <a:br>
              <a:rPr lang="pt-BR" sz="2200" dirty="0">
                <a:latin typeface="+mj-lt"/>
                <a:ea typeface="+mj-ea"/>
                <a:cs typeface="+mj-cs"/>
              </a:rPr>
            </a:br>
            <a:endParaRPr lang="pt-BR" sz="2200" dirty="0">
              <a:latin typeface="+mj-lt"/>
              <a:ea typeface="+mj-ea"/>
              <a:cs typeface="+mj-cs"/>
            </a:endParaRPr>
          </a:p>
        </p:txBody>
      </p:sp>
    </p:spTree>
    <p:extLst>
      <p:ext uri="{BB962C8B-B14F-4D97-AF65-F5344CB8AC3E}">
        <p14:creationId xmlns:p14="http://schemas.microsoft.com/office/powerpoint/2010/main" val="216738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C0B33-AD11-135C-1278-4105F6997D9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0A2DC37-A958-8D21-9142-925C0335DCF7}"/>
              </a:ext>
            </a:extLst>
          </p:cNvPr>
          <p:cNvSpPr>
            <a:spLocks noGrp="1"/>
          </p:cNvSpPr>
          <p:nvPr>
            <p:ph idx="1"/>
          </p:nvPr>
        </p:nvSpPr>
        <p:spPr/>
        <p:txBody>
          <a:bodyPr/>
          <a:lstStyle/>
          <a:p>
            <a:pPr algn="l">
              <a:buFont typeface="Arial" panose="020B0604020202020204" pitchFamily="34" charset="0"/>
              <a:buChar char="•"/>
            </a:pPr>
            <a:r>
              <a:rPr lang="pt-BR" sz="2200" dirty="0" err="1">
                <a:latin typeface="+mj-lt"/>
                <a:ea typeface="+mj-ea"/>
                <a:cs typeface="+mj-cs"/>
              </a:rPr>
              <a:t>banaction</a:t>
            </a:r>
            <a:r>
              <a:rPr lang="pt-BR" sz="2200" dirty="0">
                <a:latin typeface="+mj-lt"/>
                <a:ea typeface="+mj-ea"/>
                <a:cs typeface="+mj-cs"/>
              </a:rPr>
              <a:t> – define qual a ação padrão para usar quando o limite do </a:t>
            </a:r>
            <a:r>
              <a:rPr lang="pt-BR" sz="2200" dirty="0" err="1">
                <a:latin typeface="+mj-lt"/>
                <a:ea typeface="+mj-ea"/>
                <a:cs typeface="+mj-cs"/>
              </a:rPr>
              <a:t>maxretry</a:t>
            </a:r>
            <a:r>
              <a:rPr lang="pt-BR" sz="2200" dirty="0">
                <a:latin typeface="+mj-lt"/>
                <a:ea typeface="+mj-ea"/>
                <a:cs typeface="+mj-cs"/>
              </a:rPr>
              <a:t> é atingido. Se você usar o </a:t>
            </a:r>
            <a:r>
              <a:rPr lang="pt-BR" sz="2200" dirty="0" err="1">
                <a:latin typeface="+mj-lt"/>
                <a:ea typeface="+mj-ea"/>
                <a:cs typeface="+mj-cs"/>
              </a:rPr>
              <a:t>firewalld</a:t>
            </a:r>
            <a:r>
              <a:rPr lang="pt-BR" sz="2200" dirty="0">
                <a:latin typeface="+mj-lt"/>
                <a:ea typeface="+mj-ea"/>
                <a:cs typeface="+mj-cs"/>
              </a:rPr>
              <a:t>, defina o valor para </a:t>
            </a:r>
            <a:r>
              <a:rPr lang="pt-BR" sz="2200" dirty="0" err="1">
                <a:latin typeface="+mj-lt"/>
                <a:ea typeface="+mj-ea"/>
                <a:cs typeface="+mj-cs"/>
              </a:rPr>
              <a:t>firewallcmd-ipset</a:t>
            </a:r>
            <a:r>
              <a:rPr lang="pt-BR" sz="2200" dirty="0">
                <a:latin typeface="+mj-lt"/>
                <a:ea typeface="+mj-ea"/>
                <a:cs typeface="+mj-cs"/>
              </a:rPr>
              <a:t>. Contudo, se você configurou o UFW como o seu </a:t>
            </a:r>
            <a:r>
              <a:rPr lang="pt-BR" sz="2200" dirty="0" err="1">
                <a:latin typeface="+mj-lt"/>
                <a:ea typeface="+mj-ea"/>
                <a:cs typeface="+mj-cs"/>
              </a:rPr>
              <a:t>firewell</a:t>
            </a:r>
            <a:r>
              <a:rPr lang="pt-BR" sz="2200" dirty="0">
                <a:latin typeface="+mj-lt"/>
                <a:ea typeface="+mj-ea"/>
                <a:cs typeface="+mj-cs"/>
              </a:rPr>
              <a:t>, mude o valor para </a:t>
            </a:r>
            <a:r>
              <a:rPr lang="pt-BR" sz="2200" dirty="0" err="1">
                <a:latin typeface="+mj-lt"/>
                <a:ea typeface="+mj-ea"/>
                <a:cs typeface="+mj-cs"/>
              </a:rPr>
              <a:t>ufw</a:t>
            </a:r>
            <a:r>
              <a:rPr lang="pt-BR" sz="2200" dirty="0">
                <a:latin typeface="+mj-lt"/>
                <a:ea typeface="+mj-ea"/>
                <a:cs typeface="+mj-cs"/>
              </a:rPr>
              <a:t>.</a:t>
            </a:r>
          </a:p>
          <a:p>
            <a:pPr algn="l">
              <a:buFont typeface="Arial" panose="020B0604020202020204" pitchFamily="34" charset="0"/>
              <a:buChar char="•"/>
            </a:pPr>
            <a:r>
              <a:rPr lang="pt-BR" sz="2200" dirty="0" err="1">
                <a:latin typeface="+mj-lt"/>
                <a:ea typeface="+mj-ea"/>
                <a:cs typeface="+mj-cs"/>
              </a:rPr>
              <a:t>banaction_allports</a:t>
            </a:r>
            <a:r>
              <a:rPr lang="pt-BR" sz="2200" dirty="0">
                <a:latin typeface="+mj-lt"/>
                <a:ea typeface="+mj-ea"/>
                <a:cs typeface="+mj-cs"/>
              </a:rPr>
              <a:t> – permite que você rotule e bloqueie endereços de IP em todas as portas. Se você usa o </a:t>
            </a:r>
            <a:r>
              <a:rPr lang="pt-BR" sz="2200" dirty="0" err="1">
                <a:latin typeface="+mj-lt"/>
                <a:ea typeface="+mj-ea"/>
                <a:cs typeface="+mj-cs"/>
              </a:rPr>
              <a:t>firewalld</a:t>
            </a:r>
            <a:r>
              <a:rPr lang="pt-BR" sz="2200" dirty="0">
                <a:latin typeface="+mj-lt"/>
                <a:ea typeface="+mj-ea"/>
                <a:cs typeface="+mj-cs"/>
              </a:rPr>
              <a:t>, defina o valor para </a:t>
            </a:r>
            <a:r>
              <a:rPr lang="pt-BR" sz="2200" dirty="0" err="1">
                <a:latin typeface="+mj-lt"/>
                <a:ea typeface="+mj-ea"/>
                <a:cs typeface="+mj-cs"/>
              </a:rPr>
              <a:t>firewallcmd-ipset</a:t>
            </a:r>
            <a:r>
              <a:rPr lang="pt-BR" sz="2200" dirty="0">
                <a:latin typeface="+mj-lt"/>
                <a:ea typeface="+mj-ea"/>
                <a:cs typeface="+mj-cs"/>
              </a:rPr>
              <a:t>.</a:t>
            </a:r>
          </a:p>
          <a:p>
            <a:pPr algn="l">
              <a:buFont typeface="Arial" panose="020B0604020202020204" pitchFamily="34" charset="0"/>
              <a:buChar char="•"/>
            </a:pPr>
            <a:r>
              <a:rPr lang="pt-BR" sz="2200" dirty="0" err="1">
                <a:latin typeface="+mj-lt"/>
                <a:ea typeface="+mj-ea"/>
                <a:cs typeface="+mj-cs"/>
              </a:rPr>
              <a:t>port</a:t>
            </a:r>
            <a:r>
              <a:rPr lang="pt-BR" sz="2200" dirty="0">
                <a:latin typeface="+mj-lt"/>
                <a:ea typeface="+mj-ea"/>
                <a:cs typeface="+mj-cs"/>
              </a:rPr>
              <a:t> – o valor deve ser correspondente ao definido anteriormente. Se você usa a porta padrão, mude o valor para o padrão do serviço. Se você usa uma </a:t>
            </a:r>
            <a:r>
              <a:rPr lang="pt-BR" sz="2200" dirty="0" err="1">
                <a:latin typeface="+mj-lt"/>
                <a:ea typeface="+mj-ea"/>
                <a:cs typeface="+mj-cs"/>
              </a:rPr>
              <a:t>pota</a:t>
            </a:r>
            <a:r>
              <a:rPr lang="pt-BR" sz="2200" dirty="0">
                <a:latin typeface="+mj-lt"/>
                <a:ea typeface="+mj-ea"/>
                <a:cs typeface="+mj-cs"/>
              </a:rPr>
              <a:t> não tradicional, coloque o seu número aqui.</a:t>
            </a:r>
          </a:p>
          <a:p>
            <a:endParaRPr lang="pt-BR" dirty="0"/>
          </a:p>
        </p:txBody>
      </p:sp>
    </p:spTree>
    <p:extLst>
      <p:ext uri="{BB962C8B-B14F-4D97-AF65-F5344CB8AC3E}">
        <p14:creationId xmlns:p14="http://schemas.microsoft.com/office/powerpoint/2010/main" val="420794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55FF1-EAFB-571B-647C-AFE7DB219B1D}"/>
              </a:ext>
            </a:extLst>
          </p:cNvPr>
          <p:cNvSpPr>
            <a:spLocks noGrp="1"/>
          </p:cNvSpPr>
          <p:nvPr>
            <p:ph type="title"/>
          </p:nvPr>
        </p:nvSpPr>
        <p:spPr/>
        <p:txBody>
          <a:bodyPr/>
          <a:lstStyle/>
          <a:p>
            <a:r>
              <a:rPr lang="pt-BR" dirty="0"/>
              <a:t>Iniciar o Fail2Ban	</a:t>
            </a:r>
          </a:p>
        </p:txBody>
      </p:sp>
      <p:sp>
        <p:nvSpPr>
          <p:cNvPr id="3" name="Espaço Reservado para Conteúdo 2">
            <a:extLst>
              <a:ext uri="{FF2B5EF4-FFF2-40B4-BE49-F238E27FC236}">
                <a16:creationId xmlns:a16="http://schemas.microsoft.com/office/drawing/2014/main" id="{B91552B3-5581-523B-2E5F-7FB693C238A7}"/>
              </a:ext>
            </a:extLst>
          </p:cNvPr>
          <p:cNvSpPr>
            <a:spLocks noGrp="1"/>
          </p:cNvSpPr>
          <p:nvPr>
            <p:ph idx="1"/>
          </p:nvPr>
        </p:nvSpPr>
        <p:spPr/>
        <p:txBody>
          <a:bodyPr/>
          <a:lstStyle/>
          <a:p>
            <a:pPr marL="0" indent="0">
              <a:buNone/>
            </a:pPr>
            <a:r>
              <a:rPr lang="pt-BR" dirty="0"/>
              <a:t>	No terminal, após sair das configurações, e estar novamente no início, executar o comando:</a:t>
            </a:r>
          </a:p>
          <a:p>
            <a:pPr marL="0" indent="0">
              <a:buNone/>
            </a:pPr>
            <a:r>
              <a:rPr lang="pt-BR" dirty="0"/>
              <a:t>	* start fail2ban</a:t>
            </a:r>
          </a:p>
          <a:p>
            <a:pPr marL="0" indent="0">
              <a:buNone/>
            </a:pPr>
            <a:endParaRPr lang="pt-BR" dirty="0"/>
          </a:p>
          <a:p>
            <a:pPr marL="0" indent="0">
              <a:buNone/>
            </a:pPr>
            <a:r>
              <a:rPr lang="pt-BR" dirty="0"/>
              <a:t>	Para abrir o log do fail2ban, após inicializado:</a:t>
            </a:r>
          </a:p>
          <a:p>
            <a:pPr marL="0" indent="0">
              <a:buNone/>
            </a:pPr>
            <a:r>
              <a:rPr lang="pt-BR" dirty="0"/>
              <a:t>	* </a:t>
            </a:r>
            <a:r>
              <a:rPr lang="pt-BR" dirty="0" err="1"/>
              <a:t>tail</a:t>
            </a:r>
            <a:r>
              <a:rPr lang="pt-BR" dirty="0"/>
              <a:t> –f /var/log/fail2ban.log</a:t>
            </a:r>
          </a:p>
        </p:txBody>
      </p:sp>
    </p:spTree>
    <p:extLst>
      <p:ext uri="{BB962C8B-B14F-4D97-AF65-F5344CB8AC3E}">
        <p14:creationId xmlns:p14="http://schemas.microsoft.com/office/powerpoint/2010/main" val="318538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0AE40-D804-9FA6-B75D-E55423EBF78D}"/>
              </a:ext>
            </a:extLst>
          </p:cNvPr>
          <p:cNvSpPr>
            <a:spLocks noGrp="1"/>
          </p:cNvSpPr>
          <p:nvPr>
            <p:ph type="title"/>
          </p:nvPr>
        </p:nvSpPr>
        <p:spPr/>
        <p:txBody>
          <a:bodyPr>
            <a:normAutofit/>
          </a:bodyPr>
          <a:lstStyle/>
          <a:p>
            <a:r>
              <a:rPr lang="pt-BR" sz="3600" dirty="0"/>
              <a:t>O que é?	</a:t>
            </a:r>
          </a:p>
        </p:txBody>
      </p:sp>
      <p:sp>
        <p:nvSpPr>
          <p:cNvPr id="3" name="Espaço Reservado para Conteúdo 2">
            <a:extLst>
              <a:ext uri="{FF2B5EF4-FFF2-40B4-BE49-F238E27FC236}">
                <a16:creationId xmlns:a16="http://schemas.microsoft.com/office/drawing/2014/main" id="{7F39D263-34E3-A3D8-176C-43B0AF19E9DF}"/>
              </a:ext>
            </a:extLst>
          </p:cNvPr>
          <p:cNvSpPr>
            <a:spLocks noGrp="1"/>
          </p:cNvSpPr>
          <p:nvPr>
            <p:ph idx="1"/>
          </p:nvPr>
        </p:nvSpPr>
        <p:spPr/>
        <p:txBody>
          <a:bodyPr>
            <a:normAutofit/>
          </a:bodyPr>
          <a:lstStyle/>
          <a:p>
            <a:pPr marL="0" indent="0">
              <a:spcBef>
                <a:spcPct val="0"/>
              </a:spcBef>
              <a:buNone/>
            </a:pPr>
            <a:r>
              <a:rPr lang="pt-BR" sz="3600" dirty="0">
                <a:latin typeface="+mj-lt"/>
                <a:ea typeface="+mj-ea"/>
                <a:cs typeface="+mj-cs"/>
              </a:rPr>
              <a:t>	</a:t>
            </a:r>
            <a:r>
              <a:rPr lang="pt-BR" sz="2200" dirty="0">
                <a:latin typeface="+mj-lt"/>
                <a:ea typeface="+mj-ea"/>
                <a:cs typeface="+mj-cs"/>
              </a:rPr>
              <a:t>O Fail2Ban é um dos melhores softwares para cuidar da segurança de um servidor Linux e protegê-lo contra ataques automatizados. Quando habilitado, ele oferece diversas regras customizáveis, permitindo banir endereços de origem que possam tentar obter acesso à sua máquina. É uma ferramenta de segurança de software projetada para proteger servidores contra ataques de força bruta e outras atividades maliciosas. Ele funciona monitorando os registros de log do servidor em busca de padrões específicos de comportamento que indicam tentativas de ataque. Quando identifica um padrão de comportamento suspeito, o Fail2Ban toma medidas para bloquear temporariamente o endereço IP responsável pelo ataque, impedindo-o de continuar suas tentativas de invasão.</a:t>
            </a:r>
          </a:p>
        </p:txBody>
      </p:sp>
    </p:spTree>
    <p:extLst>
      <p:ext uri="{BB962C8B-B14F-4D97-AF65-F5344CB8AC3E}">
        <p14:creationId xmlns:p14="http://schemas.microsoft.com/office/powerpoint/2010/main" val="138260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6CD0C-B9A1-011B-E86F-618D51156D84}"/>
              </a:ext>
            </a:extLst>
          </p:cNvPr>
          <p:cNvSpPr>
            <a:spLocks noGrp="1"/>
          </p:cNvSpPr>
          <p:nvPr>
            <p:ph type="title"/>
          </p:nvPr>
        </p:nvSpPr>
        <p:spPr/>
        <p:txBody>
          <a:bodyPr/>
          <a:lstStyle/>
          <a:p>
            <a:r>
              <a:rPr lang="pt-BR" dirty="0"/>
              <a:t>Como Instalar?</a:t>
            </a:r>
          </a:p>
        </p:txBody>
      </p:sp>
      <p:sp>
        <p:nvSpPr>
          <p:cNvPr id="3" name="Espaço Reservado para Conteúdo 2">
            <a:extLst>
              <a:ext uri="{FF2B5EF4-FFF2-40B4-BE49-F238E27FC236}">
                <a16:creationId xmlns:a16="http://schemas.microsoft.com/office/drawing/2014/main" id="{315320FE-6C0E-7065-2961-2164C60C5537}"/>
              </a:ext>
            </a:extLst>
          </p:cNvPr>
          <p:cNvSpPr>
            <a:spLocks noGrp="1"/>
          </p:cNvSpPr>
          <p:nvPr>
            <p:ph idx="1"/>
          </p:nvPr>
        </p:nvSpPr>
        <p:spPr/>
        <p:txBody>
          <a:bodyPr/>
          <a:lstStyle/>
          <a:p>
            <a:pPr marL="457200" lvl="1" indent="0">
              <a:buNone/>
            </a:pPr>
            <a:r>
              <a:rPr lang="pt-BR" dirty="0"/>
              <a:t>	</a:t>
            </a:r>
            <a:r>
              <a:rPr lang="pt-BR" sz="2200" dirty="0">
                <a:latin typeface="+mj-lt"/>
                <a:ea typeface="+mj-ea"/>
                <a:cs typeface="+mj-cs"/>
              </a:rPr>
              <a:t>No terminal do Linux, nesse exemplo vou usar o Debian como a </a:t>
            </a:r>
            <a:r>
              <a:rPr lang="pt-BR" sz="2200" dirty="0" err="1">
                <a:latin typeface="+mj-lt"/>
                <a:ea typeface="+mj-ea"/>
                <a:cs typeface="+mj-cs"/>
              </a:rPr>
              <a:t>distro</a:t>
            </a:r>
            <a:r>
              <a:rPr lang="pt-BR" sz="2200" dirty="0">
                <a:latin typeface="+mj-lt"/>
                <a:ea typeface="+mj-ea"/>
                <a:cs typeface="+mj-cs"/>
              </a:rPr>
              <a:t>, executar o seguinte comando:</a:t>
            </a:r>
          </a:p>
          <a:p>
            <a:pPr marL="0" indent="0">
              <a:buNone/>
            </a:pPr>
            <a:r>
              <a:rPr lang="pt-BR" sz="2200" dirty="0">
                <a:latin typeface="+mj-lt"/>
                <a:ea typeface="+mj-ea"/>
                <a:cs typeface="+mj-cs"/>
              </a:rPr>
              <a:t>	* </a:t>
            </a:r>
            <a:r>
              <a:rPr lang="pt-BR" sz="2200" dirty="0" err="1">
                <a:latin typeface="+mj-lt"/>
                <a:ea typeface="+mj-ea"/>
                <a:cs typeface="+mj-cs"/>
              </a:rPr>
              <a:t>apt</a:t>
            </a:r>
            <a:r>
              <a:rPr lang="pt-BR" sz="2200" dirty="0">
                <a:latin typeface="+mj-lt"/>
                <a:ea typeface="+mj-ea"/>
                <a:cs typeface="+mj-cs"/>
              </a:rPr>
              <a:t> update (para atualizar a lista de repositórios)</a:t>
            </a:r>
          </a:p>
          <a:p>
            <a:pPr marL="0" indent="0">
              <a:buNone/>
            </a:pPr>
            <a:endParaRPr lang="pt-BR" sz="2200" dirty="0">
              <a:latin typeface="+mj-lt"/>
              <a:ea typeface="+mj-ea"/>
              <a:cs typeface="+mj-cs"/>
            </a:endParaRPr>
          </a:p>
          <a:p>
            <a:pPr marL="0" indent="0">
              <a:buNone/>
            </a:pPr>
            <a:r>
              <a:rPr lang="pt-BR" sz="2200" dirty="0">
                <a:latin typeface="+mj-lt"/>
                <a:ea typeface="+mj-ea"/>
                <a:cs typeface="+mj-cs"/>
              </a:rPr>
              <a:t>	* </a:t>
            </a:r>
            <a:r>
              <a:rPr lang="pt-BR" sz="2200" dirty="0" err="1">
                <a:latin typeface="+mj-lt"/>
                <a:ea typeface="+mj-ea"/>
                <a:cs typeface="+mj-cs"/>
              </a:rPr>
              <a:t>apt</a:t>
            </a:r>
            <a:r>
              <a:rPr lang="pt-BR" sz="2200" dirty="0">
                <a:latin typeface="+mj-lt"/>
                <a:ea typeface="+mj-ea"/>
                <a:cs typeface="+mj-cs"/>
              </a:rPr>
              <a:t> </a:t>
            </a:r>
            <a:r>
              <a:rPr lang="pt-BR" sz="2200" dirty="0" err="1">
                <a:latin typeface="+mj-lt"/>
                <a:ea typeface="+mj-ea"/>
                <a:cs typeface="+mj-cs"/>
              </a:rPr>
              <a:t>install</a:t>
            </a:r>
            <a:r>
              <a:rPr lang="pt-BR" sz="2200" dirty="0">
                <a:latin typeface="+mj-lt"/>
                <a:ea typeface="+mj-ea"/>
                <a:cs typeface="+mj-cs"/>
              </a:rPr>
              <a:t> fail2ban (para instalar o programa) </a:t>
            </a:r>
          </a:p>
        </p:txBody>
      </p:sp>
    </p:spTree>
    <p:extLst>
      <p:ext uri="{BB962C8B-B14F-4D97-AF65-F5344CB8AC3E}">
        <p14:creationId xmlns:p14="http://schemas.microsoft.com/office/powerpoint/2010/main" val="256027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F2A54-E4E5-94B3-326B-81170B289A35}"/>
              </a:ext>
            </a:extLst>
          </p:cNvPr>
          <p:cNvSpPr>
            <a:spLocks noGrp="1"/>
          </p:cNvSpPr>
          <p:nvPr>
            <p:ph type="title"/>
          </p:nvPr>
        </p:nvSpPr>
        <p:spPr/>
        <p:txBody>
          <a:bodyPr/>
          <a:lstStyle/>
          <a:p>
            <a:r>
              <a:rPr lang="pt-BR" dirty="0"/>
              <a:t>Como Configurar?</a:t>
            </a:r>
          </a:p>
        </p:txBody>
      </p:sp>
      <p:sp>
        <p:nvSpPr>
          <p:cNvPr id="3" name="Espaço Reservado para Conteúdo 2">
            <a:extLst>
              <a:ext uri="{FF2B5EF4-FFF2-40B4-BE49-F238E27FC236}">
                <a16:creationId xmlns:a16="http://schemas.microsoft.com/office/drawing/2014/main" id="{3C35990B-6A1B-2BBB-A80D-0EA504DDAB53}"/>
              </a:ext>
            </a:extLst>
          </p:cNvPr>
          <p:cNvSpPr>
            <a:spLocks noGrp="1"/>
          </p:cNvSpPr>
          <p:nvPr>
            <p:ph idx="1"/>
          </p:nvPr>
        </p:nvSpPr>
        <p:spPr/>
        <p:txBody>
          <a:bodyPr/>
          <a:lstStyle/>
          <a:p>
            <a:pPr marL="0" indent="0">
              <a:buNone/>
            </a:pPr>
            <a:r>
              <a:rPr lang="pt-BR" dirty="0"/>
              <a:t>	</a:t>
            </a:r>
            <a:r>
              <a:rPr lang="pt-BR" sz="2200" dirty="0">
                <a:latin typeface="+mj-lt"/>
                <a:ea typeface="+mj-ea"/>
                <a:cs typeface="+mj-cs"/>
              </a:rPr>
              <a:t>Vou acessar o diretório do Fail2Ban para conseguir fazer os ajustes necessários, com os seguintes comandos no terminal: </a:t>
            </a:r>
          </a:p>
          <a:p>
            <a:pPr marL="0" indent="0">
              <a:buNone/>
            </a:pPr>
            <a:r>
              <a:rPr lang="pt-BR" sz="2200" dirty="0">
                <a:latin typeface="+mj-lt"/>
                <a:ea typeface="+mj-ea"/>
                <a:cs typeface="+mj-cs"/>
              </a:rPr>
              <a:t>	* </a:t>
            </a:r>
            <a:r>
              <a:rPr lang="pt-BR" sz="2200" dirty="0" err="1">
                <a:latin typeface="+mj-lt"/>
                <a:ea typeface="+mj-ea"/>
                <a:cs typeface="+mj-cs"/>
              </a:rPr>
              <a:t>cd</a:t>
            </a:r>
            <a:r>
              <a:rPr lang="pt-BR" sz="2200" dirty="0">
                <a:latin typeface="+mj-lt"/>
                <a:ea typeface="+mj-ea"/>
                <a:cs typeface="+mj-cs"/>
              </a:rPr>
              <a:t> /</a:t>
            </a:r>
            <a:r>
              <a:rPr lang="pt-BR" sz="2200" dirty="0" err="1">
                <a:latin typeface="+mj-lt"/>
                <a:ea typeface="+mj-ea"/>
                <a:cs typeface="+mj-cs"/>
              </a:rPr>
              <a:t>etc</a:t>
            </a:r>
            <a:r>
              <a:rPr lang="pt-BR" sz="2200" dirty="0">
                <a:latin typeface="+mj-lt"/>
                <a:ea typeface="+mj-ea"/>
                <a:cs typeface="+mj-cs"/>
              </a:rPr>
              <a:t>/fail2ban/ (diretório com os arquivos de </a:t>
            </a:r>
            <a:r>
              <a:rPr lang="pt-BR" sz="2200" dirty="0" err="1">
                <a:latin typeface="+mj-lt"/>
                <a:ea typeface="+mj-ea"/>
                <a:cs typeface="+mj-cs"/>
              </a:rPr>
              <a:t>config</a:t>
            </a:r>
            <a:r>
              <a:rPr lang="pt-BR" sz="2200" dirty="0">
                <a:latin typeface="+mj-lt"/>
                <a:ea typeface="+mj-ea"/>
                <a:cs typeface="+mj-cs"/>
              </a:rPr>
              <a:t>)</a:t>
            </a:r>
          </a:p>
          <a:p>
            <a:pPr marL="0" indent="0">
              <a:buNone/>
            </a:pPr>
            <a:r>
              <a:rPr lang="pt-BR" sz="2200" dirty="0">
                <a:latin typeface="+mj-lt"/>
                <a:ea typeface="+mj-ea"/>
                <a:cs typeface="+mj-cs"/>
              </a:rPr>
              <a:t>	Para acessar o arquivo onde estão definido alguns parâmetros, uso o comando:</a:t>
            </a:r>
          </a:p>
          <a:p>
            <a:pPr marL="0" indent="0">
              <a:buNone/>
            </a:pPr>
            <a:r>
              <a:rPr lang="pt-BR" sz="2200" dirty="0">
                <a:latin typeface="+mj-lt"/>
                <a:ea typeface="+mj-ea"/>
                <a:cs typeface="+mj-cs"/>
              </a:rPr>
              <a:t>	* nano fail2ban.conf</a:t>
            </a:r>
          </a:p>
        </p:txBody>
      </p:sp>
    </p:spTree>
    <p:extLst>
      <p:ext uri="{BB962C8B-B14F-4D97-AF65-F5344CB8AC3E}">
        <p14:creationId xmlns:p14="http://schemas.microsoft.com/office/powerpoint/2010/main" val="213831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E3421-2082-043F-A184-DC83F4B6500A}"/>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DDB51076-E977-14DF-9E8A-AF8769D09FFC}"/>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4F0A540F-F5C1-5B6E-75D2-5AFA159621F8}"/>
              </a:ext>
            </a:extLst>
          </p:cNvPr>
          <p:cNvPicPr>
            <a:picLocks noChangeAspect="1"/>
          </p:cNvPicPr>
          <p:nvPr/>
        </p:nvPicPr>
        <p:blipFill>
          <a:blip r:embed="rId2"/>
          <a:stretch>
            <a:fillRect/>
          </a:stretch>
        </p:blipFill>
        <p:spPr>
          <a:xfrm>
            <a:off x="1051808" y="661601"/>
            <a:ext cx="10088383" cy="5534797"/>
          </a:xfrm>
          <a:prstGeom prst="rect">
            <a:avLst/>
          </a:prstGeom>
        </p:spPr>
      </p:pic>
    </p:spTree>
    <p:extLst>
      <p:ext uri="{BB962C8B-B14F-4D97-AF65-F5344CB8AC3E}">
        <p14:creationId xmlns:p14="http://schemas.microsoft.com/office/powerpoint/2010/main" val="71227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086B9-11AC-F4CA-D4F9-239FC54E04F9}"/>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FD67876E-B22D-EE0B-C2A0-990F270D28AA}"/>
              </a:ext>
            </a:extLst>
          </p:cNvPr>
          <p:cNvSpPr>
            <a:spLocks noGrp="1"/>
          </p:cNvSpPr>
          <p:nvPr>
            <p:ph idx="1"/>
          </p:nvPr>
        </p:nvSpPr>
        <p:spPr/>
        <p:txBody>
          <a:bodyPr/>
          <a:lstStyle/>
          <a:p>
            <a:pPr marL="0" indent="0">
              <a:buNone/>
            </a:pPr>
            <a:r>
              <a:rPr lang="pt-BR" dirty="0"/>
              <a:t>	</a:t>
            </a:r>
            <a:r>
              <a:rPr lang="pt-BR" sz="2200" dirty="0">
                <a:latin typeface="+mj-lt"/>
                <a:ea typeface="+mj-ea"/>
                <a:cs typeface="+mj-cs"/>
              </a:rPr>
              <a:t>Nessa tela, podemos definir o </a:t>
            </a:r>
            <a:r>
              <a:rPr lang="pt-BR" sz="2200" dirty="0" err="1">
                <a:latin typeface="+mj-lt"/>
                <a:ea typeface="+mj-ea"/>
                <a:cs typeface="+mj-cs"/>
              </a:rPr>
              <a:t>loglevel</a:t>
            </a:r>
            <a:r>
              <a:rPr lang="pt-BR" sz="2200" dirty="0">
                <a:latin typeface="+mj-lt"/>
                <a:ea typeface="+mj-ea"/>
                <a:cs typeface="+mj-cs"/>
              </a:rPr>
              <a:t> e qual nível ele vai ser, sendo possível selecionar qualquer uma das opções acima.</a:t>
            </a:r>
          </a:p>
          <a:p>
            <a:pPr marL="0" indent="0">
              <a:buNone/>
            </a:pPr>
            <a:endParaRPr lang="pt-BR" sz="2200" dirty="0">
              <a:latin typeface="+mj-lt"/>
              <a:ea typeface="+mj-ea"/>
              <a:cs typeface="+mj-cs"/>
            </a:endParaRPr>
          </a:p>
          <a:p>
            <a:pPr marL="0" indent="0">
              <a:buNone/>
            </a:pPr>
            <a:r>
              <a:rPr lang="pt-BR" sz="2200" dirty="0">
                <a:latin typeface="+mj-lt"/>
                <a:ea typeface="+mj-ea"/>
                <a:cs typeface="+mj-cs"/>
              </a:rPr>
              <a:t>	Também devemos definir o </a:t>
            </a:r>
            <a:r>
              <a:rPr lang="pt-BR" sz="2200" dirty="0" err="1">
                <a:latin typeface="+mj-lt"/>
                <a:ea typeface="+mj-ea"/>
                <a:cs typeface="+mj-cs"/>
              </a:rPr>
              <a:t>logtarget</a:t>
            </a:r>
            <a:r>
              <a:rPr lang="pt-BR" sz="2200" dirty="0">
                <a:latin typeface="+mj-lt"/>
                <a:ea typeface="+mj-ea"/>
                <a:cs typeface="+mj-cs"/>
              </a:rPr>
              <a:t>, pois é onde vai ser armazenado o log de funcionamento do Fail2Ban.</a:t>
            </a:r>
          </a:p>
        </p:txBody>
      </p:sp>
    </p:spTree>
    <p:extLst>
      <p:ext uri="{BB962C8B-B14F-4D97-AF65-F5344CB8AC3E}">
        <p14:creationId xmlns:p14="http://schemas.microsoft.com/office/powerpoint/2010/main" val="137322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8D6B72D1-5F57-3661-37EE-4612148FBB7A}"/>
              </a:ext>
            </a:extLst>
          </p:cNvPr>
          <p:cNvPicPr>
            <a:picLocks noChangeAspect="1"/>
          </p:cNvPicPr>
          <p:nvPr/>
        </p:nvPicPr>
        <p:blipFill>
          <a:blip r:embed="rId2"/>
          <a:stretch>
            <a:fillRect/>
          </a:stretch>
        </p:blipFill>
        <p:spPr>
          <a:xfrm>
            <a:off x="2152712" y="934903"/>
            <a:ext cx="8211696" cy="4988193"/>
          </a:xfrm>
          <a:prstGeom prst="rect">
            <a:avLst/>
          </a:prstGeom>
        </p:spPr>
      </p:pic>
    </p:spTree>
    <p:extLst>
      <p:ext uri="{BB962C8B-B14F-4D97-AF65-F5344CB8AC3E}">
        <p14:creationId xmlns:p14="http://schemas.microsoft.com/office/powerpoint/2010/main" val="92571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E9F8C03-3E27-0CF6-6E40-AE24920048D5}"/>
              </a:ext>
            </a:extLst>
          </p:cNvPr>
          <p:cNvSpPr>
            <a:spLocks noGrp="1"/>
          </p:cNvSpPr>
          <p:nvPr>
            <p:ph idx="1"/>
          </p:nvPr>
        </p:nvSpPr>
        <p:spPr>
          <a:xfrm>
            <a:off x="416560" y="558800"/>
            <a:ext cx="7929880" cy="2870200"/>
          </a:xfrm>
        </p:spPr>
        <p:txBody>
          <a:bodyPr/>
          <a:lstStyle/>
          <a:p>
            <a:pPr marL="457200" lvl="1" indent="0">
              <a:buNone/>
            </a:pPr>
            <a:r>
              <a:rPr lang="pt-BR" sz="2200" dirty="0">
                <a:latin typeface="+mj-lt"/>
                <a:ea typeface="+mj-ea"/>
                <a:cs typeface="+mj-cs"/>
              </a:rPr>
              <a:t>Definir o arquivo de soquete para se comunicar com o </a:t>
            </a:r>
            <a:r>
              <a:rPr lang="pt-BR" sz="2200" dirty="0" err="1">
                <a:latin typeface="+mj-lt"/>
                <a:ea typeface="+mj-ea"/>
                <a:cs typeface="+mj-cs"/>
              </a:rPr>
              <a:t>daemon</a:t>
            </a:r>
            <a:r>
              <a:rPr lang="pt-BR" sz="2200" dirty="0">
                <a:latin typeface="+mj-lt"/>
                <a:ea typeface="+mj-ea"/>
                <a:cs typeface="+mj-cs"/>
              </a:rPr>
              <a:t>.</a:t>
            </a:r>
          </a:p>
        </p:txBody>
      </p:sp>
      <p:pic>
        <p:nvPicPr>
          <p:cNvPr id="5" name="Imagem 4">
            <a:extLst>
              <a:ext uri="{FF2B5EF4-FFF2-40B4-BE49-F238E27FC236}">
                <a16:creationId xmlns:a16="http://schemas.microsoft.com/office/drawing/2014/main" id="{35E0B540-6580-C4A5-E847-04F9A75B4E1B}"/>
              </a:ext>
            </a:extLst>
          </p:cNvPr>
          <p:cNvPicPr>
            <a:picLocks noChangeAspect="1"/>
          </p:cNvPicPr>
          <p:nvPr/>
        </p:nvPicPr>
        <p:blipFill>
          <a:blip r:embed="rId2"/>
          <a:stretch>
            <a:fillRect/>
          </a:stretch>
        </p:blipFill>
        <p:spPr>
          <a:xfrm>
            <a:off x="1341121" y="1930400"/>
            <a:ext cx="9824720" cy="3230880"/>
          </a:xfrm>
          <a:prstGeom prst="rect">
            <a:avLst/>
          </a:prstGeom>
        </p:spPr>
      </p:pic>
    </p:spTree>
    <p:extLst>
      <p:ext uri="{BB962C8B-B14F-4D97-AF65-F5344CB8AC3E}">
        <p14:creationId xmlns:p14="http://schemas.microsoft.com/office/powerpoint/2010/main" val="4173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1A2975C-2D08-5292-CA2D-682E225F7DBB}"/>
              </a:ext>
            </a:extLst>
          </p:cNvPr>
          <p:cNvSpPr>
            <a:spLocks noGrp="1"/>
          </p:cNvSpPr>
          <p:nvPr>
            <p:ph idx="1"/>
          </p:nvPr>
        </p:nvSpPr>
        <p:spPr>
          <a:xfrm>
            <a:off x="347133" y="448732"/>
            <a:ext cx="9347200" cy="3814763"/>
          </a:xfrm>
        </p:spPr>
        <p:txBody>
          <a:bodyPr/>
          <a:lstStyle/>
          <a:p>
            <a:pPr marL="0" indent="0">
              <a:buNone/>
            </a:pPr>
            <a:r>
              <a:rPr lang="pt-BR" sz="2200" dirty="0">
                <a:latin typeface="+mj-lt"/>
                <a:ea typeface="+mj-ea"/>
                <a:cs typeface="+mj-cs"/>
              </a:rPr>
              <a:t>	Configure o arquivo PID para armazenar o ID do processo no servidor Fail2Ban</a:t>
            </a:r>
            <a:r>
              <a:rPr lang="pt-BR" b="0" i="0" dirty="0">
                <a:solidFill>
                  <a:srgbClr val="36344D"/>
                </a:solidFill>
                <a:effectLst/>
                <a:latin typeface="Muli"/>
              </a:rPr>
              <a:t>. </a:t>
            </a:r>
            <a:endParaRPr lang="pt-BR" dirty="0"/>
          </a:p>
        </p:txBody>
      </p:sp>
      <p:pic>
        <p:nvPicPr>
          <p:cNvPr id="5" name="Imagem 4">
            <a:extLst>
              <a:ext uri="{FF2B5EF4-FFF2-40B4-BE49-F238E27FC236}">
                <a16:creationId xmlns:a16="http://schemas.microsoft.com/office/drawing/2014/main" id="{69DA5C3E-9753-55BF-2435-7B1DAB5DE58D}"/>
              </a:ext>
            </a:extLst>
          </p:cNvPr>
          <p:cNvPicPr>
            <a:picLocks noChangeAspect="1"/>
          </p:cNvPicPr>
          <p:nvPr/>
        </p:nvPicPr>
        <p:blipFill>
          <a:blip r:embed="rId3"/>
          <a:stretch>
            <a:fillRect/>
          </a:stretch>
        </p:blipFill>
        <p:spPr>
          <a:xfrm>
            <a:off x="690880" y="1960880"/>
            <a:ext cx="10810239" cy="3728720"/>
          </a:xfrm>
          <a:prstGeom prst="rect">
            <a:avLst/>
          </a:prstGeom>
        </p:spPr>
      </p:pic>
    </p:spTree>
    <p:extLst>
      <p:ext uri="{BB962C8B-B14F-4D97-AF65-F5344CB8AC3E}">
        <p14:creationId xmlns:p14="http://schemas.microsoft.com/office/powerpoint/2010/main" val="9909027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TotalTime>
  <Words>773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Muli</vt:lpstr>
      <vt:lpstr>Tema do Office</vt:lpstr>
      <vt:lpstr>    Fail2Ban </vt:lpstr>
      <vt:lpstr>O que é? </vt:lpstr>
      <vt:lpstr>Como Instalar?</vt:lpstr>
      <vt:lpstr>Como Configurar?</vt:lpstr>
      <vt:lpstr>Apresentação do PowerPoint</vt:lpstr>
      <vt:lpstr>Apresentação do PowerPoint</vt:lpstr>
      <vt:lpstr>Apresentação do PowerPoint</vt:lpstr>
      <vt:lpstr>Apresentação do PowerPoint</vt:lpstr>
      <vt:lpstr>Apresentação do PowerPoint</vt:lpstr>
      <vt:lpstr>Como Definir o Arquivo de Configuração jail.local </vt:lpstr>
      <vt:lpstr>ignoreip</vt:lpstr>
      <vt:lpstr>bantime</vt:lpstr>
      <vt:lpstr>maxretry</vt:lpstr>
      <vt:lpstr>Alguns outros recursos...</vt:lpstr>
      <vt:lpstr>Apresentação do PowerPoint</vt:lpstr>
      <vt:lpstr>Iniciar o Fail2Ban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Fail2Ban </dc:title>
  <dc:creator>Samael Muniz Picoli</dc:creator>
  <cp:lastModifiedBy>Samael Muniz Picoli</cp:lastModifiedBy>
  <cp:revision>1</cp:revision>
  <dcterms:created xsi:type="dcterms:W3CDTF">2023-10-05T03:34:21Z</dcterms:created>
  <dcterms:modified xsi:type="dcterms:W3CDTF">2023-10-05T04:40:00Z</dcterms:modified>
</cp:coreProperties>
</file>