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7731" y="2946572"/>
            <a:ext cx="3111945" cy="474855"/>
          </a:xfrm>
        </p:spPr>
        <p:txBody>
          <a:bodyPr>
            <a:noAutofit/>
          </a:bodyPr>
          <a:lstStyle/>
          <a:p>
            <a:r>
              <a:rPr lang="en-US" sz="4000" dirty="0"/>
              <a:t>Module 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83788" y="3886201"/>
            <a:ext cx="4288612" cy="1752600"/>
          </a:xfrm>
          <a:prstGeom prst="rect">
            <a:avLst/>
          </a:prstGeom>
        </p:spPr>
        <p:txBody>
          <a:bodyPr lIns="91424" tIns="45712" rIns="91424" bIns="45712"/>
          <a:lstStyle/>
          <a:p>
            <a:pPr marL="0" indent="0">
              <a:buNone/>
            </a:pPr>
            <a:r>
              <a:rPr lang="en-US" sz="2600" dirty="0"/>
              <a:t>Lecture </a:t>
            </a:r>
            <a:r>
              <a:rPr lang="en-US" sz="2600" dirty="0" smtClean="0"/>
              <a:t>12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4637" y="5715000"/>
            <a:ext cx="2971799" cy="1053154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en-US" sz="4000" b="1" dirty="0">
                <a:solidFill>
                  <a:srgbClr val="FF0000"/>
                </a:solidFill>
                <a:latin typeface="Kunstler Script" pitchFamily="66" charset="0"/>
              </a:rPr>
              <a:t>Nouran Hamza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47634">
            <a:off x="6358237" y="1798600"/>
            <a:ext cx="2431108" cy="324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1"/>
            <a:ext cx="2195918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eeform: Shape 5"/>
          <p:cNvSpPr>
            <a:spLocks/>
          </p:cNvSpPr>
          <p:nvPr/>
        </p:nvSpPr>
        <p:spPr bwMode="auto">
          <a:xfrm>
            <a:off x="465137" y="115860"/>
            <a:ext cx="2201863" cy="1484342"/>
          </a:xfrm>
          <a:custGeom>
            <a:avLst/>
            <a:gdLst>
              <a:gd name="T0" fmla="*/ 12452 w 3519690"/>
              <a:gd name="T1" fmla="*/ 890687 h 896496"/>
              <a:gd name="T2" fmla="*/ 12452 w 3519690"/>
              <a:gd name="T3" fmla="*/ 12451 h 896496"/>
              <a:gd name="T4" fmla="*/ 3030752 w 3519690"/>
              <a:gd name="T5" fmla="*/ 12451 h 896496"/>
              <a:gd name="T6" fmla="*/ 3515540 w 3519690"/>
              <a:gd name="T7" fmla="*/ 890687 h 896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19690" h="896496">
                <a:moveTo>
                  <a:pt x="12452" y="890686"/>
                </a:moveTo>
                <a:lnTo>
                  <a:pt x="12452" y="12451"/>
                </a:lnTo>
                <a:lnTo>
                  <a:pt x="3030752" y="12451"/>
                </a:lnTo>
                <a:lnTo>
                  <a:pt x="3515540" y="890686"/>
                </a:lnTo>
                <a:lnTo>
                  <a:pt x="12452" y="890686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24" tIns="45712" rIns="91424" bIns="45712" anchor="ctr" anchorCtr="0" upright="1">
            <a:noAutofit/>
          </a:bodyPr>
          <a:lstStyle/>
          <a:p>
            <a:endParaRPr lang="en-US"/>
          </a:p>
        </p:txBody>
      </p:sp>
      <p:sp>
        <p:nvSpPr>
          <p:cNvPr id="12" name="Freeform: Shape 7"/>
          <p:cNvSpPr>
            <a:spLocks/>
          </p:cNvSpPr>
          <p:nvPr/>
        </p:nvSpPr>
        <p:spPr bwMode="auto">
          <a:xfrm>
            <a:off x="3119940" y="156526"/>
            <a:ext cx="1160145" cy="1443675"/>
          </a:xfrm>
          <a:custGeom>
            <a:avLst/>
            <a:gdLst>
              <a:gd name="T0" fmla="*/ 0 w 1225138"/>
              <a:gd name="T1" fmla="*/ 0 h 1542664"/>
              <a:gd name="T2" fmla="*/ 330265 w 1225138"/>
              <a:gd name="T3" fmla="*/ 0 h 1542664"/>
              <a:gd name="T4" fmla="*/ 1225138 w 1225138"/>
              <a:gd name="T5" fmla="*/ 1542664 h 1542664"/>
              <a:gd name="T6" fmla="*/ 895208 w 1225138"/>
              <a:gd name="T7" fmla="*/ 1542664 h 1542664"/>
              <a:gd name="T8" fmla="*/ 0 w 1225138"/>
              <a:gd name="T9" fmla="*/ 0 h 1542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5138" h="1542664">
                <a:moveTo>
                  <a:pt x="0" y="0"/>
                </a:moveTo>
                <a:lnTo>
                  <a:pt x="330265" y="0"/>
                </a:lnTo>
                <a:lnTo>
                  <a:pt x="1225138" y="1542664"/>
                </a:lnTo>
                <a:lnTo>
                  <a:pt x="895208" y="15426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91424" tIns="45712" rIns="91424" bIns="45712" anchor="ctr" anchorCtr="0" upright="1">
            <a:noAutofit/>
          </a:bodyPr>
          <a:lstStyle/>
          <a:p>
            <a:endParaRPr lang="en-US"/>
          </a:p>
        </p:txBody>
      </p:sp>
      <p:sp>
        <p:nvSpPr>
          <p:cNvPr id="13" name="Freeform: Shape 7"/>
          <p:cNvSpPr>
            <a:spLocks/>
          </p:cNvSpPr>
          <p:nvPr/>
        </p:nvSpPr>
        <p:spPr bwMode="auto">
          <a:xfrm>
            <a:off x="4280085" y="175907"/>
            <a:ext cx="1160145" cy="1443675"/>
          </a:xfrm>
          <a:custGeom>
            <a:avLst/>
            <a:gdLst>
              <a:gd name="T0" fmla="*/ 0 w 1225138"/>
              <a:gd name="T1" fmla="*/ 0 h 1542664"/>
              <a:gd name="T2" fmla="*/ 330265 w 1225138"/>
              <a:gd name="T3" fmla="*/ 0 h 1542664"/>
              <a:gd name="T4" fmla="*/ 1225138 w 1225138"/>
              <a:gd name="T5" fmla="*/ 1542664 h 1542664"/>
              <a:gd name="T6" fmla="*/ 895208 w 1225138"/>
              <a:gd name="T7" fmla="*/ 1542664 h 1542664"/>
              <a:gd name="T8" fmla="*/ 0 w 1225138"/>
              <a:gd name="T9" fmla="*/ 0 h 1542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5138" h="1542664">
                <a:moveTo>
                  <a:pt x="0" y="0"/>
                </a:moveTo>
                <a:lnTo>
                  <a:pt x="330265" y="0"/>
                </a:lnTo>
                <a:lnTo>
                  <a:pt x="1225138" y="1542664"/>
                </a:lnTo>
                <a:lnTo>
                  <a:pt x="895208" y="15426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91424" tIns="45712" rIns="91424" bIns="45712" anchor="ctr" anchorCtr="0" upright="1">
            <a:noAutofit/>
          </a:bodyPr>
          <a:lstStyle/>
          <a:p>
            <a:endParaRPr lang="en-US"/>
          </a:p>
        </p:txBody>
      </p:sp>
      <p:sp>
        <p:nvSpPr>
          <p:cNvPr id="14" name="Freeform: Shape 7"/>
          <p:cNvSpPr>
            <a:spLocks/>
          </p:cNvSpPr>
          <p:nvPr/>
        </p:nvSpPr>
        <p:spPr bwMode="auto">
          <a:xfrm>
            <a:off x="5535737" y="156527"/>
            <a:ext cx="1160145" cy="1443675"/>
          </a:xfrm>
          <a:custGeom>
            <a:avLst/>
            <a:gdLst>
              <a:gd name="T0" fmla="*/ 0 w 1225138"/>
              <a:gd name="T1" fmla="*/ 0 h 1542664"/>
              <a:gd name="T2" fmla="*/ 330265 w 1225138"/>
              <a:gd name="T3" fmla="*/ 0 h 1542664"/>
              <a:gd name="T4" fmla="*/ 1225138 w 1225138"/>
              <a:gd name="T5" fmla="*/ 1542664 h 1542664"/>
              <a:gd name="T6" fmla="*/ 895208 w 1225138"/>
              <a:gd name="T7" fmla="*/ 1542664 h 1542664"/>
              <a:gd name="T8" fmla="*/ 0 w 1225138"/>
              <a:gd name="T9" fmla="*/ 0 h 1542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5138" h="1542664">
                <a:moveTo>
                  <a:pt x="0" y="0"/>
                </a:moveTo>
                <a:lnTo>
                  <a:pt x="330265" y="0"/>
                </a:lnTo>
                <a:lnTo>
                  <a:pt x="1225138" y="1542664"/>
                </a:lnTo>
                <a:lnTo>
                  <a:pt x="895208" y="15426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rot="0" vert="horz" wrap="square" lIns="91424" tIns="45712" rIns="91424" bIns="45712" anchor="ctr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00B050"/>
                </a:solidFill>
              </a:rPr>
              <a:t>et </a:t>
            </a:r>
            <a:r>
              <a:rPr lang="en-US" dirty="0">
                <a:solidFill>
                  <a:srgbClr val="00B050"/>
                </a:solidFill>
              </a:rPr>
              <a:t>the name of the top 10 measurements (genes) that contribute most to pc1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57219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" y="457200"/>
            <a:ext cx="912156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3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</a:rPr>
              <a:t>(Singular Value Decomposition) or using "</a:t>
            </a:r>
            <a:r>
              <a:rPr lang="en-US" sz="3600" b="1" dirty="0" err="1">
                <a:solidFill>
                  <a:srgbClr val="00B050"/>
                </a:solidFill>
              </a:rPr>
              <a:t>eigen</a:t>
            </a:r>
            <a:r>
              <a:rPr lang="en-US" sz="3600" b="1" dirty="0" smtClean="0">
                <a:solidFill>
                  <a:srgbClr val="00B050"/>
                </a:solidFill>
              </a:rPr>
              <a:t>()“ (</a:t>
            </a:r>
            <a:r>
              <a:rPr lang="en-US" sz="3600" b="1" dirty="0">
                <a:solidFill>
                  <a:srgbClr val="00B050"/>
                </a:solidFill>
              </a:rPr>
              <a:t>Eigen Decomposition)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10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868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6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e </a:t>
            </a:r>
            <a:r>
              <a:rPr lang="en-US" dirty="0">
                <a:solidFill>
                  <a:srgbClr val="00B050"/>
                </a:solidFill>
              </a:rPr>
              <a:t>could compute the PCs with the </a:t>
            </a:r>
            <a:r>
              <a:rPr lang="en-US" dirty="0" smtClean="0">
                <a:solidFill>
                  <a:srgbClr val="00B050"/>
                </a:solidFill>
              </a:rPr>
              <a:t>Eigen </a:t>
            </a:r>
            <a:r>
              <a:rPr lang="en-US" dirty="0">
                <a:solidFill>
                  <a:srgbClr val="00B050"/>
                </a:solidFill>
              </a:rPr>
              <a:t>vectors and </a:t>
            </a:r>
            <a:r>
              <a:rPr lang="en-US" dirty="0" smtClean="0">
                <a:solidFill>
                  <a:srgbClr val="00B050"/>
                </a:solidFill>
              </a:rPr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original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057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2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Now let's do the same thing with </a:t>
            </a:r>
            <a:r>
              <a:rPr lang="en-US" dirty="0" err="1">
                <a:solidFill>
                  <a:srgbClr val="00B050"/>
                </a:solidFill>
              </a:rPr>
              <a:t>eigen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Eigen() </a:t>
            </a:r>
            <a:r>
              <a:rPr lang="en-US" dirty="0"/>
              <a:t>returns two things...</a:t>
            </a:r>
            <a:br>
              <a:rPr lang="en-US" dirty="0"/>
            </a:br>
            <a:r>
              <a:rPr lang="en-US" dirty="0" smtClean="0"/>
              <a:t>vectors </a:t>
            </a:r>
            <a:r>
              <a:rPr lang="en-US" dirty="0"/>
              <a:t>= </a:t>
            </a:r>
            <a:r>
              <a:rPr lang="en-US" dirty="0" smtClean="0"/>
              <a:t>Eigen </a:t>
            </a:r>
            <a:r>
              <a:rPr lang="en-US" dirty="0"/>
              <a:t>vectors (vectors of loading scores)</a:t>
            </a:r>
            <a:br>
              <a:rPr lang="en-US" dirty="0"/>
            </a:br>
            <a:r>
              <a:rPr lang="en-US" dirty="0" smtClean="0"/>
              <a:t>NOTE</a:t>
            </a:r>
            <a:r>
              <a:rPr lang="en-US" dirty="0"/>
              <a:t>: pcs = sum(loading scores * values for sample)</a:t>
            </a:r>
            <a:br>
              <a:rPr lang="en-US" dirty="0"/>
            </a:br>
            <a:r>
              <a:rPr lang="en-US" dirty="0" smtClean="0"/>
              <a:t>values </a:t>
            </a:r>
            <a:r>
              <a:rPr lang="en-US" dirty="0"/>
              <a:t>= </a:t>
            </a:r>
            <a:r>
              <a:rPr lang="en-US" dirty="0" err="1"/>
              <a:t>eigen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3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6106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3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Principle component analysis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P A R T 2 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57219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2400"/>
            <a:ext cx="8001001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7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467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2000" y="3103418"/>
            <a:ext cx="70866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067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6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Make a Scree plot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57219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Now make a fancy looking plot that shows the PCs and the variation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57219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3"/>
          <a:stretch/>
        </p:blipFill>
        <p:spPr bwMode="auto">
          <a:xfrm>
            <a:off x="152400" y="762001"/>
            <a:ext cx="882534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"/>
          <a:stretch/>
        </p:blipFill>
        <p:spPr bwMode="auto">
          <a:xfrm>
            <a:off x="200891" y="152400"/>
            <a:ext cx="8776854" cy="641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On-screen Show (4:3)</PresentationFormat>
  <Paragraphs>12</Paragraphs>
  <Slides>21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Module 2</vt:lpstr>
      <vt:lpstr>Principle component analysis   P A R T 2 </vt:lpstr>
      <vt:lpstr>PowerPoint Presentation</vt:lpstr>
      <vt:lpstr>PowerPoint Presentation</vt:lpstr>
      <vt:lpstr>Make a Scree plot</vt:lpstr>
      <vt:lpstr>PowerPoint Presentation</vt:lpstr>
      <vt:lpstr>Now make a fancy looking plot that shows the PCs and the variation</vt:lpstr>
      <vt:lpstr>PowerPoint Presentation</vt:lpstr>
      <vt:lpstr>PowerPoint Presentation</vt:lpstr>
      <vt:lpstr>Get the name of the top 10 measurements (genes) that contribute most to pc1</vt:lpstr>
      <vt:lpstr>PowerPoint Presentation</vt:lpstr>
      <vt:lpstr>PowerPoint Presentation</vt:lpstr>
      <vt:lpstr>PowerPoint Presentation</vt:lpstr>
      <vt:lpstr>PowerPoint Presentation</vt:lpstr>
      <vt:lpstr>We could compute the PCs with the Eigen vectors and the original data </vt:lpstr>
      <vt:lpstr>PowerPoint Presentation</vt:lpstr>
      <vt:lpstr>Now let's do the same thing with eigen()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Nouran Hamza</dc:creator>
  <cp:lastModifiedBy>Nouran Hamza</cp:lastModifiedBy>
  <cp:revision>4</cp:revision>
  <dcterms:created xsi:type="dcterms:W3CDTF">2006-08-16T00:00:00Z</dcterms:created>
  <dcterms:modified xsi:type="dcterms:W3CDTF">2021-06-27T17:55:56Z</dcterms:modified>
</cp:coreProperties>
</file>