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Proxima Nova"/>
      <p:regular r:id="rId18"/>
      <p:bold r:id="rId19"/>
      <p:italic r:id="rId20"/>
      <p:boldItalic r:id="rId21"/>
    </p:embeddedFont>
    <p:embeddedFont>
      <p:font typeface="Cairo"/>
      <p:regular r:id="rId22"/>
      <p:bold r:id="rId23"/>
    </p:embeddedFont>
    <p:embeddedFont>
      <p:font typeface="Cairo ExtraBold"/>
      <p:bold r:id="rId24"/>
    </p:embeddedFont>
    <p:embeddedFont>
      <p:font typeface="Cairo Black"/>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15CE60-4940-4F89-9730-50BE9F3D75DB}">
  <a:tblStyle styleId="{AB15CE60-4940-4F89-9730-50BE9F3D75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Cairo-regular.fntdata"/><Relationship Id="rId21" Type="http://schemas.openxmlformats.org/officeDocument/2006/relationships/font" Target="fonts/ProximaNova-boldItalic.fntdata"/><Relationship Id="rId24" Type="http://schemas.openxmlformats.org/officeDocument/2006/relationships/font" Target="fonts/CairoExtraBold-bold.fntdata"/><Relationship Id="rId23" Type="http://schemas.openxmlformats.org/officeDocument/2006/relationships/font" Target="fonts/Cair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CairoBlac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d6da85b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d6da85b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29" l="0" r="0" t="29"/>
          <a:stretch/>
        </p:blipFill>
        <p:spPr>
          <a:xfrm>
            <a:off x="0" y="0"/>
            <a:ext cx="9144002" cy="5143502"/>
          </a:xfrm>
          <a:prstGeom prst="rect">
            <a:avLst/>
          </a:prstGeom>
          <a:noFill/>
          <a:ln>
            <a:noFill/>
          </a:ln>
        </p:spPr>
      </p:pic>
      <p:sp>
        <p:nvSpPr>
          <p:cNvPr id="105" name="Google Shape;105;p25"/>
          <p:cNvSpPr txBox="1"/>
          <p:nvPr>
            <p:ph type="ctrTitle"/>
          </p:nvPr>
        </p:nvSpPr>
        <p:spPr>
          <a:xfrm>
            <a:off x="-363500" y="1777500"/>
            <a:ext cx="8123100" cy="1588500"/>
          </a:xfrm>
          <a:prstGeom prst="rect">
            <a:avLst/>
          </a:prstGeom>
        </p:spPr>
        <p:txBody>
          <a:bodyPr anchorCtr="0" anchor="b" bIns="91425" lIns="91425" spcFirstLastPara="1" rIns="91425" wrap="square" tIns="91425">
            <a:noAutofit/>
          </a:bodyPr>
          <a:lstStyle/>
          <a:p>
            <a:pPr indent="0" lvl="0" marL="0" rtl="1" algn="r">
              <a:spcBef>
                <a:spcPts val="0"/>
              </a:spcBef>
              <a:spcAft>
                <a:spcPts val="0"/>
              </a:spcAft>
              <a:buNone/>
            </a:pPr>
            <a:r>
              <a:rPr b="1" lang="en" sz="6000">
                <a:highlight>
                  <a:schemeClr val="accent5"/>
                </a:highlight>
              </a:rPr>
              <a:t>مؤسسة "براعم الإبداع"</a:t>
            </a:r>
            <a:endParaRPr b="1" sz="6000">
              <a:highlight>
                <a:schemeClr val="accent5"/>
              </a:highlight>
            </a:endParaRPr>
          </a:p>
        </p:txBody>
      </p:sp>
      <p:sp>
        <p:nvSpPr>
          <p:cNvPr id="106" name="Google Shape;106;p25"/>
          <p:cNvSpPr txBox="1"/>
          <p:nvPr>
            <p:ph idx="1" type="subTitle"/>
          </p:nvPr>
        </p:nvSpPr>
        <p:spPr>
          <a:xfrm>
            <a:off x="789125" y="3322488"/>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highlight>
                  <a:schemeClr val="dk2"/>
                </a:highlight>
              </a:rPr>
              <a:t>Content </a:t>
            </a:r>
            <a:r>
              <a:rPr lang="en" sz="3200">
                <a:highlight>
                  <a:schemeClr val="dk2"/>
                </a:highlight>
              </a:rPr>
              <a:t>strategy </a:t>
            </a:r>
            <a:endParaRPr sz="3600">
              <a:highlight>
                <a:schemeClr val="dk2"/>
              </a:highlight>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idx="4294967295" type="title"/>
          </p:nvPr>
        </p:nvSpPr>
        <p:spPr>
          <a:xfrm>
            <a:off x="376950" y="1154825"/>
            <a:ext cx="3890100" cy="3725400"/>
          </a:xfrm>
          <a:prstGeom prst="rect">
            <a:avLst/>
          </a:prstGeom>
        </p:spPr>
        <p:txBody>
          <a:bodyPr anchorCtr="0" anchor="ctr" bIns="91425" lIns="91425" spcFirstLastPara="1" rIns="91425" wrap="square" tIns="91425">
            <a:noAutofit/>
          </a:bodyPr>
          <a:lstStyle/>
          <a:p>
            <a:pPr indent="0" lvl="0" marL="0" rtl="1" algn="r">
              <a:lnSpc>
                <a:spcPct val="115000"/>
              </a:lnSpc>
              <a:spcBef>
                <a:spcPts val="0"/>
              </a:spcBef>
              <a:spcAft>
                <a:spcPts val="0"/>
              </a:spcAft>
              <a:buNone/>
            </a:pPr>
            <a:r>
              <a:rPr lang="en" sz="2000">
                <a:solidFill>
                  <a:srgbClr val="000000"/>
                </a:solidFill>
                <a:latin typeface="Cairo ExtraBold"/>
                <a:ea typeface="Cairo ExtraBold"/>
                <a:cs typeface="Cairo ExtraBold"/>
                <a:sym typeface="Cairo ExtraBold"/>
              </a:rPr>
              <a:t>تحليل السوق</a:t>
            </a:r>
            <a:endParaRPr sz="2000">
              <a:solidFill>
                <a:srgbClr val="000000"/>
              </a:solidFill>
              <a:latin typeface="Cairo ExtraBold"/>
              <a:ea typeface="Cairo ExtraBold"/>
              <a:cs typeface="Cairo ExtraBold"/>
              <a:sym typeface="Cairo ExtraBold"/>
            </a:endParaRPr>
          </a:p>
          <a:p>
            <a:pPr indent="0" lvl="0" marL="0" rtl="1" algn="r">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1" algn="r">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rgbClr val="000000"/>
                </a:solidFill>
                <a:latin typeface="Cairo"/>
                <a:ea typeface="Cairo"/>
                <a:cs typeface="Cairo"/>
                <a:sym typeface="Cairo"/>
              </a:rPr>
              <a:t>السوق الذي يستهدفه "براعم الإبداع" يشهد نمواً متزايداً، خاصة مع التركيز المتزايد على تطوير التعليم الإبداعي.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rgbClr val="000000"/>
                </a:solidFill>
                <a:latin typeface="Cairo"/>
                <a:ea typeface="Cairo"/>
                <a:cs typeface="Cairo"/>
                <a:sym typeface="Cairo"/>
              </a:rPr>
              <a:t>مع تزايد الاهتمام بتعليم الأطفال بشكل مبتكر ودمج التقنيات الحديثة في التعليم، فإن الطلب على الأدوات التي تقدمها "براعم الإبداع" يتزايد باستمرار.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rgbClr val="000000"/>
                </a:solidFill>
                <a:latin typeface="Cairo"/>
                <a:ea typeface="Cairo"/>
                <a:cs typeface="Cairo"/>
                <a:sym typeface="Cairo"/>
              </a:rPr>
              <a:t>كما يركز السوق الحالي على التعلم عن بعد والمواد التعليمية التي يمكن استخدامها في المنزل، مما يفتح فرصاً كبيرة للعلامات التجارية المتخصصة في هذا المجال.</a:t>
            </a:r>
            <a:endParaRPr b="1" sz="1200">
              <a:solidFill>
                <a:srgbClr val="000000"/>
              </a:solidFill>
              <a:latin typeface="Cairo"/>
              <a:ea typeface="Cairo"/>
              <a:cs typeface="Cairo"/>
              <a:sym typeface="Cairo"/>
            </a:endParaRPr>
          </a:p>
          <a:p>
            <a:pPr indent="0" lvl="0" marL="0" rtl="0" algn="l">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0" algn="l">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0" algn="l">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0" algn="l">
              <a:lnSpc>
                <a:spcPct val="115000"/>
              </a:lnSpc>
              <a:spcBef>
                <a:spcPts val="0"/>
              </a:spcBef>
              <a:spcAft>
                <a:spcPts val="0"/>
              </a:spcAft>
              <a:buNone/>
            </a:pPr>
            <a:r>
              <a:t/>
            </a:r>
            <a:endParaRPr b="1" sz="1200">
              <a:solidFill>
                <a:srgbClr val="000000"/>
              </a:solidFill>
              <a:latin typeface="Cairo"/>
              <a:ea typeface="Cairo"/>
              <a:cs typeface="Cairo"/>
              <a:sym typeface="Cairo"/>
            </a:endParaRPr>
          </a:p>
          <a:p>
            <a:pPr indent="0" lvl="0" marL="0" rtl="0" algn="l">
              <a:lnSpc>
                <a:spcPct val="115000"/>
              </a:lnSpc>
              <a:spcBef>
                <a:spcPts val="0"/>
              </a:spcBef>
              <a:spcAft>
                <a:spcPts val="1600"/>
              </a:spcAft>
              <a:buNone/>
            </a:pPr>
            <a:r>
              <a:t/>
            </a:r>
            <a:endParaRPr sz="3200"/>
          </a:p>
        </p:txBody>
      </p:sp>
      <p:pic>
        <p:nvPicPr>
          <p:cNvPr id="164" name="Google Shape;164;p34"/>
          <p:cNvPicPr preferRelativeResize="0"/>
          <p:nvPr/>
        </p:nvPicPr>
        <p:blipFill rotWithShape="1">
          <a:blip r:embed="rId3">
            <a:alphaModFix/>
          </a:blip>
          <a:srcRect b="0" l="5325" r="5325" t="0"/>
          <a:stretch/>
        </p:blipFill>
        <p:spPr>
          <a:xfrm>
            <a:off x="4548455" y="0"/>
            <a:ext cx="459555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2700">
                <a:latin typeface="Cairo Black"/>
                <a:ea typeface="Cairo Black"/>
                <a:cs typeface="Cairo Black"/>
                <a:sym typeface="Cairo Black"/>
              </a:rPr>
              <a:t>مؤسسة "براعم الإبداع"</a:t>
            </a:r>
            <a:endParaRPr sz="2700">
              <a:latin typeface="Cairo Black"/>
              <a:ea typeface="Cairo Black"/>
              <a:cs typeface="Cairo Black"/>
              <a:sym typeface="Cairo Black"/>
            </a:endParaRPr>
          </a:p>
          <a:p>
            <a:pPr indent="0" lvl="0" marL="0" rtl="1" algn="r">
              <a:spcBef>
                <a:spcPts val="0"/>
              </a:spcBef>
              <a:spcAft>
                <a:spcPts val="0"/>
              </a:spcAft>
              <a:buNone/>
            </a:pPr>
            <a:r>
              <a:t/>
            </a:r>
            <a:endParaRPr>
              <a:latin typeface="Cairo Black"/>
              <a:ea typeface="Cairo Black"/>
              <a:cs typeface="Cairo Black"/>
              <a:sym typeface="Cairo Black"/>
            </a:endParaRPr>
          </a:p>
        </p:txBody>
      </p:sp>
      <p:sp>
        <p:nvSpPr>
          <p:cNvPr id="113" name="Google Shape;113;p26"/>
          <p:cNvSpPr txBox="1"/>
          <p:nvPr>
            <p:ph idx="1" type="body"/>
          </p:nvPr>
        </p:nvSpPr>
        <p:spPr>
          <a:xfrm>
            <a:off x="311700" y="1113650"/>
            <a:ext cx="8520600" cy="317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100">
                <a:solidFill>
                  <a:srgbClr val="000000"/>
                </a:solidFill>
                <a:latin typeface="Cairo"/>
                <a:ea typeface="Cairo"/>
                <a:cs typeface="Cairo"/>
                <a:sym typeface="Cairo"/>
              </a:rPr>
              <a:t>"براعم الإبداع" حضانة متخصصة في تعزيز الإبداع وتطوير المهارات التعليمية للأطفال من خلال تقديم مجموعة متنوعة من الأدوات والمنتجات التعليمية المبتكرة. يهدف البراند إلى تمكين الأطفال وتنمية خيالهم ليصبحوا قادة المستقبل. يقدم "براعم الإبداع" حلولاً إبداعية تلهم الأطفال والأهالي على حد سواء للمشاركة في أنشطة تعليمية ممتعة تعزز من قدراتهم العقلية والإبداعية.</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700">
                <a:solidFill>
                  <a:schemeClr val="accent5"/>
                </a:solidFill>
                <a:latin typeface="Cairo"/>
                <a:ea typeface="Cairo"/>
                <a:cs typeface="Cairo"/>
                <a:sym typeface="Cairo"/>
              </a:rPr>
              <a:t>الخدمات:</a:t>
            </a:r>
            <a:endParaRPr b="1" sz="1700">
              <a:solidFill>
                <a:schemeClr val="accent5"/>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1. برامج التعليم المبكر:</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تقدم الحضانة برامج تعليمية متطورة مصممة خصيصًا لتنمية مهارات الأطفال الفكرية والحسية منذ الصغر. تركز هذه البرامج على بناء أسس القراءة، الكتابة، الحساب، واللغة من خلال أنشطة تعليمية ممتعة</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2. أنشطة الإبداع والتطوير الفني:</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تُعنى الحضانة بتطوير الإبداع لدى الأطفال من خلال أنشطة فنية مثل الرسم، التلوين، والأشغال اليدوية. تُساهم هذه الأنشطة في تعزيز الخيال وتنمية المهارات الحركية الدقيقة.</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3. الرعاية النهارية الشاملة:</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توفر الحضانة بيئة آمنة وداعمة للأطفال من خلال الرعاية النهارية الشاملة، التي تضمن تلبية احتياجاتهم الجسدية والعاطفية طوال اليوم.</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4. الأنشطة الحركية والبدنية:</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تهتم الحضانة بتطوير القدرات البدنية للأطفال من خلال الألعاب الرياضية والأنشطة الحركية التي تساعد في تعزيز النمو الجسدي والتوازن.</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5. تعليم اللغات:</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تقدم الحضانة برامج تعليمية في اللغات مثل اللغة الإنجليزية والعربية لتنمية قدرات الأطفال على التواصل في بيئات متعددة الثقافات، مما يسهل عليهم التعلم في المستقبل.</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1" lang="en">
                <a:latin typeface="Cairo"/>
                <a:ea typeface="Cairo"/>
                <a:cs typeface="Cairo"/>
                <a:sym typeface="Cairo"/>
              </a:rPr>
              <a:t>Brand Identity (الهوية التجارية)</a:t>
            </a:r>
            <a:endParaRPr/>
          </a:p>
        </p:txBody>
      </p:sp>
      <p:sp>
        <p:nvSpPr>
          <p:cNvPr id="119" name="Google Shape;119;p27"/>
          <p:cNvSpPr txBox="1"/>
          <p:nvPr>
            <p:ph idx="2" type="body"/>
          </p:nvPr>
        </p:nvSpPr>
        <p:spPr>
          <a:xfrm>
            <a:off x="4499750" y="2771975"/>
            <a:ext cx="4505400" cy="17226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t/>
            </a:r>
            <a:endParaRPr sz="1400">
              <a:latin typeface="Arial"/>
              <a:ea typeface="Arial"/>
              <a:cs typeface="Arial"/>
              <a:sym typeface="Arial"/>
            </a:endParaRPr>
          </a:p>
          <a:p>
            <a:pPr indent="0" lvl="0" marL="0" rtl="1" algn="r">
              <a:spcBef>
                <a:spcPts val="0"/>
              </a:spcBef>
              <a:spcAft>
                <a:spcPts val="0"/>
              </a:spcAft>
              <a:buNone/>
            </a:pPr>
            <a:r>
              <a:rPr b="1" lang="en" sz="1700">
                <a:latin typeface="Cairo"/>
                <a:ea typeface="Cairo"/>
                <a:cs typeface="Cairo"/>
                <a:sym typeface="Cairo"/>
              </a:rPr>
              <a:t>اسم العلامة التجارية: براعم الإبداع</a:t>
            </a:r>
            <a:endParaRPr b="1" sz="1700">
              <a:latin typeface="Cairo"/>
              <a:ea typeface="Cairo"/>
              <a:cs typeface="Cairo"/>
              <a:sym typeface="Cairo"/>
            </a:endParaRPr>
          </a:p>
          <a:p>
            <a:pPr indent="0" lvl="0" marL="0" rtl="1" algn="r">
              <a:spcBef>
                <a:spcPts val="0"/>
              </a:spcBef>
              <a:spcAft>
                <a:spcPts val="0"/>
              </a:spcAft>
              <a:buNone/>
            </a:pPr>
            <a:r>
              <a:t/>
            </a:r>
            <a:endParaRPr b="1" sz="1700">
              <a:latin typeface="Cairo"/>
              <a:ea typeface="Cairo"/>
              <a:cs typeface="Cairo"/>
              <a:sym typeface="Cairo"/>
            </a:endParaRPr>
          </a:p>
          <a:p>
            <a:pPr indent="0" lvl="0" marL="0" rtl="1" algn="r">
              <a:spcBef>
                <a:spcPts val="0"/>
              </a:spcBef>
              <a:spcAft>
                <a:spcPts val="0"/>
              </a:spcAft>
              <a:buNone/>
            </a:pPr>
            <a:r>
              <a:rPr b="1" lang="en" sz="1700">
                <a:latin typeface="Cairo"/>
                <a:ea typeface="Cairo"/>
                <a:cs typeface="Cairo"/>
                <a:sym typeface="Cairo"/>
              </a:rPr>
              <a:t>مجال الصناعة: التعليم، الإبداع، تنمية الطفل</a:t>
            </a:r>
            <a:endParaRPr b="1" sz="1700">
              <a:latin typeface="Cairo"/>
              <a:ea typeface="Cairo"/>
              <a:cs typeface="Cairo"/>
              <a:sym typeface="Cairo"/>
            </a:endParaRPr>
          </a:p>
          <a:p>
            <a:pPr indent="0" lvl="0" marL="0" rtl="1" algn="r">
              <a:spcBef>
                <a:spcPts val="0"/>
              </a:spcBef>
              <a:spcAft>
                <a:spcPts val="0"/>
              </a:spcAft>
              <a:buNone/>
            </a:pPr>
            <a:r>
              <a:t/>
            </a:r>
            <a:endParaRPr b="1" sz="1700">
              <a:latin typeface="Cairo"/>
              <a:ea typeface="Cairo"/>
              <a:cs typeface="Cairo"/>
              <a:sym typeface="Cairo"/>
            </a:endParaRPr>
          </a:p>
          <a:p>
            <a:pPr indent="0" lvl="0" marL="0" rtl="1" algn="r">
              <a:spcBef>
                <a:spcPts val="0"/>
              </a:spcBef>
              <a:spcAft>
                <a:spcPts val="0"/>
              </a:spcAft>
              <a:buNone/>
            </a:pPr>
            <a:r>
              <a:rPr b="1" lang="en" sz="1700">
                <a:latin typeface="Cairo"/>
                <a:ea typeface="Cairo"/>
                <a:cs typeface="Cairo"/>
                <a:sym typeface="Cairo"/>
              </a:rPr>
              <a:t>القيم الأساسية: المصداقية، الكفاءة، الأمان، الابتكار</a:t>
            </a:r>
            <a:endParaRPr b="1" sz="1700">
              <a:latin typeface="Cairo"/>
              <a:ea typeface="Cairo"/>
              <a:cs typeface="Cairo"/>
              <a:sym typeface="Cairo"/>
            </a:endParaRPr>
          </a:p>
          <a:p>
            <a:pPr indent="0" lvl="0" marL="0" rtl="1" algn="r">
              <a:spcBef>
                <a:spcPts val="0"/>
              </a:spcBef>
              <a:spcAft>
                <a:spcPts val="0"/>
              </a:spcAft>
              <a:buNone/>
            </a:pPr>
            <a:r>
              <a:t/>
            </a:r>
            <a:endParaRPr b="1" sz="1700">
              <a:latin typeface="Cairo"/>
              <a:ea typeface="Cairo"/>
              <a:cs typeface="Cairo"/>
              <a:sym typeface="Cairo"/>
            </a:endParaRPr>
          </a:p>
          <a:p>
            <a:pPr indent="0" lvl="0" marL="0" rtl="1" algn="r">
              <a:spcBef>
                <a:spcPts val="0"/>
              </a:spcBef>
              <a:spcAft>
                <a:spcPts val="0"/>
              </a:spcAft>
              <a:buNone/>
            </a:pPr>
            <a:r>
              <a:t/>
            </a:r>
            <a:endParaRPr b="1" sz="1700">
              <a:latin typeface="Cairo"/>
              <a:ea typeface="Cairo"/>
              <a:cs typeface="Cairo"/>
              <a:sym typeface="Cairo"/>
            </a:endParaRPr>
          </a:p>
          <a:p>
            <a:pPr indent="0" lvl="0" marL="0" rtl="1" algn="r">
              <a:spcBef>
                <a:spcPts val="0"/>
              </a:spcBef>
              <a:spcAft>
                <a:spcPts val="0"/>
              </a:spcAft>
              <a:buNone/>
            </a:pPr>
            <a:r>
              <a:t/>
            </a:r>
            <a:endParaRPr sz="1100">
              <a:latin typeface="Arial"/>
              <a:ea typeface="Arial"/>
              <a:cs typeface="Arial"/>
              <a:sym typeface="Arial"/>
            </a:endParaRPr>
          </a:p>
          <a:p>
            <a:pPr indent="0" lvl="0" marL="0" rtl="1" algn="r">
              <a:spcBef>
                <a:spcPts val="0"/>
              </a:spcBef>
              <a:spcAft>
                <a:spcPts val="0"/>
              </a:spcAft>
              <a:buNone/>
            </a:pPr>
            <a:r>
              <a:t/>
            </a:r>
            <a:endParaRPr sz="1400"/>
          </a:p>
          <a:p>
            <a:pPr indent="0" lvl="0" marL="0" rtl="1" algn="r">
              <a:spcBef>
                <a:spcPts val="1600"/>
              </a:spcBef>
              <a:spcAft>
                <a:spcPts val="0"/>
              </a:spcAft>
              <a:buNone/>
            </a:pPr>
            <a:r>
              <a:t/>
            </a:r>
            <a:endParaRPr sz="1100">
              <a:solidFill>
                <a:srgbClr val="000000"/>
              </a:solidFill>
              <a:latin typeface="Arial"/>
              <a:ea typeface="Arial"/>
              <a:cs typeface="Arial"/>
              <a:sym typeface="Arial"/>
            </a:endParaRPr>
          </a:p>
          <a:p>
            <a:pPr indent="0" lvl="0" marL="0" rtl="1" algn="r">
              <a:spcBef>
                <a:spcPts val="0"/>
              </a:spcBef>
              <a:spcAft>
                <a:spcPts val="0"/>
              </a:spcAft>
              <a:buNone/>
            </a:pPr>
            <a:r>
              <a:t/>
            </a:r>
            <a:endParaRPr sz="1400">
              <a:solidFill>
                <a:srgbClr val="FF0000"/>
              </a:solidFill>
            </a:endParaRPr>
          </a:p>
          <a:p>
            <a:pPr indent="0" lvl="0" marL="0" rtl="1" algn="r">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291425" y="276200"/>
            <a:ext cx="8090400" cy="458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000000"/>
                </a:solidFill>
                <a:latin typeface="Arial"/>
                <a:ea typeface="Arial"/>
                <a:cs typeface="Arial"/>
                <a:sym typeface="Arial"/>
              </a:rPr>
              <a:t>Brand </a:t>
            </a:r>
            <a:r>
              <a:rPr b="1" lang="en" sz="2400">
                <a:solidFill>
                  <a:srgbClr val="000000"/>
                </a:solidFill>
                <a:latin typeface="Cairo"/>
                <a:ea typeface="Cairo"/>
                <a:cs typeface="Cairo"/>
                <a:sym typeface="Cairo"/>
              </a:rPr>
              <a:t>Objectives </a:t>
            </a:r>
            <a:endParaRPr b="1" sz="2400">
              <a:solidFill>
                <a:srgbClr val="000000"/>
              </a:solidFill>
              <a:latin typeface="Cairo"/>
              <a:ea typeface="Cairo"/>
              <a:cs typeface="Cairo"/>
              <a:sym typeface="Cairo"/>
            </a:endParaRPr>
          </a:p>
          <a:p>
            <a:pPr indent="-323850" lvl="0" marL="457200" rtl="1" algn="r">
              <a:spcBef>
                <a:spcPts val="0"/>
              </a:spcBef>
              <a:spcAft>
                <a:spcPts val="0"/>
              </a:spcAft>
              <a:buClr>
                <a:srgbClr val="000000"/>
              </a:buClr>
              <a:buSzPts val="1500"/>
              <a:buFont typeface="Cairo"/>
              <a:buChar char="●"/>
            </a:pPr>
            <a:r>
              <a:rPr b="1" lang="en" sz="1500">
                <a:solidFill>
                  <a:srgbClr val="000000"/>
                </a:solidFill>
                <a:latin typeface="Cairo"/>
                <a:ea typeface="Cairo"/>
                <a:cs typeface="Cairo"/>
                <a:sym typeface="Cairo"/>
              </a:rPr>
              <a:t>زيادة الوعي بالعلامة التجارية:</a:t>
            </a:r>
            <a:endParaRPr b="1" sz="1500">
              <a:solidFill>
                <a:srgbClr val="000000"/>
              </a:solidFill>
              <a:latin typeface="Cairo"/>
              <a:ea typeface="Cairo"/>
              <a:cs typeface="Cairo"/>
              <a:sym typeface="Cairo"/>
            </a:endParaRPr>
          </a:p>
          <a:p>
            <a:pPr indent="0" lvl="0" marL="0" rtl="1" algn="r">
              <a:spcBef>
                <a:spcPts val="0"/>
              </a:spcBef>
              <a:spcAft>
                <a:spcPts val="0"/>
              </a:spcAft>
              <a:buNone/>
            </a:pPr>
            <a:r>
              <a:rPr b="1" lang="en" sz="1200">
                <a:solidFill>
                  <a:srgbClr val="000000"/>
                </a:solidFill>
                <a:latin typeface="Cairo"/>
                <a:ea typeface="Cairo"/>
                <a:cs typeface="Cairo"/>
                <a:sym typeface="Cairo"/>
              </a:rPr>
              <a:t> تقديم "براعم الإبداع" لجمهور أوسع من الآباء والمدرسين من خلال محتوى جذاب.</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323850" lvl="0" marL="457200" rtl="1" algn="r">
              <a:spcBef>
                <a:spcPts val="0"/>
              </a:spcBef>
              <a:spcAft>
                <a:spcPts val="0"/>
              </a:spcAft>
              <a:buClr>
                <a:srgbClr val="000000"/>
              </a:buClr>
              <a:buSzPts val="1500"/>
              <a:buFont typeface="Cairo"/>
              <a:buChar char="●"/>
            </a:pPr>
            <a:r>
              <a:rPr b="1" lang="en" sz="1500">
                <a:solidFill>
                  <a:srgbClr val="000000"/>
                </a:solidFill>
                <a:latin typeface="Cairo"/>
                <a:ea typeface="Cairo"/>
                <a:cs typeface="Cairo"/>
                <a:sym typeface="Cairo"/>
              </a:rPr>
              <a:t>زيادة التفاعل:</a:t>
            </a:r>
            <a:endParaRPr b="1" sz="1500">
              <a:solidFill>
                <a:srgbClr val="000000"/>
              </a:solidFill>
              <a:latin typeface="Cairo"/>
              <a:ea typeface="Cairo"/>
              <a:cs typeface="Cairo"/>
              <a:sym typeface="Cairo"/>
            </a:endParaRPr>
          </a:p>
          <a:p>
            <a:pPr indent="0" lvl="0" marL="0" rtl="1" algn="r">
              <a:spcBef>
                <a:spcPts val="0"/>
              </a:spcBef>
              <a:spcAft>
                <a:spcPts val="0"/>
              </a:spcAft>
              <a:buNone/>
            </a:pPr>
            <a:r>
              <a:rPr b="1" lang="en" sz="1200">
                <a:solidFill>
                  <a:srgbClr val="000000"/>
                </a:solidFill>
                <a:latin typeface="Cairo"/>
                <a:ea typeface="Cairo"/>
                <a:cs typeface="Cairo"/>
                <a:sym typeface="Cairo"/>
              </a:rPr>
              <a:t> تعزيز التفاعل على منصات التواصل الاجتماعي والموقع الإلكتروني من خلال التحديات الإبداعية، الدروس التوضيحية، والمشاركة المجتمعية.</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323850" lvl="0" marL="457200" rtl="1" algn="r">
              <a:spcBef>
                <a:spcPts val="0"/>
              </a:spcBef>
              <a:spcAft>
                <a:spcPts val="0"/>
              </a:spcAft>
              <a:buClr>
                <a:srgbClr val="000000"/>
              </a:buClr>
              <a:buSzPts val="1500"/>
              <a:buFont typeface="Cairo"/>
              <a:buChar char="●"/>
            </a:pPr>
            <a:r>
              <a:rPr b="1" lang="en" sz="1500">
                <a:solidFill>
                  <a:srgbClr val="000000"/>
                </a:solidFill>
                <a:latin typeface="Cairo"/>
                <a:ea typeface="Cairo"/>
                <a:cs typeface="Cairo"/>
                <a:sym typeface="Cairo"/>
              </a:rPr>
              <a:t>توليد العملاء والمبيعات:</a:t>
            </a:r>
            <a:endParaRPr b="1" sz="1500">
              <a:solidFill>
                <a:srgbClr val="000000"/>
              </a:solidFill>
              <a:latin typeface="Cairo"/>
              <a:ea typeface="Cairo"/>
              <a:cs typeface="Cairo"/>
              <a:sym typeface="Cairo"/>
            </a:endParaRPr>
          </a:p>
          <a:p>
            <a:pPr indent="0" lvl="0" marL="0" rtl="1" algn="r">
              <a:spcBef>
                <a:spcPts val="0"/>
              </a:spcBef>
              <a:spcAft>
                <a:spcPts val="0"/>
              </a:spcAft>
              <a:buNone/>
            </a:pPr>
            <a:r>
              <a:rPr b="1" lang="en" sz="1200">
                <a:solidFill>
                  <a:srgbClr val="000000"/>
                </a:solidFill>
                <a:latin typeface="Cairo"/>
                <a:ea typeface="Cairo"/>
                <a:cs typeface="Cairo"/>
                <a:sym typeface="Cairo"/>
              </a:rPr>
              <a:t> استخدام المحتوى لجذب الزيارات إلى صفحات المنتجات/الخدمات وتحقيق استفسارات أو عمليات شراء.</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323850" lvl="0" marL="457200" rtl="1" algn="r">
              <a:spcBef>
                <a:spcPts val="0"/>
              </a:spcBef>
              <a:spcAft>
                <a:spcPts val="0"/>
              </a:spcAft>
              <a:buClr>
                <a:srgbClr val="000000"/>
              </a:buClr>
              <a:buSzPts val="1500"/>
              <a:buFont typeface="Cairo"/>
              <a:buChar char="●"/>
            </a:pPr>
            <a:r>
              <a:rPr b="1" lang="en" sz="1500">
                <a:solidFill>
                  <a:srgbClr val="000000"/>
                </a:solidFill>
                <a:latin typeface="Cairo"/>
                <a:ea typeface="Cairo"/>
                <a:cs typeface="Cairo"/>
                <a:sym typeface="Cairo"/>
              </a:rPr>
              <a:t>القيادة التعليمية: </a:t>
            </a:r>
            <a:endParaRPr b="1" sz="1500">
              <a:solidFill>
                <a:srgbClr val="000000"/>
              </a:solidFill>
              <a:latin typeface="Cairo"/>
              <a:ea typeface="Cairo"/>
              <a:cs typeface="Cairo"/>
              <a:sym typeface="Cairo"/>
            </a:endParaRPr>
          </a:p>
          <a:p>
            <a:pPr indent="0" lvl="0" marL="0" rtl="1" algn="r">
              <a:spcBef>
                <a:spcPts val="0"/>
              </a:spcBef>
              <a:spcAft>
                <a:spcPts val="0"/>
              </a:spcAft>
              <a:buNone/>
            </a:pPr>
            <a:r>
              <a:rPr b="1" lang="en" sz="1200">
                <a:solidFill>
                  <a:srgbClr val="000000"/>
                </a:solidFill>
                <a:latin typeface="Cairo"/>
                <a:ea typeface="Cairo"/>
                <a:cs typeface="Cairo"/>
                <a:sym typeface="Cairo"/>
              </a:rPr>
              <a:t>تعزيز مكانة العلامة كقائدة في الإبداع والتعليم المبكر من خلال تقديم رؤى قيمة ومحتوى خبير.</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a:p>
            <a:pPr indent="0" lvl="0" marL="0" rtl="1" algn="r">
              <a:spcBef>
                <a:spcPts val="0"/>
              </a:spcBef>
              <a:spcAft>
                <a:spcPts val="0"/>
              </a:spcAft>
              <a:buNone/>
            </a:pPr>
            <a:r>
              <a:t/>
            </a:r>
            <a:endParaRPr b="1" sz="1200">
              <a:solidFill>
                <a:srgbClr val="000000"/>
              </a:solidFill>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30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Content Pillars </a:t>
            </a:r>
            <a:endParaRPr sz="3600"/>
          </a:p>
        </p:txBody>
      </p:sp>
      <p:sp>
        <p:nvSpPr>
          <p:cNvPr id="130" name="Google Shape;130;p29"/>
          <p:cNvSpPr txBox="1"/>
          <p:nvPr>
            <p:ph idx="1" type="body"/>
          </p:nvPr>
        </p:nvSpPr>
        <p:spPr>
          <a:xfrm>
            <a:off x="311700" y="876350"/>
            <a:ext cx="8520600" cy="317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400">
                <a:solidFill>
                  <a:srgbClr val="000000"/>
                </a:solidFill>
                <a:latin typeface="Cairo"/>
                <a:ea typeface="Cairo"/>
                <a:cs typeface="Cairo"/>
                <a:sym typeface="Cairo"/>
              </a:rPr>
              <a:t>1. التعليم الإبداعي:</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نصائح ودروس توجيهية حول كيفية تعزيز الإبداع لدى الأطفال.</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محتوى يستهدف الآباء والمعلمين لإرشادهم في تعليم الإبداع.</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400">
                <a:solidFill>
                  <a:srgbClr val="000000"/>
                </a:solidFill>
                <a:latin typeface="Cairo"/>
                <a:ea typeface="Cairo"/>
                <a:cs typeface="Cairo"/>
                <a:sym typeface="Cairo"/>
              </a:rPr>
              <a:t>2. عرض الخدمات:</a:t>
            </a:r>
            <a:endParaRPr b="1" sz="14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تسليط الضوء على الأدوات التعليمية والخدمات التي تقدمها العلامة والتي تساعد في تنمية إبداع الأطفال.</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400">
                <a:solidFill>
                  <a:srgbClr val="000000"/>
                </a:solidFill>
                <a:latin typeface="Cairo"/>
                <a:ea typeface="Cairo"/>
                <a:cs typeface="Cairo"/>
                <a:sym typeface="Cairo"/>
              </a:rPr>
              <a:t>3. قصص النجاح:</a:t>
            </a:r>
            <a:endParaRPr b="1" sz="14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مشاركة قصص نجاح الأطفال أو المدارس التي استفادت من برامج "براعم الإبداع".</a:t>
            </a:r>
            <a:endParaRPr b="1" sz="1100">
              <a:solidFill>
                <a:srgbClr val="000000"/>
              </a:solidFill>
              <a:latin typeface="Cairo"/>
              <a:ea typeface="Cairo"/>
              <a:cs typeface="Cairo"/>
              <a:sym typeface="Cairo"/>
            </a:endParaRPr>
          </a:p>
          <a:p>
            <a:pPr indent="0" lvl="0" marL="0" rtl="1" algn="r">
              <a:spcBef>
                <a:spcPts val="0"/>
              </a:spcBef>
              <a:spcAft>
                <a:spcPts val="0"/>
              </a:spcAft>
              <a:buNone/>
            </a:pPr>
            <a:r>
              <a:rPr b="1" lang="en" sz="1100">
                <a:solidFill>
                  <a:srgbClr val="000000"/>
                </a:solidFill>
                <a:latin typeface="Cairo"/>
                <a:ea typeface="Cairo"/>
                <a:cs typeface="Cairo"/>
                <a:sym typeface="Cairo"/>
              </a:rPr>
              <a:t>يمكن أن تكون هذه القصص دراسات حالة أو شهادات أو محتوى تم إنشاؤه من قبل المستخدمين.</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1" algn="r">
              <a:spcBef>
                <a:spcPts val="0"/>
              </a:spcBef>
              <a:spcAft>
                <a:spcPts val="0"/>
              </a:spcAft>
              <a:buNone/>
            </a:pPr>
            <a:r>
              <a:t/>
            </a:r>
            <a:endParaRPr b="1" sz="1100">
              <a:solidFill>
                <a:srgbClr val="000000"/>
              </a:solidFill>
              <a:latin typeface="Cairo"/>
              <a:ea typeface="Cairo"/>
              <a:cs typeface="Cairo"/>
              <a:sym typeface="Cairo"/>
            </a:endParaRPr>
          </a:p>
          <a:p>
            <a:pPr indent="0" lvl="0" marL="0" rtl="0" algn="l">
              <a:spcBef>
                <a:spcPts val="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2118300" y="-1012525"/>
            <a:ext cx="4741200" cy="18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Pers</a:t>
            </a:r>
            <a:r>
              <a:rPr lang="en" sz="4700">
                <a:solidFill>
                  <a:schemeClr val="lt1"/>
                </a:solidFill>
              </a:rPr>
              <a:t>ona</a:t>
            </a:r>
            <a:endParaRPr sz="4700">
              <a:solidFill>
                <a:schemeClr val="lt1"/>
              </a:solidFill>
            </a:endParaRPr>
          </a:p>
        </p:txBody>
      </p:sp>
      <p:sp>
        <p:nvSpPr>
          <p:cNvPr id="136" name="Google Shape;136;p30"/>
          <p:cNvSpPr txBox="1"/>
          <p:nvPr/>
        </p:nvSpPr>
        <p:spPr>
          <a:xfrm>
            <a:off x="454700" y="660225"/>
            <a:ext cx="3719100" cy="46269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محمد - مدير مدرسة ابتدائية</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العمر: 38 سنة</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المهنة: مدير مدرسة ابتدائية</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الأبناء: طفل عمره 4 سنوات</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الموقع: يعيش في منطقة سكنية هادئة ويبحث عن حضانة متخصصة في تطوير المهارات الإبداعية للأطفال</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الاهتمامات: يهتم بتنمية الإبداع والتفكير النقدي لدى الأطفال، ويولي اهتمامًا خاصًا بأساليب التعليم المبتكرة والتعلم من خلال اللعب</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أهدافه: يريد أن يُلحق ابنه بحضانة توفر برامج تعليمية متطورة مع بيئة حاضنة للإبداع وتطوير المهارات</a:t>
            </a:r>
            <a:endParaRPr b="1" sz="13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dk1"/>
                </a:solidFill>
                <a:latin typeface="Cairo"/>
                <a:ea typeface="Cairo"/>
                <a:cs typeface="Cairo"/>
                <a:sym typeface="Cairo"/>
              </a:rPr>
              <a:t>نقاط الألم (Challenges): يخشى من قلة الحضانة التي تجمع بين التعليم الإبداعي والمهارات الحياتية والاجتماعية في بيئة واحدة</a:t>
            </a:r>
            <a:endParaRPr b="1" sz="1300">
              <a:solidFill>
                <a:schemeClr val="dk1"/>
              </a:solidFill>
              <a:latin typeface="Cairo"/>
              <a:ea typeface="Cairo"/>
              <a:cs typeface="Cairo"/>
              <a:sym typeface="Cairo"/>
            </a:endParaRPr>
          </a:p>
          <a:p>
            <a:pPr indent="0" lvl="0" marL="457200" rtl="1" algn="r">
              <a:lnSpc>
                <a:spcPct val="115000"/>
              </a:lnSpc>
              <a:spcBef>
                <a:spcPts val="0"/>
              </a:spcBef>
              <a:spcAft>
                <a:spcPts val="0"/>
              </a:spcAft>
              <a:buNone/>
            </a:pPr>
            <a:r>
              <a:t/>
            </a:r>
            <a:endParaRPr b="1" sz="1000">
              <a:solidFill>
                <a:schemeClr val="lt2"/>
              </a:solidFill>
              <a:latin typeface="Cairo"/>
              <a:ea typeface="Cairo"/>
              <a:cs typeface="Cairo"/>
              <a:sym typeface="Cairo"/>
            </a:endParaRPr>
          </a:p>
          <a:p>
            <a:pPr indent="0" lvl="0" marL="0" rtl="1" algn="r">
              <a:lnSpc>
                <a:spcPct val="115000"/>
              </a:lnSpc>
              <a:spcBef>
                <a:spcPts val="0"/>
              </a:spcBef>
              <a:spcAft>
                <a:spcPts val="0"/>
              </a:spcAft>
              <a:buNone/>
            </a:pPr>
            <a:r>
              <a:t/>
            </a:r>
            <a:endParaRPr b="1" sz="800">
              <a:solidFill>
                <a:schemeClr val="lt2"/>
              </a:solidFill>
              <a:latin typeface="Cairo"/>
              <a:ea typeface="Cairo"/>
              <a:cs typeface="Cairo"/>
              <a:sym typeface="Cairo"/>
            </a:endParaRPr>
          </a:p>
        </p:txBody>
      </p:sp>
      <p:sp>
        <p:nvSpPr>
          <p:cNvPr id="137" name="Google Shape;137;p30"/>
          <p:cNvSpPr txBox="1"/>
          <p:nvPr/>
        </p:nvSpPr>
        <p:spPr>
          <a:xfrm>
            <a:off x="5098125" y="131950"/>
            <a:ext cx="3719100" cy="57066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0"/>
              </a:spcBef>
              <a:spcAft>
                <a:spcPts val="0"/>
              </a:spcAft>
              <a:buNone/>
            </a:pPr>
            <a:r>
              <a:rPr b="1" lang="en" sz="1300">
                <a:solidFill>
                  <a:schemeClr val="lt1"/>
                </a:solidFill>
                <a:latin typeface="Cairo"/>
                <a:ea typeface="Cairo"/>
                <a:cs typeface="Cairo"/>
                <a:sym typeface="Cairo"/>
              </a:rPr>
              <a:t>سارة - أم لطفلين</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lt1"/>
                </a:solidFill>
                <a:latin typeface="Cairo"/>
                <a:ea typeface="Cairo"/>
                <a:cs typeface="Cairo"/>
                <a:sym typeface="Cairo"/>
              </a:rPr>
              <a:t>العمر: 32 سنة</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lt1"/>
                </a:solidFill>
                <a:latin typeface="Cairo"/>
                <a:ea typeface="Cairo"/>
                <a:cs typeface="Cairo"/>
                <a:sym typeface="Cairo"/>
              </a:rPr>
              <a:t>الحالة الاجتماعية: متزوجة</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lt1"/>
                </a:solidFill>
                <a:latin typeface="Cairo"/>
                <a:ea typeface="Cairo"/>
                <a:cs typeface="Cairo"/>
                <a:sym typeface="Cairo"/>
              </a:rPr>
              <a:t>المهنة: موظفة في قطاع الأعمال</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300">
                <a:solidFill>
                  <a:schemeClr val="lt1"/>
                </a:solidFill>
                <a:latin typeface="Cairo"/>
                <a:ea typeface="Cairo"/>
                <a:cs typeface="Cairo"/>
                <a:sym typeface="Cairo"/>
              </a:rPr>
              <a:t>الأبناء: طفلان (3 و5 سنوات)</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t/>
            </a:r>
            <a:endParaRPr b="1" sz="13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chemeClr val="lt1"/>
                </a:solidFill>
                <a:latin typeface="Cairo"/>
                <a:ea typeface="Cairo"/>
                <a:cs typeface="Cairo"/>
                <a:sym typeface="Cairo"/>
              </a:rPr>
              <a:t>الموقع: تسكن في مدينة نجع جمادي وتبحث عن حضانة متميزة قريبة من منزلها</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chemeClr val="lt1"/>
                </a:solidFill>
                <a:latin typeface="Cairo"/>
                <a:ea typeface="Cairo"/>
                <a:cs typeface="Cairo"/>
                <a:sym typeface="Cairo"/>
              </a:rPr>
              <a:t>الاهتمامات: تبحث عن أفضل رعاية لأطفالها بجانب التعليم المبكر، وتولي اهتمامًا خاصًا بتنمية مهاراتهم الاجتماعية والفكرية</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chemeClr val="lt1"/>
                </a:solidFill>
                <a:latin typeface="Cairo"/>
                <a:ea typeface="Cairo"/>
                <a:cs typeface="Cairo"/>
                <a:sym typeface="Cairo"/>
              </a:rPr>
              <a:t>أهدافها: ترغب في العثور على حضانة تركز على الإبداع وتنمية المهارات الشخصية والا</a:t>
            </a:r>
            <a:r>
              <a:rPr b="1" lang="en" sz="1200">
                <a:solidFill>
                  <a:schemeClr val="lt1"/>
                </a:solidFill>
                <a:latin typeface="Cairo"/>
                <a:ea typeface="Cairo"/>
                <a:cs typeface="Cairo"/>
                <a:sym typeface="Cairo"/>
              </a:rPr>
              <a:t>ج</a:t>
            </a:r>
            <a:r>
              <a:rPr b="1" lang="en" sz="1200">
                <a:solidFill>
                  <a:schemeClr val="lt1"/>
                </a:solidFill>
                <a:latin typeface="Cairo"/>
                <a:ea typeface="Cairo"/>
                <a:cs typeface="Cairo"/>
                <a:sym typeface="Cairo"/>
              </a:rPr>
              <a:t>تماعية لأطفالها، مع توفير بيئة آمنة وصحية</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rPr b="1" lang="en" sz="1200">
                <a:solidFill>
                  <a:schemeClr val="lt1"/>
                </a:solidFill>
                <a:latin typeface="Cairo"/>
                <a:ea typeface="Cairo"/>
                <a:cs typeface="Cairo"/>
                <a:sym typeface="Cairo"/>
              </a:rPr>
              <a:t>نقاط الألم (Challenges): تخشى من أن تفتقد الحضانة الجودة التعليمية والرعاية الشخصية. تبحث عن حضانة يمكنها تقديم تقارير دورية حول تقدم أطفالها</a:t>
            </a:r>
            <a:endParaRPr b="1" sz="1200">
              <a:solidFill>
                <a:schemeClr val="lt1"/>
              </a:solidFill>
              <a:latin typeface="Cairo"/>
              <a:ea typeface="Cairo"/>
              <a:cs typeface="Cairo"/>
              <a:sym typeface="Cairo"/>
            </a:endParaRPr>
          </a:p>
          <a:p>
            <a:pPr indent="0" lvl="0" marL="0" rtl="1" algn="r">
              <a:lnSpc>
                <a:spcPct val="115000"/>
              </a:lnSpc>
              <a:spcBef>
                <a:spcPts val="0"/>
              </a:spcBef>
              <a:spcAft>
                <a:spcPts val="0"/>
              </a:spcAft>
              <a:buNone/>
            </a:pPr>
            <a:r>
              <a:t/>
            </a:r>
            <a:endParaRPr b="1" sz="1200">
              <a:solidFill>
                <a:schemeClr val="lt1"/>
              </a:solidFill>
              <a:latin typeface="Cairo"/>
              <a:ea typeface="Cairo"/>
              <a:cs typeface="Cairo"/>
              <a:sym typeface="Cairo"/>
            </a:endParaRPr>
          </a:p>
          <a:p>
            <a:pPr indent="0" lvl="0" marL="457200" rtl="1" algn="r">
              <a:lnSpc>
                <a:spcPct val="115000"/>
              </a:lnSpc>
              <a:spcBef>
                <a:spcPts val="0"/>
              </a:spcBef>
              <a:spcAft>
                <a:spcPts val="0"/>
              </a:spcAft>
              <a:buNone/>
            </a:pPr>
            <a:r>
              <a:t/>
            </a:r>
            <a:endParaRPr b="1" sz="1300">
              <a:solidFill>
                <a:schemeClr val="lt1"/>
              </a:solidFill>
              <a:latin typeface="Cairo"/>
              <a:ea typeface="Cairo"/>
              <a:cs typeface="Cairo"/>
              <a:sym typeface="Cairo"/>
            </a:endParaRPr>
          </a:p>
          <a:p>
            <a:pPr indent="0" lvl="0" marL="457200" rtl="1" algn="r">
              <a:lnSpc>
                <a:spcPct val="115000"/>
              </a:lnSpc>
              <a:spcBef>
                <a:spcPts val="0"/>
              </a:spcBef>
              <a:spcAft>
                <a:spcPts val="0"/>
              </a:spcAft>
              <a:buNone/>
            </a:pPr>
            <a:r>
              <a:t/>
            </a:r>
            <a:endParaRPr b="1" sz="1300">
              <a:solidFill>
                <a:schemeClr val="lt1"/>
              </a:solidFill>
              <a:latin typeface="Cairo"/>
              <a:ea typeface="Cairo"/>
              <a:cs typeface="Cairo"/>
              <a:sym typeface="Cairo"/>
            </a:endParaRPr>
          </a:p>
          <a:p>
            <a:pPr indent="0" lvl="0" marL="457200" rtl="1" algn="r">
              <a:lnSpc>
                <a:spcPct val="115000"/>
              </a:lnSpc>
              <a:spcBef>
                <a:spcPts val="0"/>
              </a:spcBef>
              <a:spcAft>
                <a:spcPts val="0"/>
              </a:spcAft>
              <a:buNone/>
            </a:pPr>
            <a:r>
              <a:t/>
            </a:r>
            <a:endParaRPr b="1" sz="1000">
              <a:solidFill>
                <a:schemeClr val="lt1"/>
              </a:solidFill>
              <a:latin typeface="Cairo"/>
              <a:ea typeface="Cairo"/>
              <a:cs typeface="Cairo"/>
              <a:sym typeface="Cairo"/>
            </a:endParaRPr>
          </a:p>
          <a:p>
            <a:pPr indent="0" lvl="0" marL="0" rtl="0" algn="l">
              <a:lnSpc>
                <a:spcPct val="115000"/>
              </a:lnSpc>
              <a:spcBef>
                <a:spcPts val="0"/>
              </a:spcBef>
              <a:spcAft>
                <a:spcPts val="0"/>
              </a:spcAft>
              <a:buNone/>
            </a:pPr>
            <a:r>
              <a:t/>
            </a:r>
            <a:endParaRPr b="1" sz="1000">
              <a:solidFill>
                <a:schemeClr val="lt1"/>
              </a:solidFill>
              <a:latin typeface="Cairo"/>
              <a:ea typeface="Cairo"/>
              <a:cs typeface="Cairo"/>
              <a:sym typeface="Cairo"/>
            </a:endParaRPr>
          </a:p>
          <a:p>
            <a:pPr indent="0" lvl="0" marL="0" rtl="0" algn="l">
              <a:lnSpc>
                <a:spcPct val="115000"/>
              </a:lnSpc>
              <a:spcBef>
                <a:spcPts val="0"/>
              </a:spcBef>
              <a:spcAft>
                <a:spcPts val="0"/>
              </a:spcAft>
              <a:buNone/>
            </a:pPr>
            <a:r>
              <a:t/>
            </a:r>
            <a:endParaRPr b="1" sz="800">
              <a:solidFill>
                <a:schemeClr val="lt1"/>
              </a:solidFill>
              <a:latin typeface="Cairo"/>
              <a:ea typeface="Cairo"/>
              <a:cs typeface="Cairo"/>
              <a:sym typeface="Cai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idx="4294967295" type="title"/>
          </p:nvPr>
        </p:nvSpPr>
        <p:spPr>
          <a:xfrm>
            <a:off x="311700" y="445025"/>
            <a:ext cx="4084500" cy="1005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3000"/>
              <a:t>قنوات توزيع المحتوى</a:t>
            </a:r>
            <a:endParaRPr b="1" sz="4800"/>
          </a:p>
        </p:txBody>
      </p:sp>
      <p:sp>
        <p:nvSpPr>
          <p:cNvPr id="143" name="Google Shape;143;p31"/>
          <p:cNvSpPr txBox="1"/>
          <p:nvPr>
            <p:ph idx="4294967295" type="body"/>
          </p:nvPr>
        </p:nvSpPr>
        <p:spPr>
          <a:xfrm>
            <a:off x="366075" y="1048275"/>
            <a:ext cx="4283400" cy="36735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AutoNum type="arabicPeriod"/>
            </a:pPr>
            <a:r>
              <a:rPr lang="en"/>
              <a:t>Instagram:</a:t>
            </a:r>
            <a:endParaRPr/>
          </a:p>
          <a:p>
            <a:pPr indent="0" lvl="0" marL="457200" rtl="1" algn="r">
              <a:spcBef>
                <a:spcPts val="1600"/>
              </a:spcBef>
              <a:spcAft>
                <a:spcPts val="0"/>
              </a:spcAft>
              <a:buNone/>
            </a:pPr>
            <a:r>
              <a:rPr lang="en"/>
              <a:t> </a:t>
            </a:r>
            <a:r>
              <a:rPr lang="en"/>
              <a:t>مشاركة</a:t>
            </a:r>
            <a:r>
              <a:rPr lang="en"/>
              <a:t> محتوى بصري مثل أعمال الأطفال الفنية، الحرف اليدوية، والأدوات التعليمية.</a:t>
            </a:r>
            <a:endParaRPr/>
          </a:p>
          <a:p>
            <a:pPr indent="-342900" lvl="0" marL="457200" rtl="1" algn="r">
              <a:spcBef>
                <a:spcPts val="1600"/>
              </a:spcBef>
              <a:spcAft>
                <a:spcPts val="0"/>
              </a:spcAft>
              <a:buSzPts val="1800"/>
              <a:buAutoNum type="arabicPeriod"/>
            </a:pPr>
            <a:r>
              <a:rPr lang="en"/>
              <a:t>Facebook: </a:t>
            </a:r>
            <a:endParaRPr/>
          </a:p>
          <a:p>
            <a:pPr indent="0" lvl="0" marL="457200" rtl="1" algn="r">
              <a:spcBef>
                <a:spcPts val="1600"/>
              </a:spcBef>
              <a:spcAft>
                <a:spcPts val="0"/>
              </a:spcAft>
              <a:buNone/>
            </a:pPr>
            <a:r>
              <a:rPr lang="en"/>
              <a:t>لبناء مجتمع حول تربية الأطفال والتعليم.</a:t>
            </a:r>
            <a:endParaRPr/>
          </a:p>
          <a:p>
            <a:pPr indent="-342900" lvl="0" marL="457200" rtl="1" algn="r">
              <a:spcBef>
                <a:spcPts val="1600"/>
              </a:spcBef>
              <a:spcAft>
                <a:spcPts val="0"/>
              </a:spcAft>
              <a:buSzPts val="1800"/>
              <a:buAutoNum type="arabicPeriod"/>
            </a:pPr>
            <a:r>
              <a:rPr lang="en"/>
              <a:t>YouTube</a:t>
            </a:r>
            <a:r>
              <a:rPr lang="en"/>
              <a:t>: </a:t>
            </a:r>
            <a:endParaRPr/>
          </a:p>
          <a:p>
            <a:pPr indent="0" lvl="0" marL="457200" rtl="1" algn="r">
              <a:spcBef>
                <a:spcPts val="1600"/>
              </a:spcBef>
              <a:spcAft>
                <a:spcPts val="0"/>
              </a:spcAft>
              <a:buNone/>
            </a:pPr>
            <a:r>
              <a:rPr lang="en"/>
              <a:t>لنشر فيديوهات دروس توضيحية وأفكار مشروعات إبد</a:t>
            </a:r>
            <a:r>
              <a:rPr lang="en"/>
              <a:t>اعية.</a:t>
            </a:r>
            <a:endParaRPr/>
          </a:p>
          <a:p>
            <a:pPr indent="0" lvl="0" marL="457200" rtl="0" algn="l">
              <a:spcBef>
                <a:spcPts val="1600"/>
              </a:spcBef>
              <a:spcAft>
                <a:spcPts val="1600"/>
              </a:spcAft>
              <a:buNone/>
            </a:pPr>
            <a:r>
              <a:t/>
            </a:r>
            <a:endParaRPr/>
          </a:p>
        </p:txBody>
      </p:sp>
      <p:pic>
        <p:nvPicPr>
          <p:cNvPr id="144" name="Google Shape;144;p31"/>
          <p:cNvPicPr preferRelativeResize="0"/>
          <p:nvPr/>
        </p:nvPicPr>
        <p:blipFill rotWithShape="1">
          <a:blip r:embed="rId3">
            <a:alphaModFix/>
          </a:blip>
          <a:srcRect b="0" l="10954" r="10962" t="0"/>
          <a:stretch/>
        </p:blipFill>
        <p:spPr>
          <a:xfrm>
            <a:off x="4705150" y="361926"/>
            <a:ext cx="2035799" cy="1955424"/>
          </a:xfrm>
          <a:prstGeom prst="rect">
            <a:avLst/>
          </a:prstGeom>
          <a:noFill/>
          <a:ln>
            <a:noFill/>
          </a:ln>
        </p:spPr>
      </p:pic>
      <p:pic>
        <p:nvPicPr>
          <p:cNvPr id="145" name="Google Shape;145;p31"/>
          <p:cNvPicPr preferRelativeResize="0"/>
          <p:nvPr/>
        </p:nvPicPr>
        <p:blipFill rotWithShape="1">
          <a:blip r:embed="rId4">
            <a:alphaModFix/>
          </a:blip>
          <a:srcRect b="1969" l="0" r="0" t="1978"/>
          <a:stretch/>
        </p:blipFill>
        <p:spPr>
          <a:xfrm>
            <a:off x="6796500" y="361926"/>
            <a:ext cx="2035800" cy="1955424"/>
          </a:xfrm>
          <a:prstGeom prst="rect">
            <a:avLst/>
          </a:prstGeom>
          <a:noFill/>
          <a:ln>
            <a:noFill/>
          </a:ln>
        </p:spPr>
      </p:pic>
      <p:pic>
        <p:nvPicPr>
          <p:cNvPr id="146" name="Google Shape;146;p31"/>
          <p:cNvPicPr preferRelativeResize="0"/>
          <p:nvPr/>
        </p:nvPicPr>
        <p:blipFill rotWithShape="1">
          <a:blip r:embed="rId5">
            <a:alphaModFix/>
          </a:blip>
          <a:srcRect b="6016" l="0" r="0" t="6016"/>
          <a:stretch/>
        </p:blipFill>
        <p:spPr>
          <a:xfrm>
            <a:off x="4705200" y="2366436"/>
            <a:ext cx="4127100" cy="2420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619125" y="32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2"/>
                </a:solidFill>
                <a:latin typeface="Cairo"/>
                <a:ea typeface="Cairo"/>
                <a:cs typeface="Cairo"/>
                <a:sym typeface="Cairo"/>
              </a:rPr>
              <a:t>SWOT Analysis</a:t>
            </a:r>
            <a:endParaRPr b="1" sz="3200">
              <a:solidFill>
                <a:schemeClr val="dk2"/>
              </a:solidFill>
              <a:latin typeface="Cairo"/>
              <a:ea typeface="Cairo"/>
              <a:cs typeface="Cairo"/>
              <a:sym typeface="Cairo"/>
            </a:endParaRPr>
          </a:p>
          <a:p>
            <a:pPr indent="0" lvl="0" marL="0" rtl="0" algn="l">
              <a:spcBef>
                <a:spcPts val="0"/>
              </a:spcBef>
              <a:spcAft>
                <a:spcPts val="0"/>
              </a:spcAft>
              <a:buNone/>
            </a:pPr>
            <a:r>
              <a:t/>
            </a:r>
            <a:endParaRPr b="1" sz="3700">
              <a:solidFill>
                <a:schemeClr val="dk2"/>
              </a:solidFill>
              <a:latin typeface="Cairo"/>
              <a:ea typeface="Cairo"/>
              <a:cs typeface="Cairo"/>
              <a:sym typeface="Cairo"/>
            </a:endParaRPr>
          </a:p>
          <a:p>
            <a:pPr indent="0" lvl="0" marL="0" rtl="1" algn="r">
              <a:spcBef>
                <a:spcPts val="0"/>
              </a:spcBef>
              <a:spcAft>
                <a:spcPts val="0"/>
              </a:spcAft>
              <a:buNone/>
            </a:pPr>
            <a:r>
              <a:t/>
            </a:r>
            <a:endParaRPr b="1" sz="3700">
              <a:solidFill>
                <a:schemeClr val="dk2"/>
              </a:solidFill>
              <a:latin typeface="Cairo"/>
              <a:ea typeface="Cairo"/>
              <a:cs typeface="Cairo"/>
              <a:sym typeface="Cairo"/>
            </a:endParaRPr>
          </a:p>
        </p:txBody>
      </p:sp>
      <p:graphicFrame>
        <p:nvGraphicFramePr>
          <p:cNvPr id="152" name="Google Shape;152;p32"/>
          <p:cNvGraphicFramePr/>
          <p:nvPr/>
        </p:nvGraphicFramePr>
        <p:xfrm>
          <a:off x="619125" y="1297800"/>
          <a:ext cx="3000000" cy="3000000"/>
        </p:xfrm>
        <a:graphic>
          <a:graphicData uri="http://schemas.openxmlformats.org/drawingml/2006/table">
            <a:tbl>
              <a:tblPr>
                <a:noFill/>
                <a:tableStyleId>{AB15CE60-4940-4F89-9730-50BE9F3D75DB}</a:tableStyleId>
              </a:tblPr>
              <a:tblGrid>
                <a:gridCol w="2016850"/>
                <a:gridCol w="1771775"/>
                <a:gridCol w="2413350"/>
                <a:gridCol w="1894300"/>
              </a:tblGrid>
              <a:tr h="3393250">
                <a:tc>
                  <a:txBody>
                    <a:bodyPr/>
                    <a:lstStyle/>
                    <a:p>
                      <a:pPr indent="0" lvl="0" marL="0" rtl="1" algn="r">
                        <a:lnSpc>
                          <a:spcPct val="115000"/>
                        </a:lnSpc>
                        <a:spcBef>
                          <a:spcPts val="0"/>
                        </a:spcBef>
                        <a:spcAft>
                          <a:spcPts val="0"/>
                        </a:spcAft>
                        <a:buNone/>
                      </a:pPr>
                      <a:r>
                        <a:rPr b="1" lang="en" sz="1100">
                          <a:solidFill>
                            <a:schemeClr val="accent5"/>
                          </a:solidFill>
                          <a:latin typeface="Cairo"/>
                          <a:ea typeface="Cairo"/>
                          <a:cs typeface="Cairo"/>
                          <a:sym typeface="Cairo"/>
                        </a:rPr>
                        <a:t>Strengths (نقاط القوة):</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تقديم منتجات وخدمات تعليمية مبتكرة تلبي احتياجات الأطفال.</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تركيز قوي على تطوير الإبداع والابتكار لدى الأطفال.</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محتوى تعليمي سهل الفهم ومناسب للأهالي والمعلمين.</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0" algn="l">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lnSpc>
                          <a:spcPct val="115000"/>
                        </a:lnSpc>
                        <a:spcBef>
                          <a:spcPts val="0"/>
                        </a:spcBef>
                        <a:spcAft>
                          <a:spcPts val="0"/>
                        </a:spcAft>
                        <a:buNone/>
                      </a:pPr>
                      <a:r>
                        <a:rPr b="1" lang="en" sz="1100">
                          <a:solidFill>
                            <a:schemeClr val="accent5"/>
                          </a:solidFill>
                          <a:latin typeface="Cairo"/>
                          <a:ea typeface="Cairo"/>
                          <a:cs typeface="Cairo"/>
                          <a:sym typeface="Cairo"/>
                        </a:rPr>
                        <a:t>Weaknesses (نقاط الضعف):</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100">
                          <a:solidFill>
                            <a:schemeClr val="dk1"/>
                          </a:solidFill>
                          <a:latin typeface="Cairo"/>
                          <a:ea typeface="Cairo"/>
                          <a:cs typeface="Cairo"/>
                          <a:sym typeface="Cairo"/>
                        </a:rPr>
                        <a:t>قلة تنوع المحتوى المتاح </a:t>
                      </a:r>
                      <a:endParaRPr b="1" sz="1100">
                        <a:solidFill>
                          <a:schemeClr val="dk1"/>
                        </a:solidFill>
                        <a:latin typeface="Cairo"/>
                        <a:ea typeface="Cairo"/>
                        <a:cs typeface="Cairo"/>
                        <a:sym typeface="Cairo"/>
                      </a:endParaRPr>
                    </a:p>
                    <a:p>
                      <a:pPr indent="0" lvl="0" marL="0" rtl="1" algn="r">
                        <a:lnSpc>
                          <a:spcPct val="115000"/>
                        </a:lnSpc>
                        <a:spcBef>
                          <a:spcPts val="0"/>
                        </a:spcBef>
                        <a:spcAft>
                          <a:spcPts val="0"/>
                        </a:spcAft>
                        <a:buNone/>
                      </a:pPr>
                      <a:r>
                        <a:t/>
                      </a:r>
                      <a:endParaRPr b="1" sz="1100">
                        <a:solidFill>
                          <a:schemeClr val="dk1"/>
                        </a:solidFill>
                        <a:latin typeface="Cairo"/>
                        <a:ea typeface="Cairo"/>
                        <a:cs typeface="Cairo"/>
                        <a:sym typeface="Cairo"/>
                      </a:endParaRPr>
                    </a:p>
                    <a:p>
                      <a:pPr indent="0" lvl="0" marL="0" rtl="1" algn="r">
                        <a:lnSpc>
                          <a:spcPct val="115000"/>
                        </a:lnSpc>
                        <a:spcBef>
                          <a:spcPts val="0"/>
                        </a:spcBef>
                        <a:spcAft>
                          <a:spcPts val="0"/>
                        </a:spcAft>
                        <a:buNone/>
                      </a:pPr>
                      <a:r>
                        <a:rPr b="1" lang="en" sz="1100">
                          <a:solidFill>
                            <a:schemeClr val="dk1"/>
                          </a:solidFill>
                          <a:latin typeface="Cairo"/>
                          <a:ea typeface="Cairo"/>
                          <a:cs typeface="Cairo"/>
                          <a:sym typeface="Cairo"/>
                        </a:rPr>
                        <a:t>نقص في التعاون مع مؤسسات تعليمية </a:t>
                      </a:r>
                      <a:endParaRPr b="1" sz="1100">
                        <a:solidFill>
                          <a:schemeClr val="dk1"/>
                        </a:solidFill>
                        <a:latin typeface="Cairo"/>
                        <a:ea typeface="Cairo"/>
                        <a:cs typeface="Cairo"/>
                        <a:sym typeface="Cairo"/>
                      </a:endParaRPr>
                    </a:p>
                    <a:p>
                      <a:pPr indent="0" lvl="0" marL="0" rtl="1" algn="r">
                        <a:lnSpc>
                          <a:spcPct val="115000"/>
                        </a:lnSpc>
                        <a:spcBef>
                          <a:spcPts val="0"/>
                        </a:spcBef>
                        <a:spcAft>
                          <a:spcPts val="0"/>
                        </a:spcAft>
                        <a:buNone/>
                      </a:pPr>
                      <a:r>
                        <a:t/>
                      </a:r>
                      <a:endParaRPr b="1" sz="1100">
                        <a:solidFill>
                          <a:schemeClr val="dk1"/>
                        </a:solidFill>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lnSpc>
                          <a:spcPct val="115000"/>
                        </a:lnSpc>
                        <a:spcBef>
                          <a:spcPts val="0"/>
                        </a:spcBef>
                        <a:spcAft>
                          <a:spcPts val="0"/>
                        </a:spcAft>
                        <a:buNone/>
                      </a:pPr>
                      <a:r>
                        <a:rPr b="1" lang="en" sz="1100">
                          <a:solidFill>
                            <a:schemeClr val="accent5"/>
                          </a:solidFill>
                          <a:latin typeface="Cairo"/>
                          <a:ea typeface="Cairo"/>
                          <a:cs typeface="Cairo"/>
                          <a:sym typeface="Cairo"/>
                        </a:rPr>
                        <a:t>Opportunities (الفرص):</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إمكانية التوسع </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الطلب المتزايد على الأدوات التعليمية الرقمية والتعليم عن بعد.</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الاستفادة من وسائل التواصل الاجتماعي لتعزيز الوعي بالبراند.</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lnSpc>
                          <a:spcPct val="115000"/>
                        </a:lnSpc>
                        <a:spcBef>
                          <a:spcPts val="0"/>
                        </a:spcBef>
                        <a:spcAft>
                          <a:spcPts val="0"/>
                        </a:spcAft>
                        <a:buNone/>
                      </a:pPr>
                      <a:r>
                        <a:rPr b="1" lang="en" sz="1100">
                          <a:solidFill>
                            <a:schemeClr val="accent5"/>
                          </a:solidFill>
                          <a:latin typeface="Cairo"/>
                          <a:ea typeface="Cairo"/>
                          <a:cs typeface="Cairo"/>
                          <a:sym typeface="Cairo"/>
                        </a:rPr>
                        <a:t>Threats (التهديدات):</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المنافسة المتزايدة من العلامات التجارية الأخرى المتخصصة في التعليم والإبداع.</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تغيرات سريعة في اتجاهات التعليم والإبداع لدى الأطفال.</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تقلبات السوق وتأثيرها على القوة الشرائية للأهالي.</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0" algn="l">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619125" y="325950"/>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3200">
                <a:solidFill>
                  <a:schemeClr val="dk2"/>
                </a:solidFill>
                <a:latin typeface="Cairo"/>
                <a:ea typeface="Cairo"/>
                <a:cs typeface="Cairo"/>
                <a:sym typeface="Cairo"/>
              </a:rPr>
              <a:t>مؤشرات الأداء الرئيسية (KPIs) وقياس النجاح</a:t>
            </a:r>
            <a:endParaRPr b="1" sz="3200">
              <a:solidFill>
                <a:schemeClr val="dk2"/>
              </a:solidFill>
              <a:latin typeface="Cairo"/>
              <a:ea typeface="Cairo"/>
              <a:cs typeface="Cairo"/>
              <a:sym typeface="Cairo"/>
            </a:endParaRPr>
          </a:p>
          <a:p>
            <a:pPr indent="0" lvl="0" marL="0" rtl="0" algn="l">
              <a:spcBef>
                <a:spcPts val="0"/>
              </a:spcBef>
              <a:spcAft>
                <a:spcPts val="0"/>
              </a:spcAft>
              <a:buNone/>
            </a:pPr>
            <a:r>
              <a:t/>
            </a:r>
            <a:endParaRPr b="1" sz="3700">
              <a:solidFill>
                <a:schemeClr val="dk2"/>
              </a:solidFill>
              <a:latin typeface="Cairo"/>
              <a:ea typeface="Cairo"/>
              <a:cs typeface="Cairo"/>
              <a:sym typeface="Cairo"/>
            </a:endParaRPr>
          </a:p>
          <a:p>
            <a:pPr indent="0" lvl="0" marL="0" rtl="1" algn="r">
              <a:spcBef>
                <a:spcPts val="0"/>
              </a:spcBef>
              <a:spcAft>
                <a:spcPts val="0"/>
              </a:spcAft>
              <a:buNone/>
            </a:pPr>
            <a:r>
              <a:t/>
            </a:r>
            <a:endParaRPr b="1" sz="3700">
              <a:solidFill>
                <a:schemeClr val="dk2"/>
              </a:solidFill>
              <a:latin typeface="Cairo"/>
              <a:ea typeface="Cairo"/>
              <a:cs typeface="Cairo"/>
              <a:sym typeface="Cairo"/>
            </a:endParaRPr>
          </a:p>
        </p:txBody>
      </p:sp>
      <p:graphicFrame>
        <p:nvGraphicFramePr>
          <p:cNvPr id="158" name="Google Shape;158;p33"/>
          <p:cNvGraphicFramePr/>
          <p:nvPr/>
        </p:nvGraphicFramePr>
        <p:xfrm>
          <a:off x="619125" y="1297800"/>
          <a:ext cx="3000000" cy="3000000"/>
        </p:xfrm>
        <a:graphic>
          <a:graphicData uri="http://schemas.openxmlformats.org/drawingml/2006/table">
            <a:tbl>
              <a:tblPr>
                <a:noFill/>
                <a:tableStyleId>{AB15CE60-4940-4F89-9730-50BE9F3D75DB}</a:tableStyleId>
              </a:tblPr>
              <a:tblGrid>
                <a:gridCol w="2698750"/>
                <a:gridCol w="2698750"/>
                <a:gridCol w="2698750"/>
              </a:tblGrid>
              <a:tr h="3393250">
                <a:tc>
                  <a:txBody>
                    <a:bodyPr/>
                    <a:lstStyle/>
                    <a:p>
                      <a:pPr indent="0" lvl="0" marL="0" rtl="0" algn="l">
                        <a:lnSpc>
                          <a:spcPct val="115000"/>
                        </a:lnSpc>
                        <a:spcBef>
                          <a:spcPts val="0"/>
                        </a:spcBef>
                        <a:spcAft>
                          <a:spcPts val="0"/>
                        </a:spcAft>
                        <a:buNone/>
                      </a:pPr>
                      <a:r>
                        <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1</a:t>
                      </a:r>
                      <a:r>
                        <a:rPr b="1" lang="en" sz="1100">
                          <a:latin typeface="Cairo"/>
                          <a:ea typeface="Cairo"/>
                          <a:cs typeface="Cairo"/>
                          <a:sym typeface="Cairo"/>
                        </a:rPr>
                        <a:t>. الزيارات:</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مراقبة زيارات الموقع من البحث العضوي ووسائل التواصل الاجتماعي.</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2. التفاعل:</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rPr b="1" lang="en" sz="1100">
                          <a:latin typeface="Cairo"/>
                          <a:ea typeface="Cairo"/>
                          <a:cs typeface="Cairo"/>
                          <a:sym typeface="Cairo"/>
                        </a:rPr>
                        <a:t>تتبع الإعجابات، المشاركات، والتعليقات على وسائل التواصل الاجتماعي.</a:t>
                      </a:r>
                      <a:endParaRPr b="1" sz="1100">
                        <a:latin typeface="Cairo"/>
                        <a:ea typeface="Cairo"/>
                        <a:cs typeface="Cairo"/>
                        <a:sym typeface="Cairo"/>
                      </a:endParaRPr>
                    </a:p>
                    <a:p>
                      <a:pPr indent="0" lvl="0" marL="0" rtl="0" algn="l">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3. العملاء المتوقعين:</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قياس الاستفسارات والتسجيلات الناتجة عن عروض المحتوى.</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100">
                        <a:solidFill>
                          <a:schemeClr val="accent5"/>
                        </a:solidFill>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lnSpc>
                          <a:spcPct val="115000"/>
                        </a:lnSpc>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4. التحويلات:</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تتبع المبيعات أو الاشتراكات الناتجة بشكل مباشر عن حملات التسويق بالمحتوى.</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5. الإشارات:</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1" algn="r">
                        <a:spcBef>
                          <a:spcPts val="0"/>
                        </a:spcBef>
                        <a:spcAft>
                          <a:spcPts val="0"/>
                        </a:spcAft>
                        <a:buNone/>
                      </a:pPr>
                      <a:r>
                        <a:rPr b="1" lang="en" sz="1100">
                          <a:latin typeface="Cairo"/>
                          <a:ea typeface="Cairo"/>
                          <a:cs typeface="Cairo"/>
                          <a:sym typeface="Cairo"/>
                        </a:rPr>
                        <a:t>مراقبة الإشارات للعلامة "براعم الإبداع" في المدونات، وسائل التواصل الاجتماعي، أو المنتديات</a:t>
                      </a:r>
                      <a:endParaRPr b="1" sz="1100">
                        <a:latin typeface="Cairo"/>
                        <a:ea typeface="Cairo"/>
                        <a:cs typeface="Cairo"/>
                        <a:sym typeface="Cairo"/>
                      </a:endParaRPr>
                    </a:p>
                    <a:p>
                      <a:pPr indent="0" lvl="0" marL="0" rtl="1" algn="r">
                        <a:spcBef>
                          <a:spcPts val="0"/>
                        </a:spcBef>
                        <a:spcAft>
                          <a:spcPts val="0"/>
                        </a:spcAft>
                        <a:buNone/>
                      </a:pPr>
                      <a:r>
                        <a:t/>
                      </a:r>
                      <a:endParaRPr b="1" sz="1100">
                        <a:latin typeface="Cairo"/>
                        <a:ea typeface="Cairo"/>
                        <a:cs typeface="Cairo"/>
                        <a:sym typeface="Cairo"/>
                      </a:endParaRPr>
                    </a:p>
                    <a:p>
                      <a:pPr indent="0" lvl="0" marL="0" rtl="0" algn="l">
                        <a:spcBef>
                          <a:spcPts val="0"/>
                        </a:spcBef>
                        <a:spcAft>
                          <a:spcPts val="0"/>
                        </a:spcAft>
                        <a:buNone/>
                      </a:pPr>
                      <a:r>
                        <a:t/>
                      </a:r>
                      <a:endParaRPr b="1" sz="1100">
                        <a:latin typeface="Cairo"/>
                        <a:ea typeface="Cairo"/>
                        <a:cs typeface="Cairo"/>
                        <a:sym typeface="Cairo"/>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